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83" r:id="rId7"/>
    <p:sldId id="261" r:id="rId8"/>
    <p:sldId id="274" r:id="rId9"/>
    <p:sldId id="273" r:id="rId10"/>
    <p:sldId id="267" r:id="rId11"/>
    <p:sldId id="266" r:id="rId12"/>
    <p:sldId id="265" r:id="rId13"/>
    <p:sldId id="269" r:id="rId14"/>
    <p:sldId id="271" r:id="rId15"/>
    <p:sldId id="281" r:id="rId16"/>
    <p:sldId id="276" r:id="rId17"/>
    <p:sldId id="278" r:id="rId18"/>
    <p:sldId id="284" r:id="rId19"/>
    <p:sldId id="285" r:id="rId20"/>
    <p:sldId id="288" r:id="rId21"/>
    <p:sldId id="286" r:id="rId22"/>
    <p:sldId id="287" r:id="rId23"/>
    <p:sldId id="289" r:id="rId24"/>
    <p:sldId id="290" r:id="rId25"/>
    <p:sldId id="282" r:id="rId26"/>
    <p:sldId id="293" r:id="rId27"/>
    <p:sldId id="291" r:id="rId28"/>
    <p:sldId id="294" r:id="rId29"/>
    <p:sldId id="297" r:id="rId30"/>
    <p:sldId id="29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D10B5A-7757-4729-AB6A-1AF32820E8D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A0C63F6B-0EFA-4321-BD00-C045C67E78A1}">
      <dgm:prSet phldrT="[Text]"/>
      <dgm:spPr/>
      <dgm:t>
        <a:bodyPr/>
        <a:lstStyle/>
        <a:p>
          <a:r>
            <a:rPr lang="en-GB" dirty="0" smtClean="0"/>
            <a:t>citizens</a:t>
          </a:r>
          <a:endParaRPr lang="en-GB" dirty="0"/>
        </a:p>
      </dgm:t>
    </dgm:pt>
    <dgm:pt modelId="{ABFAE3D2-D0C5-4D92-A737-ACDDDCD1AD30}" type="parTrans" cxnId="{892C472E-2B3F-4A7C-80CE-E1D189991F75}">
      <dgm:prSet/>
      <dgm:spPr/>
      <dgm:t>
        <a:bodyPr/>
        <a:lstStyle/>
        <a:p>
          <a:endParaRPr lang="en-GB"/>
        </a:p>
      </dgm:t>
    </dgm:pt>
    <dgm:pt modelId="{AF3085B5-535A-4B6A-AE8E-602CF8F7C2D1}" type="sibTrans" cxnId="{892C472E-2B3F-4A7C-80CE-E1D189991F75}">
      <dgm:prSet/>
      <dgm:spPr/>
      <dgm:t>
        <a:bodyPr/>
        <a:lstStyle/>
        <a:p>
          <a:endParaRPr lang="en-GB"/>
        </a:p>
      </dgm:t>
    </dgm:pt>
    <dgm:pt modelId="{FD5D3A8B-A1F0-44BE-9318-2D6B2A5CDD12}">
      <dgm:prSet phldrT="[Text]"/>
      <dgm:spPr/>
      <dgm:t>
        <a:bodyPr/>
        <a:lstStyle/>
        <a:p>
          <a:r>
            <a:rPr lang="en-GB" dirty="0" smtClean="0"/>
            <a:t>Parents </a:t>
          </a:r>
          <a:endParaRPr lang="en-GB" dirty="0"/>
        </a:p>
      </dgm:t>
    </dgm:pt>
    <dgm:pt modelId="{91684C96-A8A1-488B-B9E9-382768A51FCF}" type="parTrans" cxnId="{8F0B2D68-4814-458C-8F37-65DC65D5CA69}">
      <dgm:prSet/>
      <dgm:spPr/>
      <dgm:t>
        <a:bodyPr/>
        <a:lstStyle/>
        <a:p>
          <a:endParaRPr lang="en-GB"/>
        </a:p>
      </dgm:t>
    </dgm:pt>
    <dgm:pt modelId="{FB0A6674-502A-4674-B30C-496AD320FC7D}" type="sibTrans" cxnId="{8F0B2D68-4814-458C-8F37-65DC65D5CA69}">
      <dgm:prSet/>
      <dgm:spPr/>
      <dgm:t>
        <a:bodyPr/>
        <a:lstStyle/>
        <a:p>
          <a:endParaRPr lang="en-GB"/>
        </a:p>
      </dgm:t>
    </dgm:pt>
    <dgm:pt modelId="{C888ABDE-4F76-4F65-84EB-D795871A2EDD}">
      <dgm:prSet phldrT="[Text]"/>
      <dgm:spPr/>
      <dgm:t>
        <a:bodyPr/>
        <a:lstStyle/>
        <a:p>
          <a:r>
            <a:rPr lang="en-GB" dirty="0" smtClean="0"/>
            <a:t>Citizens’ Groups NFP (PTAs, SBMC, CRC, </a:t>
          </a:r>
          <a:r>
            <a:rPr lang="en-GB" dirty="0" err="1" smtClean="0"/>
            <a:t>Ms’A</a:t>
          </a:r>
          <a:r>
            <a:rPr lang="en-GB" dirty="0" smtClean="0"/>
            <a:t>, OSA, CBOs, CSOs, NGOs etc)</a:t>
          </a:r>
          <a:endParaRPr lang="en-GB" dirty="0"/>
        </a:p>
      </dgm:t>
    </dgm:pt>
    <dgm:pt modelId="{1CCB5278-F29D-4AB6-B5B9-F53EC23EE9FE}" type="parTrans" cxnId="{3E811C13-CD43-40E9-98C0-C52B28B4AB8A}">
      <dgm:prSet/>
      <dgm:spPr/>
      <dgm:t>
        <a:bodyPr/>
        <a:lstStyle/>
        <a:p>
          <a:endParaRPr lang="en-GB"/>
        </a:p>
      </dgm:t>
    </dgm:pt>
    <dgm:pt modelId="{442D3AA5-D389-4168-ADD0-CAAE46467772}" type="sibTrans" cxnId="{3E811C13-CD43-40E9-98C0-C52B28B4AB8A}">
      <dgm:prSet/>
      <dgm:spPr/>
      <dgm:t>
        <a:bodyPr/>
        <a:lstStyle/>
        <a:p>
          <a:endParaRPr lang="en-GB"/>
        </a:p>
      </dgm:t>
    </dgm:pt>
    <dgm:pt modelId="{88FAE775-7317-4946-883E-B2D7D85CFE56}">
      <dgm:prSet phldrT="[Text]"/>
      <dgm:spPr/>
      <dgm:t>
        <a:bodyPr/>
        <a:lstStyle/>
        <a:p>
          <a:r>
            <a:rPr lang="en-GB" dirty="0" smtClean="0"/>
            <a:t>Institutions (social, eco, pol., cultural, financial etc)</a:t>
          </a:r>
          <a:endParaRPr lang="en-GB" dirty="0"/>
        </a:p>
      </dgm:t>
    </dgm:pt>
    <dgm:pt modelId="{97D0B2BB-DFCC-4077-8D6E-1007FE08D8EE}" type="parTrans" cxnId="{3C8CAED1-96ED-476F-835F-87C49D109862}">
      <dgm:prSet/>
      <dgm:spPr/>
      <dgm:t>
        <a:bodyPr/>
        <a:lstStyle/>
        <a:p>
          <a:endParaRPr lang="en-GB"/>
        </a:p>
      </dgm:t>
    </dgm:pt>
    <dgm:pt modelId="{6459899A-34A0-47B9-8AD0-CEDEDAFB8670}" type="sibTrans" cxnId="{3C8CAED1-96ED-476F-835F-87C49D109862}">
      <dgm:prSet/>
      <dgm:spPr/>
      <dgm:t>
        <a:bodyPr/>
        <a:lstStyle/>
        <a:p>
          <a:endParaRPr lang="en-GB"/>
        </a:p>
      </dgm:t>
    </dgm:pt>
    <dgm:pt modelId="{347FF6EE-81F1-4338-A1F8-AE67F46683A3}">
      <dgm:prSet phldrT="[Text]"/>
      <dgm:spPr/>
      <dgm:t>
        <a:bodyPr/>
        <a:lstStyle/>
        <a:p>
          <a:r>
            <a:rPr lang="en-GB" dirty="0" smtClean="0"/>
            <a:t>Private for Profit</a:t>
          </a:r>
          <a:endParaRPr lang="en-GB" dirty="0"/>
        </a:p>
      </dgm:t>
    </dgm:pt>
    <dgm:pt modelId="{550A6BFF-0D77-42DF-950F-EE99526BFAE8}" type="parTrans" cxnId="{E1832DBD-D0CB-4A89-833F-A7053A4858D8}">
      <dgm:prSet/>
      <dgm:spPr/>
      <dgm:t>
        <a:bodyPr/>
        <a:lstStyle/>
        <a:p>
          <a:endParaRPr lang="en-GB"/>
        </a:p>
      </dgm:t>
    </dgm:pt>
    <dgm:pt modelId="{D3E24AE3-0C87-4799-AA3A-645F05E261F7}" type="sibTrans" cxnId="{E1832DBD-D0CB-4A89-833F-A7053A4858D8}">
      <dgm:prSet/>
      <dgm:spPr/>
      <dgm:t>
        <a:bodyPr/>
        <a:lstStyle/>
        <a:p>
          <a:endParaRPr lang="en-GB"/>
        </a:p>
      </dgm:t>
    </dgm:pt>
    <dgm:pt modelId="{A3CA9C81-198D-4756-A3B8-D84C4FABE5FF}" type="pres">
      <dgm:prSet presAssocID="{DED10B5A-7757-4729-AB6A-1AF32820E8D7}" presName="diagram" presStyleCnt="0">
        <dgm:presLayoutVars>
          <dgm:dir/>
          <dgm:resizeHandles val="exact"/>
        </dgm:presLayoutVars>
      </dgm:prSet>
      <dgm:spPr/>
      <dgm:t>
        <a:bodyPr/>
        <a:lstStyle/>
        <a:p>
          <a:endParaRPr lang="en-GB"/>
        </a:p>
      </dgm:t>
    </dgm:pt>
    <dgm:pt modelId="{A554EE1E-66B8-4F71-B72B-100984C9B808}" type="pres">
      <dgm:prSet presAssocID="{A0C63F6B-0EFA-4321-BD00-C045C67E78A1}" presName="node" presStyleLbl="node1" presStyleIdx="0" presStyleCnt="5">
        <dgm:presLayoutVars>
          <dgm:bulletEnabled val="1"/>
        </dgm:presLayoutVars>
      </dgm:prSet>
      <dgm:spPr/>
      <dgm:t>
        <a:bodyPr/>
        <a:lstStyle/>
        <a:p>
          <a:endParaRPr lang="en-GB"/>
        </a:p>
      </dgm:t>
    </dgm:pt>
    <dgm:pt modelId="{819FBBF3-C97E-4EE0-BE57-C45D715D6AEB}" type="pres">
      <dgm:prSet presAssocID="{AF3085B5-535A-4B6A-AE8E-602CF8F7C2D1}" presName="sibTrans" presStyleCnt="0"/>
      <dgm:spPr/>
    </dgm:pt>
    <dgm:pt modelId="{C82B85CC-CAA2-4E5E-9EE2-11729F431246}" type="pres">
      <dgm:prSet presAssocID="{FD5D3A8B-A1F0-44BE-9318-2D6B2A5CDD12}" presName="node" presStyleLbl="node1" presStyleIdx="1" presStyleCnt="5">
        <dgm:presLayoutVars>
          <dgm:bulletEnabled val="1"/>
        </dgm:presLayoutVars>
      </dgm:prSet>
      <dgm:spPr/>
      <dgm:t>
        <a:bodyPr/>
        <a:lstStyle/>
        <a:p>
          <a:endParaRPr lang="en-GB"/>
        </a:p>
      </dgm:t>
    </dgm:pt>
    <dgm:pt modelId="{95F3FB8F-EA26-466E-9C6D-7800D67E1F09}" type="pres">
      <dgm:prSet presAssocID="{FB0A6674-502A-4674-B30C-496AD320FC7D}" presName="sibTrans" presStyleCnt="0"/>
      <dgm:spPr/>
    </dgm:pt>
    <dgm:pt modelId="{C6C93A01-3F07-4E5D-9244-C2A2F8A4AAEA}" type="pres">
      <dgm:prSet presAssocID="{C888ABDE-4F76-4F65-84EB-D795871A2EDD}" presName="node" presStyleLbl="node1" presStyleIdx="2" presStyleCnt="5">
        <dgm:presLayoutVars>
          <dgm:bulletEnabled val="1"/>
        </dgm:presLayoutVars>
      </dgm:prSet>
      <dgm:spPr/>
      <dgm:t>
        <a:bodyPr/>
        <a:lstStyle/>
        <a:p>
          <a:endParaRPr lang="en-GB"/>
        </a:p>
      </dgm:t>
    </dgm:pt>
    <dgm:pt modelId="{F5214BCC-4DA2-44CD-AE83-5A3F62F28C4F}" type="pres">
      <dgm:prSet presAssocID="{442D3AA5-D389-4168-ADD0-CAAE46467772}" presName="sibTrans" presStyleCnt="0"/>
      <dgm:spPr/>
    </dgm:pt>
    <dgm:pt modelId="{BC5DEC10-9ACE-47EF-BB76-37CE68900A81}" type="pres">
      <dgm:prSet presAssocID="{88FAE775-7317-4946-883E-B2D7D85CFE56}" presName="node" presStyleLbl="node1" presStyleIdx="3" presStyleCnt="5">
        <dgm:presLayoutVars>
          <dgm:bulletEnabled val="1"/>
        </dgm:presLayoutVars>
      </dgm:prSet>
      <dgm:spPr/>
      <dgm:t>
        <a:bodyPr/>
        <a:lstStyle/>
        <a:p>
          <a:endParaRPr lang="en-GB"/>
        </a:p>
      </dgm:t>
    </dgm:pt>
    <dgm:pt modelId="{15D1F524-BD1E-4181-8680-CC2EC51AA7A0}" type="pres">
      <dgm:prSet presAssocID="{6459899A-34A0-47B9-8AD0-CEDEDAFB8670}" presName="sibTrans" presStyleCnt="0"/>
      <dgm:spPr/>
    </dgm:pt>
    <dgm:pt modelId="{40E1D5BC-4A24-4A33-AD43-2C9C7320EE87}" type="pres">
      <dgm:prSet presAssocID="{347FF6EE-81F1-4338-A1F8-AE67F46683A3}" presName="node" presStyleLbl="node1" presStyleIdx="4" presStyleCnt="5">
        <dgm:presLayoutVars>
          <dgm:bulletEnabled val="1"/>
        </dgm:presLayoutVars>
      </dgm:prSet>
      <dgm:spPr/>
      <dgm:t>
        <a:bodyPr/>
        <a:lstStyle/>
        <a:p>
          <a:endParaRPr lang="en-GB"/>
        </a:p>
      </dgm:t>
    </dgm:pt>
  </dgm:ptLst>
  <dgm:cxnLst>
    <dgm:cxn modelId="{3C8CAED1-96ED-476F-835F-87C49D109862}" srcId="{DED10B5A-7757-4729-AB6A-1AF32820E8D7}" destId="{88FAE775-7317-4946-883E-B2D7D85CFE56}" srcOrd="3" destOrd="0" parTransId="{97D0B2BB-DFCC-4077-8D6E-1007FE08D8EE}" sibTransId="{6459899A-34A0-47B9-8AD0-CEDEDAFB8670}"/>
    <dgm:cxn modelId="{892C472E-2B3F-4A7C-80CE-E1D189991F75}" srcId="{DED10B5A-7757-4729-AB6A-1AF32820E8D7}" destId="{A0C63F6B-0EFA-4321-BD00-C045C67E78A1}" srcOrd="0" destOrd="0" parTransId="{ABFAE3D2-D0C5-4D92-A737-ACDDDCD1AD30}" sibTransId="{AF3085B5-535A-4B6A-AE8E-602CF8F7C2D1}"/>
    <dgm:cxn modelId="{EC9D428F-467C-486D-9EDD-4049CD7AE772}" type="presOf" srcId="{88FAE775-7317-4946-883E-B2D7D85CFE56}" destId="{BC5DEC10-9ACE-47EF-BB76-37CE68900A81}" srcOrd="0" destOrd="0" presId="urn:microsoft.com/office/officeart/2005/8/layout/default"/>
    <dgm:cxn modelId="{E1832DBD-D0CB-4A89-833F-A7053A4858D8}" srcId="{DED10B5A-7757-4729-AB6A-1AF32820E8D7}" destId="{347FF6EE-81F1-4338-A1F8-AE67F46683A3}" srcOrd="4" destOrd="0" parTransId="{550A6BFF-0D77-42DF-950F-EE99526BFAE8}" sibTransId="{D3E24AE3-0C87-4799-AA3A-645F05E261F7}"/>
    <dgm:cxn modelId="{8F0B2D68-4814-458C-8F37-65DC65D5CA69}" srcId="{DED10B5A-7757-4729-AB6A-1AF32820E8D7}" destId="{FD5D3A8B-A1F0-44BE-9318-2D6B2A5CDD12}" srcOrd="1" destOrd="0" parTransId="{91684C96-A8A1-488B-B9E9-382768A51FCF}" sibTransId="{FB0A6674-502A-4674-B30C-496AD320FC7D}"/>
    <dgm:cxn modelId="{FE4CAFE4-97A3-462B-A3C2-31F8043CD7A1}" type="presOf" srcId="{FD5D3A8B-A1F0-44BE-9318-2D6B2A5CDD12}" destId="{C82B85CC-CAA2-4E5E-9EE2-11729F431246}" srcOrd="0" destOrd="0" presId="urn:microsoft.com/office/officeart/2005/8/layout/default"/>
    <dgm:cxn modelId="{3E811C13-CD43-40E9-98C0-C52B28B4AB8A}" srcId="{DED10B5A-7757-4729-AB6A-1AF32820E8D7}" destId="{C888ABDE-4F76-4F65-84EB-D795871A2EDD}" srcOrd="2" destOrd="0" parTransId="{1CCB5278-F29D-4AB6-B5B9-F53EC23EE9FE}" sibTransId="{442D3AA5-D389-4168-ADD0-CAAE46467772}"/>
    <dgm:cxn modelId="{7ADF4EA5-E082-4B86-BC2C-08F252B9CEF3}" type="presOf" srcId="{C888ABDE-4F76-4F65-84EB-D795871A2EDD}" destId="{C6C93A01-3F07-4E5D-9244-C2A2F8A4AAEA}" srcOrd="0" destOrd="0" presId="urn:microsoft.com/office/officeart/2005/8/layout/default"/>
    <dgm:cxn modelId="{396875A0-2CC0-4B12-AE57-69F7F0A54B03}" type="presOf" srcId="{347FF6EE-81F1-4338-A1F8-AE67F46683A3}" destId="{40E1D5BC-4A24-4A33-AD43-2C9C7320EE87}" srcOrd="0" destOrd="0" presId="urn:microsoft.com/office/officeart/2005/8/layout/default"/>
    <dgm:cxn modelId="{5A399804-5ADF-4F45-B98E-0A4FDE4B4C52}" type="presOf" srcId="{A0C63F6B-0EFA-4321-BD00-C045C67E78A1}" destId="{A554EE1E-66B8-4F71-B72B-100984C9B808}" srcOrd="0" destOrd="0" presId="urn:microsoft.com/office/officeart/2005/8/layout/default"/>
    <dgm:cxn modelId="{AD6004B3-871D-43A9-BCD8-7D0031E41D94}" type="presOf" srcId="{DED10B5A-7757-4729-AB6A-1AF32820E8D7}" destId="{A3CA9C81-198D-4756-A3B8-D84C4FABE5FF}" srcOrd="0" destOrd="0" presId="urn:microsoft.com/office/officeart/2005/8/layout/default"/>
    <dgm:cxn modelId="{27E34D8E-AE95-4493-B549-0E3269D2AB04}" type="presParOf" srcId="{A3CA9C81-198D-4756-A3B8-D84C4FABE5FF}" destId="{A554EE1E-66B8-4F71-B72B-100984C9B808}" srcOrd="0" destOrd="0" presId="urn:microsoft.com/office/officeart/2005/8/layout/default"/>
    <dgm:cxn modelId="{ACE8F649-CD60-4AD1-B24F-656C81C8D839}" type="presParOf" srcId="{A3CA9C81-198D-4756-A3B8-D84C4FABE5FF}" destId="{819FBBF3-C97E-4EE0-BE57-C45D715D6AEB}" srcOrd="1" destOrd="0" presId="urn:microsoft.com/office/officeart/2005/8/layout/default"/>
    <dgm:cxn modelId="{13D5FE28-BD7E-4F55-A6F1-18ADB6268BFD}" type="presParOf" srcId="{A3CA9C81-198D-4756-A3B8-D84C4FABE5FF}" destId="{C82B85CC-CAA2-4E5E-9EE2-11729F431246}" srcOrd="2" destOrd="0" presId="urn:microsoft.com/office/officeart/2005/8/layout/default"/>
    <dgm:cxn modelId="{335D48A8-AC8B-4776-B994-9F29A6649508}" type="presParOf" srcId="{A3CA9C81-198D-4756-A3B8-D84C4FABE5FF}" destId="{95F3FB8F-EA26-466E-9C6D-7800D67E1F09}" srcOrd="3" destOrd="0" presId="urn:microsoft.com/office/officeart/2005/8/layout/default"/>
    <dgm:cxn modelId="{F4FB43D2-5EB3-46FE-A306-E392BC16B00D}" type="presParOf" srcId="{A3CA9C81-198D-4756-A3B8-D84C4FABE5FF}" destId="{C6C93A01-3F07-4E5D-9244-C2A2F8A4AAEA}" srcOrd="4" destOrd="0" presId="urn:microsoft.com/office/officeart/2005/8/layout/default"/>
    <dgm:cxn modelId="{B926B22B-967B-4A89-9E4C-2BBC8AF60A7F}" type="presParOf" srcId="{A3CA9C81-198D-4756-A3B8-D84C4FABE5FF}" destId="{F5214BCC-4DA2-44CD-AE83-5A3F62F28C4F}" srcOrd="5" destOrd="0" presId="urn:microsoft.com/office/officeart/2005/8/layout/default"/>
    <dgm:cxn modelId="{10BEB98C-41FE-4B12-B09A-0F403012082F}" type="presParOf" srcId="{A3CA9C81-198D-4756-A3B8-D84C4FABE5FF}" destId="{BC5DEC10-9ACE-47EF-BB76-37CE68900A81}" srcOrd="6" destOrd="0" presId="urn:microsoft.com/office/officeart/2005/8/layout/default"/>
    <dgm:cxn modelId="{3E581014-D353-4BEE-8AA4-63D6DF1AD980}" type="presParOf" srcId="{A3CA9C81-198D-4756-A3B8-D84C4FABE5FF}" destId="{15D1F524-BD1E-4181-8680-CC2EC51AA7A0}" srcOrd="7" destOrd="0" presId="urn:microsoft.com/office/officeart/2005/8/layout/default"/>
    <dgm:cxn modelId="{139AB55E-1549-4E94-9017-A6A4163DC3F2}" type="presParOf" srcId="{A3CA9C81-198D-4756-A3B8-D84C4FABE5FF}" destId="{40E1D5BC-4A24-4A33-AD43-2C9C7320EE87}" srcOrd="8" destOrd="0" presId="urn:microsoft.com/office/officeart/2005/8/layout/default"/>
  </dgm:cxnLst>
  <dgm:bg/>
  <dgm:whole/>
</dgm:dataModel>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E0D44E6-A8EC-4F65-9D06-FDBB2A82E85E}" type="datetimeFigureOut">
              <a:rPr lang="en-US" smtClean="0"/>
              <a:pPr/>
              <a:t>2/21/2024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A5BF58-840D-4D9E-BB66-CF8458E258A0}"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0D44E6-A8EC-4F65-9D06-FDBB2A82E85E}" type="datetimeFigureOut">
              <a:rPr lang="en-US" smtClean="0"/>
              <a:pPr/>
              <a:t>2/21/2024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A5BF58-840D-4D9E-BB66-CF8458E258A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D44E6-A8EC-4F65-9D06-FDBB2A82E85E}" type="datetimeFigureOut">
              <a:rPr lang="en-US" smtClean="0"/>
              <a:pPr/>
              <a:t>2/21/2024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A5BF58-840D-4D9E-BB66-CF8458E258A0}"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E0D44E6-A8EC-4F65-9D06-FDBB2A82E85E}" type="datetimeFigureOut">
              <a:rPr lang="en-US" smtClean="0"/>
              <a:pPr/>
              <a:t>2/21/2024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A5BF58-840D-4D9E-BB66-CF8458E258A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E0D44E6-A8EC-4F65-9D06-FDBB2A82E85E}" type="datetimeFigureOut">
              <a:rPr lang="en-US" smtClean="0"/>
              <a:pPr/>
              <a:t>2/21/2024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CA5BF58-840D-4D9E-BB66-CF8458E258A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E0D44E6-A8EC-4F65-9D06-FDBB2A82E85E}" type="datetimeFigureOut">
              <a:rPr lang="en-US" smtClean="0"/>
              <a:pPr/>
              <a:t>2/21/2024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CA5BF58-840D-4D9E-BB66-CF8458E258A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0D44E6-A8EC-4F65-9D06-FDBB2A82E85E}" type="datetimeFigureOut">
              <a:rPr lang="en-US" smtClean="0"/>
              <a:pPr/>
              <a:t>2/21/2024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CA5BF58-840D-4D9E-BB66-CF8458E258A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0D44E6-A8EC-4F65-9D06-FDBB2A82E85E}" type="datetimeFigureOut">
              <a:rPr lang="en-US" smtClean="0"/>
              <a:pPr/>
              <a:t>2/21/2024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A5BF58-840D-4D9E-BB66-CF8458E258A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0D44E6-A8EC-4F65-9D06-FDBB2A82E85E}" type="datetimeFigureOut">
              <a:rPr lang="en-US" smtClean="0"/>
              <a:pPr/>
              <a:t>2/21/2024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A5BF58-840D-4D9E-BB66-CF8458E258A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0D44E6-A8EC-4F65-9D06-FDBB2A82E85E}" type="datetimeFigureOut">
              <a:rPr lang="en-US" smtClean="0"/>
              <a:pPr/>
              <a:t>2/21/2024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A5BF58-840D-4D9E-BB66-CF8458E258A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0D44E6-A8EC-4F65-9D06-FDBB2A82E85E}" type="datetimeFigureOut">
              <a:rPr lang="en-US" smtClean="0"/>
              <a:pPr/>
              <a:t>2/21/2024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A5BF58-840D-4D9E-BB66-CF8458E258A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0D44E6-A8EC-4F65-9D06-FDBB2A82E85E}" type="datetimeFigureOut">
              <a:rPr lang="en-US" smtClean="0"/>
              <a:pPr/>
              <a:t>2/21/2024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A5BF58-840D-4D9E-BB66-CF8458E258A0}"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icdpnigeria.org/" TargetMode="External"/><Relationship Id="rId2" Type="http://schemas.openxmlformats.org/officeDocument/2006/relationships/hyperlink" Target="http://www.iacdglobal.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71481"/>
            <a:ext cx="8101042" cy="2786082"/>
          </a:xfrm>
        </p:spPr>
        <p:txBody>
          <a:bodyPr>
            <a:normAutofit fontScale="90000"/>
          </a:bodyPr>
          <a:lstStyle/>
          <a:p>
            <a:r>
              <a:rPr lang="en-GB" dirty="0" smtClean="0"/>
              <a:t>COMMUNITY ENGAGEMENT, PARENTAL  AND OTHER STAKEHOLDER INVOLVEMENT IN GIRLS’  RETENTION IN AND COMPLETION OF SCHOOLING</a:t>
            </a:r>
            <a:endParaRPr lang="en-GB" dirty="0"/>
          </a:p>
        </p:txBody>
      </p:sp>
      <p:sp>
        <p:nvSpPr>
          <p:cNvPr id="3" name="Subtitle 2"/>
          <p:cNvSpPr>
            <a:spLocks noGrp="1"/>
          </p:cNvSpPr>
          <p:nvPr>
            <p:ph type="subTitle" idx="1"/>
          </p:nvPr>
        </p:nvSpPr>
        <p:spPr>
          <a:xfrm>
            <a:off x="1000100" y="3714752"/>
            <a:ext cx="7572428" cy="2286016"/>
          </a:xfrm>
        </p:spPr>
        <p:txBody>
          <a:bodyPr>
            <a:normAutofit fontScale="47500" lnSpcReduction="20000"/>
          </a:bodyPr>
          <a:lstStyle/>
          <a:p>
            <a:r>
              <a:rPr lang="en-GB" b="1" dirty="0" smtClean="0">
                <a:solidFill>
                  <a:schemeClr val="tx1"/>
                </a:solidFill>
              </a:rPr>
              <a:t>Prof. </a:t>
            </a:r>
            <a:r>
              <a:rPr lang="en-GB" b="1" dirty="0" err="1" smtClean="0">
                <a:solidFill>
                  <a:schemeClr val="tx1"/>
                </a:solidFill>
              </a:rPr>
              <a:t>M.B.Shitu</a:t>
            </a:r>
            <a:endParaRPr lang="en-GB" b="1" dirty="0" smtClean="0">
              <a:solidFill>
                <a:schemeClr val="tx1"/>
              </a:solidFill>
            </a:endParaRPr>
          </a:p>
          <a:p>
            <a:r>
              <a:rPr lang="en-GB" b="1" dirty="0" smtClean="0">
                <a:solidFill>
                  <a:schemeClr val="tx1"/>
                </a:solidFill>
              </a:rPr>
              <a:t>Global Community Development Ambassador @ International Association for Community Development</a:t>
            </a:r>
          </a:p>
          <a:p>
            <a:r>
              <a:rPr lang="en-GB" b="1" dirty="0" smtClean="0">
                <a:solidFill>
                  <a:schemeClr val="tx1"/>
                </a:solidFill>
              </a:rPr>
              <a:t> (</a:t>
            </a:r>
            <a:r>
              <a:rPr lang="en-GB" b="1" dirty="0" smtClean="0">
                <a:solidFill>
                  <a:schemeClr val="tx1"/>
                </a:solidFill>
                <a:hlinkClick r:id="rId2"/>
              </a:rPr>
              <a:t>www.iacdglobal.org</a:t>
            </a:r>
            <a:r>
              <a:rPr lang="en-GB" b="1" dirty="0" smtClean="0">
                <a:solidFill>
                  <a:schemeClr val="tx1"/>
                </a:solidFill>
              </a:rPr>
              <a:t> )</a:t>
            </a:r>
          </a:p>
          <a:p>
            <a:endParaRPr lang="en-GB" b="1" dirty="0" smtClean="0">
              <a:solidFill>
                <a:schemeClr val="tx1"/>
              </a:solidFill>
            </a:endParaRPr>
          </a:p>
          <a:p>
            <a:r>
              <a:rPr lang="en-GB" b="1" dirty="0" smtClean="0">
                <a:solidFill>
                  <a:schemeClr val="tx1"/>
                </a:solidFill>
              </a:rPr>
              <a:t>President, Institute of Community Development Practitioners’ Nigeria</a:t>
            </a:r>
          </a:p>
          <a:p>
            <a:r>
              <a:rPr lang="en-GB" b="1" dirty="0" smtClean="0">
                <a:solidFill>
                  <a:schemeClr val="tx1"/>
                </a:solidFill>
              </a:rPr>
              <a:t> (</a:t>
            </a:r>
            <a:r>
              <a:rPr lang="en-GB" b="1" dirty="0" smtClean="0">
                <a:solidFill>
                  <a:schemeClr val="tx1"/>
                </a:solidFill>
                <a:hlinkClick r:id="rId3"/>
              </a:rPr>
              <a:t>www.icdpnigeria.org</a:t>
            </a:r>
            <a:r>
              <a:rPr lang="en-GB" b="1" dirty="0" smtClean="0">
                <a:solidFill>
                  <a:schemeClr val="tx1"/>
                </a:solidFill>
              </a:rPr>
              <a:t> )</a:t>
            </a:r>
          </a:p>
          <a:p>
            <a:r>
              <a:rPr lang="en-GB" b="1" dirty="0" smtClean="0">
                <a:solidFill>
                  <a:schemeClr val="tx1"/>
                </a:solidFill>
              </a:rPr>
              <a:t>Professor, Department of Adult Education &amp; Community Services, </a:t>
            </a:r>
            <a:r>
              <a:rPr lang="en-GB" b="1" dirty="0" err="1" smtClean="0">
                <a:solidFill>
                  <a:schemeClr val="tx1"/>
                </a:solidFill>
              </a:rPr>
              <a:t>Bayero</a:t>
            </a:r>
            <a:r>
              <a:rPr lang="en-GB" b="1" dirty="0" smtClean="0">
                <a:solidFill>
                  <a:schemeClr val="tx1"/>
                </a:solidFill>
              </a:rPr>
              <a:t> University Kano, Nigeria</a:t>
            </a: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KEY OBJECTIVES OF THE PRESENTATION</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latin typeface="Adobe Hebrew" pitchFamily="18" charset="-79"/>
                <a:cs typeface="Adobe Hebrew" pitchFamily="18" charset="-79"/>
              </a:rPr>
              <a:t>Raise awareness of/on/about concerns for Girl Child and women education issues in Nigeria for noting at the Kano Education Summit 2024</a:t>
            </a:r>
          </a:p>
          <a:p>
            <a:r>
              <a:rPr lang="en-GB" dirty="0" smtClean="0">
                <a:latin typeface="Adobe Hebrew" pitchFamily="18" charset="-79"/>
                <a:cs typeface="Adobe Hebrew" pitchFamily="18" charset="-79"/>
              </a:rPr>
              <a:t>Encourage innovative initiatives towards the promotion of actions by all to address key concerns/issues about the transition, retention and completion of girls</a:t>
            </a:r>
          </a:p>
          <a:p>
            <a:r>
              <a:rPr lang="en-GB" dirty="0" smtClean="0">
                <a:latin typeface="Adobe Hebrew" pitchFamily="18" charset="-79"/>
                <a:cs typeface="Adobe Hebrew" pitchFamily="18" charset="-79"/>
              </a:rPr>
              <a:t>Advocate for support to empower the girl child, adolescent girls and women by individuals, parents, communities, and other stakeholders’ at large</a:t>
            </a:r>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DATA/INFORMATION</a:t>
            </a:r>
            <a:endParaRPr lang="en-GB" dirty="0"/>
          </a:p>
        </p:txBody>
      </p:sp>
      <p:sp>
        <p:nvSpPr>
          <p:cNvPr id="3" name="Content Placeholder 2"/>
          <p:cNvSpPr>
            <a:spLocks noGrp="1"/>
          </p:cNvSpPr>
          <p:nvPr>
            <p:ph idx="1"/>
          </p:nvPr>
        </p:nvSpPr>
        <p:spPr/>
        <p:txBody>
          <a:bodyPr>
            <a:normAutofit fontScale="92500"/>
          </a:bodyPr>
          <a:lstStyle/>
          <a:p>
            <a:pPr marL="274320" indent="-274320">
              <a:spcBef>
                <a:spcPts val="580"/>
              </a:spcBef>
              <a:buFont typeface="Wingdings 2"/>
              <a:buChar char=""/>
              <a:defRPr/>
            </a:pPr>
            <a:r>
              <a:rPr lang="en-GB" dirty="0"/>
              <a:t>Over 1 million children </a:t>
            </a:r>
            <a:r>
              <a:rPr lang="en-GB" dirty="0" smtClean="0"/>
              <a:t>(</a:t>
            </a:r>
            <a:r>
              <a:rPr lang="en-GB" dirty="0"/>
              <a:t>boys and </a:t>
            </a:r>
            <a:r>
              <a:rPr lang="en-GB" dirty="0" smtClean="0"/>
              <a:t>girls) are </a:t>
            </a:r>
            <a:r>
              <a:rPr lang="en-GB" dirty="0"/>
              <a:t>out-of-school </a:t>
            </a:r>
            <a:r>
              <a:rPr lang="en-GB" dirty="0" smtClean="0"/>
              <a:t>(UNESCO</a:t>
            </a:r>
            <a:r>
              <a:rPr lang="en-GB" dirty="0"/>
              <a:t>, 2023) </a:t>
            </a:r>
          </a:p>
          <a:p>
            <a:pPr marL="274320" indent="-274320">
              <a:spcBef>
                <a:spcPts val="580"/>
              </a:spcBef>
              <a:buFont typeface="Wingdings 2"/>
              <a:buChar char=""/>
              <a:defRPr/>
            </a:pPr>
            <a:r>
              <a:rPr lang="en-GB" dirty="0"/>
              <a:t>40% women and 28% men have never attended </a:t>
            </a:r>
            <a:r>
              <a:rPr lang="en-GB" dirty="0" smtClean="0"/>
              <a:t>school</a:t>
            </a:r>
            <a:endParaRPr lang="en-GB" dirty="0"/>
          </a:p>
          <a:p>
            <a:pPr marL="274320" indent="-274320">
              <a:spcBef>
                <a:spcPts val="580"/>
              </a:spcBef>
              <a:buFont typeface="Wingdings 2"/>
              <a:buChar char=""/>
              <a:defRPr/>
            </a:pPr>
            <a:r>
              <a:rPr lang="en-GB" dirty="0"/>
              <a:t>The Net Enrolment Rate at primary school level </a:t>
            </a:r>
            <a:r>
              <a:rPr lang="en-GB" dirty="0" smtClean="0"/>
              <a:t>and JSS for </a:t>
            </a:r>
            <a:r>
              <a:rPr lang="en-GB" dirty="0"/>
              <a:t>girls </a:t>
            </a:r>
            <a:r>
              <a:rPr lang="en-GB" dirty="0" smtClean="0"/>
              <a:t>is encouraging (has leap frog)  </a:t>
            </a:r>
            <a:endParaRPr lang="en-GB" dirty="0"/>
          </a:p>
          <a:p>
            <a:pPr marL="274320" indent="-274320">
              <a:spcBef>
                <a:spcPts val="580"/>
              </a:spcBef>
              <a:buFont typeface="Wingdings 2"/>
              <a:buChar char=""/>
              <a:defRPr/>
            </a:pPr>
            <a:r>
              <a:rPr lang="en-GB" dirty="0"/>
              <a:t>Drop-out rates are highest at the sixth grade of primary </a:t>
            </a:r>
            <a:r>
              <a:rPr lang="en-GB" dirty="0" smtClean="0"/>
              <a:t>school, JSS and SSS </a:t>
            </a:r>
            <a:r>
              <a:rPr lang="en-GB" dirty="0"/>
              <a:t>among girls than </a:t>
            </a:r>
            <a:r>
              <a:rPr lang="en-GB" dirty="0" smtClean="0"/>
              <a:t>boys</a:t>
            </a:r>
            <a:endParaRPr lang="en-GB" dirty="0"/>
          </a:p>
          <a:p>
            <a:pPr marL="274320" indent="-274320">
              <a:spcBef>
                <a:spcPts val="580"/>
              </a:spcBef>
              <a:buNone/>
              <a:defRPr/>
            </a:pPr>
            <a:r>
              <a:rPr lang="en-GB" dirty="0"/>
              <a:t>                               </a:t>
            </a:r>
            <a:endParaRPr lang="en-GB" sz="2000" b="1" dirty="0"/>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WHEN WE KNOW, IT WILL HELP</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 OF FEMALE PUPILS/STUDENTS IN </a:t>
            </a:r>
          </a:p>
          <a:p>
            <a:pPr>
              <a:buFont typeface="Wingdings" pitchFamily="2" charset="2"/>
              <a:buChar char="v"/>
            </a:pPr>
            <a:r>
              <a:rPr lang="en-GB" dirty="0" smtClean="0"/>
              <a:t>Primary schools</a:t>
            </a:r>
          </a:p>
          <a:p>
            <a:pPr>
              <a:buFont typeface="Wingdings" pitchFamily="2" charset="2"/>
              <a:buChar char="v"/>
            </a:pPr>
            <a:r>
              <a:rPr lang="en-GB" dirty="0" smtClean="0"/>
              <a:t>JSS</a:t>
            </a:r>
          </a:p>
          <a:p>
            <a:pPr>
              <a:buFont typeface="Wingdings" pitchFamily="2" charset="2"/>
              <a:buChar char="v"/>
            </a:pPr>
            <a:r>
              <a:rPr lang="en-GB" dirty="0" smtClean="0"/>
              <a:t>SSS</a:t>
            </a:r>
          </a:p>
          <a:p>
            <a:pPr>
              <a:buFont typeface="Wingdings" pitchFamily="2" charset="2"/>
              <a:buChar char="v"/>
            </a:pPr>
            <a:r>
              <a:rPr lang="en-GB" dirty="0" smtClean="0"/>
              <a:t>Tertiary Education</a:t>
            </a:r>
          </a:p>
          <a:p>
            <a:r>
              <a:rPr lang="en-GB" dirty="0" smtClean="0"/>
              <a:t>% OF FEMALE TEACHERS AT </a:t>
            </a:r>
          </a:p>
          <a:p>
            <a:pPr>
              <a:buFont typeface="Wingdings" pitchFamily="2" charset="2"/>
              <a:buChar char="v"/>
            </a:pPr>
            <a:r>
              <a:rPr lang="en-GB" dirty="0" smtClean="0"/>
              <a:t>Primary school level</a:t>
            </a:r>
          </a:p>
          <a:p>
            <a:pPr>
              <a:buFont typeface="Wingdings" pitchFamily="2" charset="2"/>
              <a:buChar char="v"/>
            </a:pPr>
            <a:r>
              <a:rPr lang="en-GB" dirty="0" smtClean="0"/>
              <a:t>JSS</a:t>
            </a:r>
          </a:p>
          <a:p>
            <a:pPr>
              <a:buFont typeface="Wingdings" pitchFamily="2" charset="2"/>
              <a:buChar char="v"/>
            </a:pPr>
            <a:r>
              <a:rPr lang="en-GB" dirty="0" smtClean="0"/>
              <a:t>SSS</a:t>
            </a:r>
          </a:p>
          <a:p>
            <a:pPr>
              <a:buFont typeface="Wingdings" pitchFamily="2" charset="2"/>
              <a:buChar char="v"/>
            </a:pPr>
            <a:r>
              <a:rPr lang="en-GB" dirty="0" smtClean="0"/>
              <a:t>Tertiary </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CONCERNS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Majority of  the out of school children are </a:t>
            </a:r>
          </a:p>
          <a:p>
            <a:pPr>
              <a:buNone/>
            </a:pPr>
            <a:r>
              <a:rPr lang="en-GB" dirty="0" smtClean="0"/>
              <a:t>-   In hard to reach locations, </a:t>
            </a:r>
          </a:p>
          <a:p>
            <a:pPr>
              <a:buFontTx/>
              <a:buChar char="-"/>
            </a:pPr>
            <a:r>
              <a:rPr lang="en-GB" dirty="0" smtClean="0"/>
              <a:t>Not reached populations</a:t>
            </a:r>
          </a:p>
          <a:p>
            <a:pPr>
              <a:buFontTx/>
              <a:buChar char="-"/>
            </a:pPr>
            <a:r>
              <a:rPr lang="en-GB" dirty="0" smtClean="0"/>
              <a:t>the poorest and </a:t>
            </a:r>
          </a:p>
          <a:p>
            <a:pPr>
              <a:buFontTx/>
              <a:buChar char="-"/>
            </a:pPr>
            <a:r>
              <a:rPr lang="en-GB" dirty="0" smtClean="0"/>
              <a:t>most marginalised </a:t>
            </a:r>
          </a:p>
          <a:p>
            <a:r>
              <a:rPr lang="en-GB" dirty="0" smtClean="0"/>
              <a:t>Main examples are: Children in poor urban neighbourhoods, nomadic and pastoral children, children with disabilities, street children, orphans and vulnerable children, children in conflict areas etc.</a:t>
            </a:r>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ADDITIONAL CONCERNS</a:t>
            </a:r>
            <a:endParaRPr lang="en-GB" dirty="0"/>
          </a:p>
        </p:txBody>
      </p:sp>
      <p:sp>
        <p:nvSpPr>
          <p:cNvPr id="3" name="Content Placeholder 2"/>
          <p:cNvSpPr>
            <a:spLocks noGrp="1"/>
          </p:cNvSpPr>
          <p:nvPr>
            <p:ph idx="1"/>
          </p:nvPr>
        </p:nvSpPr>
        <p:spPr/>
        <p:txBody>
          <a:bodyPr/>
          <a:lstStyle/>
          <a:p>
            <a:r>
              <a:rPr lang="en-GB" altLang="en-US" dirty="0" smtClean="0"/>
              <a:t>Poor literacy rate among children (32% boys; 24% girls)</a:t>
            </a:r>
          </a:p>
          <a:p>
            <a:r>
              <a:rPr lang="en-GB" altLang="en-US" dirty="0" smtClean="0"/>
              <a:t>Low primary school attendance ratio for girls</a:t>
            </a:r>
          </a:p>
          <a:p>
            <a:r>
              <a:rPr lang="en-GB" altLang="en-US" dirty="0" smtClean="0"/>
              <a:t>High number cannot read in mother tongue HAUSA </a:t>
            </a:r>
          </a:p>
          <a:p>
            <a:r>
              <a:rPr lang="en-GB" altLang="en-US" dirty="0" smtClean="0"/>
              <a:t>Much higher number not able to read in English</a:t>
            </a:r>
          </a:p>
          <a:p>
            <a:r>
              <a:rPr lang="en-GB" altLang="en-US" dirty="0" smtClean="0"/>
              <a:t>Parents dissatisfied with these outcomes</a:t>
            </a:r>
          </a:p>
          <a:p>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SAFETY CONCERNS</a:t>
            </a:r>
            <a:endParaRPr lang="en-GB" dirty="0"/>
          </a:p>
        </p:txBody>
      </p:sp>
      <p:sp>
        <p:nvSpPr>
          <p:cNvPr id="3" name="Content Placeholder 2"/>
          <p:cNvSpPr>
            <a:spLocks noGrp="1"/>
          </p:cNvSpPr>
          <p:nvPr>
            <p:ph idx="1"/>
          </p:nvPr>
        </p:nvSpPr>
        <p:spPr/>
        <p:txBody>
          <a:bodyPr>
            <a:normAutofit lnSpcReduction="10000"/>
          </a:bodyPr>
          <a:lstStyle/>
          <a:p>
            <a:r>
              <a:rPr lang="en-GB" dirty="0" smtClean="0"/>
              <a:t>Girls too often suffer disproportionately in the aftermath of disasters. </a:t>
            </a:r>
          </a:p>
          <a:p>
            <a:r>
              <a:rPr lang="en-GB" dirty="0" smtClean="0"/>
              <a:t>They are frequently forced to make greater sacrifices and take on more responsibility.</a:t>
            </a:r>
          </a:p>
          <a:p>
            <a:r>
              <a:rPr lang="en-GB" dirty="0" smtClean="0"/>
              <a:t>They are more likely than boys to be pulled out of school... and less likely to return. </a:t>
            </a:r>
          </a:p>
          <a:p>
            <a:pPr algn="r"/>
            <a:r>
              <a:rPr lang="en-GB" dirty="0" smtClean="0"/>
              <a:t>The lost potential comes at great cost to their communities.</a:t>
            </a:r>
          </a:p>
          <a:p>
            <a:pPr algn="r">
              <a:buNone/>
            </a:pPr>
            <a:r>
              <a:rPr lang="en-GB" dirty="0" smtClean="0"/>
              <a:t>… DABAZARMU REPORT</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GB" smtClean="0"/>
              <a:t>Street Hawking by school age girls</a:t>
            </a:r>
          </a:p>
        </p:txBody>
      </p:sp>
      <p:pic>
        <p:nvPicPr>
          <p:cNvPr id="24579" name="Picture 2" descr="C:\Users\PROF~1.SHI\AppData\Local\Temp\IMG_20161017_170558_293.jpg"/>
          <p:cNvPicPr>
            <a:picLocks noGrp="1" noChangeAspect="1" noChangeArrowheads="1"/>
          </p:cNvPicPr>
          <p:nvPr>
            <p:ph sz="quarter" idx="1"/>
          </p:nvPr>
        </p:nvPicPr>
        <p:blipFill>
          <a:blip r:embed="rId2"/>
          <a:srcRect/>
          <a:stretch>
            <a:fillRect/>
          </a:stretch>
        </p:blipFill>
        <p:spPr>
          <a:xfrm>
            <a:off x="684213" y="1600200"/>
            <a:ext cx="7343775" cy="5400700"/>
          </a:xfrm>
        </p:spPr>
      </p:pic>
      <p:sp>
        <p:nvSpPr>
          <p:cNvPr id="24580" name="Footer Placeholder 3"/>
          <p:cNvSpPr>
            <a:spLocks noGrp="1"/>
          </p:cNvSpPr>
          <p:nvPr>
            <p:ph type="ftr" sz="quarter" idx="11"/>
          </p:nvPr>
        </p:nvSpPr>
        <p:spPr bwMode="auto">
          <a:xfrm>
            <a:off x="3124200" y="5857892"/>
            <a:ext cx="2895600" cy="863583"/>
          </a:xfrm>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dirty="0" smtClean="0"/>
              <a:t>Prof Shitu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GB" dirty="0" smtClean="0"/>
              <a:t>Child Labour inhibits schooling opportunities</a:t>
            </a:r>
            <a:endParaRPr lang="en-GB" dirty="0"/>
          </a:p>
        </p:txBody>
      </p:sp>
      <p:pic>
        <p:nvPicPr>
          <p:cNvPr id="23555" name="Picture 2" descr="C:\Users\PROF. SHITU\Desktop\IACD General\shitu_for practice insights 3\2012 miga m4m 2 006.jpg"/>
          <p:cNvPicPr>
            <a:picLocks noGrp="1" noChangeAspect="1" noChangeArrowheads="1"/>
          </p:cNvPicPr>
          <p:nvPr>
            <p:ph sz="quarter" idx="1"/>
          </p:nvPr>
        </p:nvPicPr>
        <p:blipFill>
          <a:blip r:embed="rId2"/>
          <a:srcRect/>
          <a:stretch>
            <a:fillRect/>
          </a:stretch>
        </p:blipFill>
        <p:spPr>
          <a:xfrm>
            <a:off x="2071670" y="1500174"/>
            <a:ext cx="6035675" cy="4527550"/>
          </a:xfrm>
        </p:spPr>
      </p:pic>
      <p:sp>
        <p:nvSpPr>
          <p:cNvPr id="23556" name="Footer Placeholder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dirty="0" smtClean="0"/>
              <a:t>Prof Shitu </a:t>
            </a:r>
          </a:p>
        </p:txBody>
      </p:sp>
      <p:pic>
        <p:nvPicPr>
          <p:cNvPr id="5" name="Picture 2" descr="C:\Users\PROF. SHITU\Desktop\IACD General\shitu_for practice insights 3\2012 miga m4m 2 006.jpg"/>
          <p:cNvPicPr>
            <a:picLocks noChangeAspect="1" noChangeArrowheads="1"/>
          </p:cNvPicPr>
          <p:nvPr/>
        </p:nvPicPr>
        <p:blipFill>
          <a:blip r:embed="rId2"/>
          <a:srcRect/>
          <a:stretch>
            <a:fillRect/>
          </a:stretch>
        </p:blipFill>
        <p:spPr bwMode="auto">
          <a:xfrm>
            <a:off x="2224070" y="1652574"/>
            <a:ext cx="6035675" cy="452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GB" smtClean="0"/>
              <a:t>Vulnerable and exposed to risks</a:t>
            </a:r>
          </a:p>
        </p:txBody>
      </p:sp>
      <p:pic>
        <p:nvPicPr>
          <p:cNvPr id="27651" name="Picture 2" descr="C:\Users\PROF. SHITU\Pictures\2012-09-10 kano m4m pic\kano m4m pic 066.JPG"/>
          <p:cNvPicPr>
            <a:picLocks noGrp="1" noChangeAspect="1" noChangeArrowheads="1"/>
          </p:cNvPicPr>
          <p:nvPr>
            <p:ph sz="quarter" idx="1"/>
          </p:nvPr>
        </p:nvPicPr>
        <p:blipFill>
          <a:blip r:embed="rId2"/>
          <a:srcRect/>
          <a:stretch>
            <a:fillRect/>
          </a:stretch>
        </p:blipFill>
        <p:spPr>
          <a:xfrm>
            <a:off x="1782763" y="1470025"/>
            <a:ext cx="6035675" cy="4527550"/>
          </a:xfrm>
        </p:spPr>
      </p:pic>
      <p:sp>
        <p:nvSpPr>
          <p:cNvPr id="27652" name="Footer Placeholder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dirty="0" smtClean="0"/>
              <a:t>Prof Shitu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GB" dirty="0" smtClean="0"/>
              <a:t>Kept out of school and hawking. Also live nomadic life</a:t>
            </a:r>
            <a:endParaRPr lang="en-GB" dirty="0"/>
          </a:p>
        </p:txBody>
      </p:sp>
      <p:pic>
        <p:nvPicPr>
          <p:cNvPr id="26627" name="Picture 2" descr="C:\Users\PROF. SHITU\Pictures\2012-09-10 kano m4m pic\kano m4m pic 064.JPG"/>
          <p:cNvPicPr>
            <a:picLocks noGrp="1" noChangeAspect="1" noChangeArrowheads="1"/>
          </p:cNvPicPr>
          <p:nvPr>
            <p:ph sz="quarter" idx="1"/>
          </p:nvPr>
        </p:nvPicPr>
        <p:blipFill>
          <a:blip r:embed="rId2"/>
          <a:srcRect/>
          <a:stretch>
            <a:fillRect/>
          </a:stretch>
        </p:blipFill>
        <p:spPr>
          <a:xfrm>
            <a:off x="1782763" y="1470025"/>
            <a:ext cx="6035675" cy="4527550"/>
          </a:xfrm>
        </p:spPr>
      </p:pic>
      <p:sp>
        <p:nvSpPr>
          <p:cNvPr id="26628" name="Footer Placeholder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dirty="0" smtClean="0"/>
              <a:t>Prof Shitu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GB" dirty="0" smtClean="0"/>
              <a:t>School age girls hawking around school premises during school hours</a:t>
            </a:r>
            <a:endParaRPr lang="en-GB" dirty="0"/>
          </a:p>
        </p:txBody>
      </p:sp>
      <p:pic>
        <p:nvPicPr>
          <p:cNvPr id="25603" name="Picture 2" descr="C:\Users\PROF~1.SHI\AppData\Local\Temp\IMG_20161017_102431.jpg"/>
          <p:cNvPicPr>
            <a:picLocks noGrp="1" noChangeAspect="1" noChangeArrowheads="1"/>
          </p:cNvPicPr>
          <p:nvPr>
            <p:ph sz="quarter" idx="1"/>
          </p:nvPr>
        </p:nvPicPr>
        <p:blipFill>
          <a:blip r:embed="rId2"/>
          <a:srcRect/>
          <a:stretch>
            <a:fillRect/>
          </a:stretch>
        </p:blipFill>
        <p:spPr>
          <a:xfrm>
            <a:off x="914400" y="1547813"/>
            <a:ext cx="7772400" cy="4371975"/>
          </a:xfrm>
        </p:spPr>
      </p:pic>
      <p:sp>
        <p:nvSpPr>
          <p:cNvPr id="25604" name="Footer Placeholder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dirty="0" smtClean="0"/>
              <a:t>Prof Shitu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GB" dirty="0" smtClean="0"/>
              <a:t>Sanitation, hygiene and safety issues</a:t>
            </a:r>
            <a:endParaRPr lang="en-GB" dirty="0"/>
          </a:p>
        </p:txBody>
      </p:sp>
      <p:pic>
        <p:nvPicPr>
          <p:cNvPr id="28675" name="Picture 2" descr="C:\Users\PROF. SHITU\Pictures\2012-09-10 kano m4m pic\kano m4m pic 058.JPG"/>
          <p:cNvPicPr>
            <a:picLocks noGrp="1" noChangeAspect="1" noChangeArrowheads="1"/>
          </p:cNvPicPr>
          <p:nvPr>
            <p:ph sz="quarter" idx="1"/>
          </p:nvPr>
        </p:nvPicPr>
        <p:blipFill>
          <a:blip r:embed="rId2"/>
          <a:srcRect/>
          <a:stretch>
            <a:fillRect/>
          </a:stretch>
        </p:blipFill>
        <p:spPr>
          <a:xfrm>
            <a:off x="1782763" y="1470025"/>
            <a:ext cx="6035675" cy="4527550"/>
          </a:xfrm>
        </p:spPr>
      </p:pic>
      <p:sp>
        <p:nvSpPr>
          <p:cNvPr id="28676" name="Footer Placeholder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dirty="0" smtClean="0"/>
              <a:t>Prof Shitu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GB" dirty="0" smtClean="0"/>
              <a:t>Availability, ease of access, distance to water supply points</a:t>
            </a:r>
            <a:endParaRPr lang="en-GB" dirty="0"/>
          </a:p>
        </p:txBody>
      </p:sp>
      <p:pic>
        <p:nvPicPr>
          <p:cNvPr id="29699" name="Picture 2" descr="C:\Users\PROF. SHITU\Desktop\IACD General\shitu_for practice insights 3\2012_MIGA_JIGAWA STATE 126.jpg"/>
          <p:cNvPicPr>
            <a:picLocks noGrp="1" noChangeAspect="1" noChangeArrowheads="1"/>
          </p:cNvPicPr>
          <p:nvPr>
            <p:ph sz="quarter" idx="1"/>
          </p:nvPr>
        </p:nvPicPr>
        <p:blipFill>
          <a:blip r:embed="rId2"/>
          <a:srcRect/>
          <a:stretch>
            <a:fillRect/>
          </a:stretch>
        </p:blipFill>
        <p:spPr>
          <a:xfrm>
            <a:off x="1782763" y="1470025"/>
            <a:ext cx="6035675" cy="4527550"/>
          </a:xfrm>
        </p:spPr>
      </p:pic>
      <p:sp>
        <p:nvSpPr>
          <p:cNvPr id="29700" name="Footer Placeholder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dirty="0" smtClean="0"/>
              <a:t>Prof Shitu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GB" smtClean="0"/>
              <a:t>Some Amazing Facts</a:t>
            </a:r>
          </a:p>
        </p:txBody>
      </p:sp>
      <p:sp>
        <p:nvSpPr>
          <p:cNvPr id="3" name="Content Placeholder 2"/>
          <p:cNvSpPr>
            <a:spLocks noGrp="1"/>
          </p:cNvSpPr>
          <p:nvPr>
            <p:ph sz="quarter" idx="1"/>
          </p:nvPr>
        </p:nvSpPr>
        <p:spPr/>
        <p:txBody>
          <a:bodyPr>
            <a:normAutofit fontScale="77500" lnSpcReduction="20000"/>
          </a:bodyPr>
          <a:lstStyle/>
          <a:p>
            <a:pPr marL="274320" indent="-274320" eaLnBrk="1" fontAlgn="auto" hangingPunct="1">
              <a:spcBef>
                <a:spcPts val="580"/>
              </a:spcBef>
              <a:spcAft>
                <a:spcPts val="0"/>
              </a:spcAft>
              <a:buFont typeface="Wingdings 2"/>
              <a:buChar char=""/>
              <a:defRPr/>
            </a:pPr>
            <a:r>
              <a:rPr lang="en-GB" dirty="0" smtClean="0">
                <a:latin typeface="Calibri" pitchFamily="34" charset="0"/>
              </a:rPr>
              <a:t>Girls who go to school see immediate benefits beyond the things they are learning in school.</a:t>
            </a:r>
          </a:p>
          <a:p>
            <a:pPr marL="274320" indent="-274320" eaLnBrk="1" fontAlgn="auto" hangingPunct="1">
              <a:spcBef>
                <a:spcPts val="580"/>
              </a:spcBef>
              <a:spcAft>
                <a:spcPts val="0"/>
              </a:spcAft>
              <a:buFont typeface="Wingdings 2"/>
              <a:buChar char=""/>
              <a:defRPr/>
            </a:pPr>
            <a:r>
              <a:rPr lang="en-GB" dirty="0" smtClean="0">
                <a:latin typeface="Calibri" pitchFamily="34" charset="0"/>
              </a:rPr>
              <a:t>Being a student enhances their status in the community. It improves their health and makes them safer.</a:t>
            </a:r>
          </a:p>
          <a:p>
            <a:pPr marL="274320" indent="-274320" eaLnBrk="1" fontAlgn="auto" hangingPunct="1">
              <a:spcBef>
                <a:spcPts val="580"/>
              </a:spcBef>
              <a:spcAft>
                <a:spcPts val="0"/>
              </a:spcAft>
              <a:buFont typeface="Wingdings 2"/>
              <a:buChar char=""/>
              <a:defRPr/>
            </a:pPr>
            <a:r>
              <a:rPr lang="en-GB" dirty="0" smtClean="0">
                <a:latin typeface="Calibri" pitchFamily="34" charset="0"/>
              </a:rPr>
              <a:t> Even though educating a girl is a great investment, in a lot of the world school isn't free. And when parents have to choose they usually choose to educate the boys. So girls have less opportunity. </a:t>
            </a:r>
          </a:p>
          <a:p>
            <a:pPr marL="274320" indent="-274320" eaLnBrk="1" fontAlgn="auto" hangingPunct="1">
              <a:spcBef>
                <a:spcPts val="580"/>
              </a:spcBef>
              <a:spcAft>
                <a:spcPts val="0"/>
              </a:spcAft>
              <a:buFont typeface="Wingdings 2"/>
              <a:buChar char=""/>
              <a:defRPr/>
            </a:pPr>
            <a:r>
              <a:rPr lang="en-GB" dirty="0" smtClean="0">
                <a:latin typeface="Calibri" pitchFamily="34" charset="0"/>
              </a:rPr>
              <a:t>33 million fewer girls than boys are in school in primary school worldwide. With less education than boys – girls suffer more hunger more violence and more disease. It is a simple fact – there is nobody more vulnerable than a girl.</a:t>
            </a:r>
            <a:endParaRPr lang="en-GB" dirty="0">
              <a:latin typeface="Calibri" pitchFamily="34" charset="0"/>
            </a:endParaRPr>
          </a:p>
        </p:txBody>
      </p:sp>
      <p:sp>
        <p:nvSpPr>
          <p:cNvPr id="30724" name="Footer Placeholder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dirty="0" smtClean="0"/>
              <a:t>Prof Shitu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GB" sz="3200" smtClean="0"/>
              <a:t>Summary of Barriers to Girls’ Education</a:t>
            </a:r>
            <a:br>
              <a:rPr lang="en-GB" sz="3200" smtClean="0"/>
            </a:br>
            <a:r>
              <a:rPr lang="en-GB" sz="2000" b="1" i="1" smtClean="0"/>
              <a:t>Source: World Girls’ Report Plan International</a:t>
            </a:r>
          </a:p>
        </p:txBody>
      </p:sp>
      <p:sp>
        <p:nvSpPr>
          <p:cNvPr id="3" name="Content Placeholder 2"/>
          <p:cNvSpPr>
            <a:spLocks noGrp="1"/>
          </p:cNvSpPr>
          <p:nvPr>
            <p:ph sz="quarter" idx="1"/>
          </p:nvPr>
        </p:nvSpPr>
        <p:spPr/>
        <p:txBody>
          <a:bodyPr>
            <a:normAutofit fontScale="70000" lnSpcReduction="20000"/>
          </a:bodyPr>
          <a:lstStyle/>
          <a:p>
            <a:pPr marL="274320" indent="-274320" eaLnBrk="1" fontAlgn="auto" hangingPunct="1">
              <a:spcBef>
                <a:spcPts val="580"/>
              </a:spcBef>
              <a:spcAft>
                <a:spcPts val="0"/>
              </a:spcAft>
              <a:buFont typeface="Wingdings 2"/>
              <a:buNone/>
              <a:defRPr/>
            </a:pPr>
            <a:r>
              <a:rPr lang="en-GB" b="1" dirty="0" smtClean="0"/>
              <a:t>1. The cost of education </a:t>
            </a:r>
            <a:r>
              <a:rPr lang="en-GB" dirty="0" smtClean="0"/>
              <a:t>– Though education should be free, there are many costs associated with sending children to school. The cost of uniforms, textbooks or bus fare can be too much to bear for a family living in poverty. Too often, parents choose to keep their girls at home and send the boys to school instead.</a:t>
            </a:r>
          </a:p>
          <a:p>
            <a:pPr marL="274320" indent="-274320" eaLnBrk="1" fontAlgn="auto" hangingPunct="1">
              <a:spcBef>
                <a:spcPts val="580"/>
              </a:spcBef>
              <a:spcAft>
                <a:spcPts val="0"/>
              </a:spcAft>
              <a:buFont typeface="Wingdings 2"/>
              <a:buNone/>
              <a:defRPr/>
            </a:pPr>
            <a:r>
              <a:rPr lang="en-GB" dirty="0" smtClean="0"/>
              <a:t>2. </a:t>
            </a:r>
            <a:r>
              <a:rPr lang="en-GB" b="1" dirty="0" smtClean="0"/>
              <a:t>Distance to school </a:t>
            </a:r>
            <a:r>
              <a:rPr lang="en-GB" dirty="0" smtClean="0"/>
              <a:t>– In many parts of the developing world, the nearest primary school to a particular community might be a 4 or 5 hour long walk away. On top of that, girls may face dangers or violence on the long way to school; so many parents opt to keep their daughters at home and out of harm’s way.</a:t>
            </a:r>
          </a:p>
          <a:p>
            <a:pPr marL="274320" indent="-274320" eaLnBrk="1" fontAlgn="auto" hangingPunct="1">
              <a:spcBef>
                <a:spcPts val="580"/>
              </a:spcBef>
              <a:spcAft>
                <a:spcPts val="0"/>
              </a:spcAft>
              <a:buFont typeface="Wingdings 2"/>
              <a:buNone/>
              <a:defRPr/>
            </a:pPr>
            <a:r>
              <a:rPr lang="en-GB" dirty="0" smtClean="0"/>
              <a:t>3. </a:t>
            </a:r>
            <a:r>
              <a:rPr lang="en-GB" b="1" dirty="0" smtClean="0"/>
              <a:t>Violence at school </a:t>
            </a:r>
            <a:r>
              <a:rPr lang="en-GB" dirty="0" smtClean="0"/>
              <a:t>– Once arriving to school, girls may face various forms of violence at the hands of teachers, peers and other people in the school environment. If parents find out school isn’t safe for their daughters, they may remove them from school.</a:t>
            </a:r>
          </a:p>
          <a:p>
            <a:pPr marL="274320" indent="-274320" eaLnBrk="1" fontAlgn="auto" hangingPunct="1">
              <a:spcBef>
                <a:spcPts val="580"/>
              </a:spcBef>
              <a:spcAft>
                <a:spcPts val="0"/>
              </a:spcAft>
              <a:buFont typeface="Wingdings 2"/>
              <a:buChar char=""/>
              <a:defRPr/>
            </a:pPr>
            <a:endParaRPr lang="en-GB" dirty="0"/>
          </a:p>
        </p:txBody>
      </p:sp>
      <p:sp>
        <p:nvSpPr>
          <p:cNvPr id="33796" name="Footer Placeholder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dirty="0" smtClean="0"/>
              <a:t>Prof Shitu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274638"/>
            <a:ext cx="8229600" cy="1138237"/>
          </a:xfrm>
        </p:spPr>
        <p:txBody>
          <a:bodyPr/>
          <a:lstStyle/>
          <a:p>
            <a:pPr eaLnBrk="1" hangingPunct="1"/>
            <a:r>
              <a:rPr lang="en-GB" sz="2400" b="1" smtClean="0"/>
              <a:t>Summary of Barriers to Girls’ Education</a:t>
            </a:r>
            <a:br>
              <a:rPr lang="en-GB" sz="2400" b="1" smtClean="0"/>
            </a:br>
            <a:r>
              <a:rPr lang="en-GB" sz="2400" b="1" smtClean="0"/>
              <a:t> </a:t>
            </a:r>
            <a:r>
              <a:rPr lang="en-GB" sz="1400" b="1" i="1" smtClean="0"/>
              <a:t>Source: World’ Girls Report: Learning for Life, Plan International</a:t>
            </a:r>
            <a:endParaRPr lang="en-GB" sz="1400" i="1" smtClean="0"/>
          </a:p>
        </p:txBody>
      </p:sp>
      <p:sp>
        <p:nvSpPr>
          <p:cNvPr id="3" name="Content Placeholder 2"/>
          <p:cNvSpPr>
            <a:spLocks noGrp="1"/>
          </p:cNvSpPr>
          <p:nvPr>
            <p:ph sz="quarter" idx="1"/>
          </p:nvPr>
        </p:nvSpPr>
        <p:spPr>
          <a:xfrm>
            <a:off x="457200" y="1484313"/>
            <a:ext cx="8229600" cy="4641850"/>
          </a:xfrm>
        </p:spPr>
        <p:txBody>
          <a:bodyPr>
            <a:normAutofit fontScale="70000" lnSpcReduction="20000"/>
          </a:bodyPr>
          <a:lstStyle/>
          <a:p>
            <a:pPr marL="274320" indent="-274320" eaLnBrk="1" fontAlgn="auto" hangingPunct="1">
              <a:spcBef>
                <a:spcPts val="580"/>
              </a:spcBef>
              <a:spcAft>
                <a:spcPts val="0"/>
              </a:spcAft>
              <a:buFont typeface="Wingdings 2"/>
              <a:buNone/>
              <a:defRPr/>
            </a:pPr>
            <a:r>
              <a:rPr lang="en-GB" dirty="0" smtClean="0"/>
              <a:t>4. </a:t>
            </a:r>
            <a:r>
              <a:rPr lang="en-GB" sz="2900" b="1" dirty="0" smtClean="0"/>
              <a:t>Gender norms </a:t>
            </a:r>
            <a:r>
              <a:rPr lang="en-GB" sz="2900" dirty="0" smtClean="0"/>
              <a:t>– Typically, girls are asked to fetch the water, take care of their younger siblings and to help their mothers cook and clean. Due to this, girls may not have the opportunity to attend school because their contributions to the household are valued more than their personal education.</a:t>
            </a:r>
          </a:p>
          <a:p>
            <a:pPr marL="274320" indent="-274320" eaLnBrk="1" fontAlgn="auto" hangingPunct="1">
              <a:spcBef>
                <a:spcPts val="580"/>
              </a:spcBef>
              <a:spcAft>
                <a:spcPts val="0"/>
              </a:spcAft>
              <a:buFont typeface="Wingdings 2"/>
              <a:buNone/>
              <a:defRPr/>
            </a:pPr>
            <a:r>
              <a:rPr lang="en-GB" sz="2900" dirty="0" smtClean="0"/>
              <a:t>5. </a:t>
            </a:r>
            <a:r>
              <a:rPr lang="en-GB" sz="2900" b="1" dirty="0" smtClean="0"/>
              <a:t>Poverty </a:t>
            </a:r>
            <a:r>
              <a:rPr lang="en-GB" sz="2900" dirty="0" smtClean="0"/>
              <a:t>– In many parts of the developing world, children’s health is a big concern, especially if they’re facing poverty. If there’s not enough food or sufficient clean water to keep girls nourished and healthy, they may not be well enough to attend school.</a:t>
            </a:r>
          </a:p>
          <a:p>
            <a:pPr marL="274320" indent="-274320" eaLnBrk="1" fontAlgn="auto" hangingPunct="1">
              <a:spcBef>
                <a:spcPts val="580"/>
              </a:spcBef>
              <a:spcAft>
                <a:spcPts val="0"/>
              </a:spcAft>
              <a:buFont typeface="Wingdings 2"/>
              <a:buNone/>
              <a:defRPr/>
            </a:pPr>
            <a:r>
              <a:rPr lang="en-GB" sz="2900" dirty="0" smtClean="0"/>
              <a:t>6. </a:t>
            </a:r>
            <a:r>
              <a:rPr lang="en-GB" sz="2900" b="1" dirty="0" smtClean="0"/>
              <a:t>Early marriage and pregnancy </a:t>
            </a:r>
            <a:r>
              <a:rPr lang="en-GB" sz="2900" dirty="0" smtClean="0"/>
              <a:t>– When girls are forced to marry young, they are often pulled out of school at a very critical age in their development. The transition from primary to secondary education is key for girls to gain the life skills they need to escape the cycle of poverty. Yet, this is often the same time that many girls leave school due to early marriages or pregnancy. Girls who become pregnant are often discouraged from attending school because of the stigma surrounding them</a:t>
            </a:r>
          </a:p>
          <a:p>
            <a:pPr marL="274320" indent="-274320" eaLnBrk="1" fontAlgn="auto" hangingPunct="1">
              <a:spcBef>
                <a:spcPts val="580"/>
              </a:spcBef>
              <a:spcAft>
                <a:spcPts val="0"/>
              </a:spcAft>
              <a:buFont typeface="Wingdings 2"/>
              <a:buChar char=""/>
              <a:defRPr/>
            </a:pPr>
            <a:endParaRPr lang="en-GB" dirty="0" smtClean="0"/>
          </a:p>
          <a:p>
            <a:pPr marL="274320" indent="-274320" eaLnBrk="1" fontAlgn="auto" hangingPunct="1">
              <a:spcBef>
                <a:spcPts val="580"/>
              </a:spcBef>
              <a:spcAft>
                <a:spcPts val="0"/>
              </a:spcAft>
              <a:buFont typeface="Wingdings 2"/>
              <a:buChar char=""/>
              <a:defRPr/>
            </a:pPr>
            <a:endParaRPr lang="en-GB" dirty="0"/>
          </a:p>
        </p:txBody>
      </p:sp>
      <p:sp>
        <p:nvSpPr>
          <p:cNvPr id="34820" name="Footer Placeholder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dirty="0" smtClean="0"/>
              <a:t>Prof Shitu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214290"/>
            <a:ext cx="8147050" cy="1203348"/>
          </a:xfrm>
        </p:spPr>
        <p:txBody>
          <a:bodyPr>
            <a:normAutofit fontScale="90000"/>
          </a:bodyPr>
          <a:lstStyle/>
          <a:p>
            <a:pPr eaLnBrk="1" fontAlgn="auto" hangingPunct="1">
              <a:spcAft>
                <a:spcPts val="0"/>
              </a:spcAft>
              <a:defRPr/>
            </a:pPr>
            <a:r>
              <a:rPr lang="en-GB" sz="2700" dirty="0" smtClean="0"/>
              <a:t/>
            </a:r>
            <a:br>
              <a:rPr lang="en-GB" sz="2700" dirty="0" smtClean="0"/>
            </a:br>
            <a:r>
              <a:rPr lang="en-GB" sz="2700" dirty="0" smtClean="0"/>
              <a:t/>
            </a:r>
            <a:br>
              <a:rPr lang="en-GB" sz="2700" dirty="0" smtClean="0"/>
            </a:br>
            <a:r>
              <a:rPr lang="en-GB" sz="2700" dirty="0" smtClean="0"/>
              <a:t>SOME DIRECTION</a:t>
            </a:r>
            <a:br>
              <a:rPr lang="en-GB" sz="2700" dirty="0" smtClean="0"/>
            </a:br>
            <a:r>
              <a:rPr lang="en-GB" sz="2700" dirty="0" smtClean="0"/>
              <a:t>SDG 4: Ensure inclusive and equitable quality education and promote lifelong learning opportunities for all</a:t>
            </a:r>
            <a:r>
              <a:rPr lang="en-GB" dirty="0" smtClean="0"/>
              <a:t/>
            </a:r>
            <a:br>
              <a:rPr lang="en-GB" dirty="0" smtClean="0"/>
            </a:br>
            <a:endParaRPr lang="en-GB" dirty="0"/>
          </a:p>
        </p:txBody>
      </p:sp>
      <p:sp>
        <p:nvSpPr>
          <p:cNvPr id="35843" name="Content Placeholder 2"/>
          <p:cNvSpPr>
            <a:spLocks noGrp="1"/>
          </p:cNvSpPr>
          <p:nvPr>
            <p:ph sz="quarter" idx="1"/>
          </p:nvPr>
        </p:nvSpPr>
        <p:spPr>
          <a:xfrm>
            <a:off x="457200" y="1714488"/>
            <a:ext cx="8229600" cy="4411675"/>
          </a:xfrm>
        </p:spPr>
        <p:txBody>
          <a:bodyPr>
            <a:normAutofit fontScale="85000" lnSpcReduction="10000"/>
          </a:bodyPr>
          <a:lstStyle/>
          <a:p>
            <a:pPr eaLnBrk="1" hangingPunct="1">
              <a:buFont typeface="Wingdings 2" pitchFamily="18" charset="2"/>
              <a:buNone/>
            </a:pPr>
            <a:r>
              <a:rPr lang="en-GB" dirty="0" smtClean="0"/>
              <a:t>To achieve goal 4 </a:t>
            </a:r>
          </a:p>
          <a:p>
            <a:pPr eaLnBrk="1" hangingPunct="1"/>
            <a:r>
              <a:rPr lang="en-GB" dirty="0" smtClean="0"/>
              <a:t>Every  child should receive 12 years of education</a:t>
            </a:r>
          </a:p>
          <a:p>
            <a:pPr eaLnBrk="1" hangingPunct="1"/>
            <a:r>
              <a:rPr lang="en-GB" dirty="0" smtClean="0"/>
              <a:t>Girls should have free and compulsory 12 years of schooling</a:t>
            </a:r>
          </a:p>
          <a:p>
            <a:pPr eaLnBrk="1" hangingPunct="1"/>
            <a:r>
              <a:rPr lang="en-GB" dirty="0" smtClean="0"/>
              <a:t>Non Formal Education opportunities for early leavers and disaster victims necessary</a:t>
            </a:r>
          </a:p>
          <a:p>
            <a:pPr eaLnBrk="1" hangingPunct="1"/>
            <a:r>
              <a:rPr lang="en-GB" dirty="0" smtClean="0"/>
              <a:t>Prior learning assessment mechanisms for early leavers including adolescent girls/women for placements</a:t>
            </a:r>
          </a:p>
          <a:p>
            <a:pPr eaLnBrk="1" hangingPunct="1"/>
            <a:r>
              <a:rPr lang="en-GB" dirty="0" smtClean="0"/>
              <a:t>Access, retention, transition and completion for girls essential </a:t>
            </a:r>
          </a:p>
        </p:txBody>
      </p:sp>
      <p:sp>
        <p:nvSpPr>
          <p:cNvPr id="35844" name="Footer Placeholder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smtClean="0"/>
              <a:t>Prof Shitu CSACEFA KANO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NOW CITIZENS AND CITIZENS GROUP MUST DO SOMETHING</a:t>
            </a:r>
            <a:endParaRPr lang="en-GB" dirty="0"/>
          </a:p>
        </p:txBody>
      </p:sp>
      <p:sp>
        <p:nvSpPr>
          <p:cNvPr id="3" name="Content Placeholder 2"/>
          <p:cNvSpPr>
            <a:spLocks noGrp="1"/>
          </p:cNvSpPr>
          <p:nvPr>
            <p:ph idx="1"/>
          </p:nvPr>
        </p:nvSpPr>
        <p:spPr/>
        <p:txBody>
          <a:bodyPr>
            <a:normAutofit fontScale="62500" lnSpcReduction="20000"/>
          </a:bodyPr>
          <a:lstStyle/>
          <a:p>
            <a:pPr>
              <a:buNone/>
            </a:pPr>
            <a:r>
              <a:rPr lang="en-GB" sz="9600" dirty="0" smtClean="0"/>
              <a:t>COMMUNITY ENGAGEMENT AS A</a:t>
            </a:r>
          </a:p>
          <a:p>
            <a:pPr algn="ctr">
              <a:buNone/>
            </a:pPr>
            <a:r>
              <a:rPr lang="en-GB" sz="9600" dirty="0" smtClean="0"/>
              <a:t>‘MAFITA’</a:t>
            </a:r>
          </a:p>
          <a:p>
            <a:pPr>
              <a:buNone/>
            </a:pPr>
            <a:r>
              <a:rPr lang="en-GB" sz="9600" dirty="0" smtClean="0"/>
              <a:t>HOW? WHEN? WHERE?</a:t>
            </a:r>
            <a:endParaRPr lang="en-GB" sz="9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COMMUNITY STAKEHOLDERS</a:t>
            </a:r>
            <a:br>
              <a:rPr lang="en-GB" dirty="0" smtClean="0"/>
            </a:br>
            <a:r>
              <a:rPr lang="en-GB" dirty="0" smtClean="0"/>
              <a:t>(Internal and External)</a:t>
            </a:r>
            <a:endParaRPr lang="en-GB"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CAN BE DONE</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Existing community structures initiate action</a:t>
            </a:r>
          </a:p>
          <a:p>
            <a:r>
              <a:rPr lang="en-GB" dirty="0" smtClean="0"/>
              <a:t>Identify helping factors for promoting transition, retention and completion</a:t>
            </a:r>
          </a:p>
          <a:p>
            <a:r>
              <a:rPr lang="en-GB" dirty="0" smtClean="0"/>
              <a:t>Identify hindrances to effective girls’ transition, retention and completion</a:t>
            </a:r>
          </a:p>
          <a:p>
            <a:r>
              <a:rPr lang="en-GB" dirty="0" smtClean="0"/>
              <a:t>Identify and support alternative learning centres (Community Learning Centres)</a:t>
            </a:r>
          </a:p>
          <a:p>
            <a:r>
              <a:rPr lang="en-GB" dirty="0" smtClean="0"/>
              <a:t>Information and skills sharing</a:t>
            </a:r>
          </a:p>
          <a:p>
            <a:r>
              <a:rPr lang="en-GB" dirty="0" smtClean="0"/>
              <a:t>Understand and appreciate need for/to support girls education</a:t>
            </a:r>
          </a:p>
          <a:p>
            <a:r>
              <a:rPr lang="en-GB" dirty="0" smtClean="0"/>
              <a:t>Contribute resources: human, material, financial, time, effort etc.</a:t>
            </a:r>
          </a:p>
          <a:p>
            <a:r>
              <a:rPr lang="en-GB" dirty="0" smtClean="0"/>
              <a:t>Contribute to SDPs that is gender sensitive/inclusive</a:t>
            </a:r>
          </a:p>
          <a:p>
            <a:r>
              <a:rPr lang="en-GB" dirty="0" smtClean="0"/>
              <a:t>Work to implement SDPs</a:t>
            </a:r>
          </a:p>
          <a:p>
            <a:r>
              <a:rPr lang="en-GB" dirty="0" smtClean="0"/>
              <a:t>Monitor progress and provide feedback to all stakeholders</a:t>
            </a:r>
            <a:endParaRPr lang="en-GB"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HOW OF THE PROCESS</a:t>
            </a:r>
            <a:endParaRPr lang="en-GB" dirty="0"/>
          </a:p>
        </p:txBody>
      </p:sp>
      <p:sp>
        <p:nvSpPr>
          <p:cNvPr id="3" name="Content Placeholder 2"/>
          <p:cNvSpPr>
            <a:spLocks noGrp="1"/>
          </p:cNvSpPr>
          <p:nvPr>
            <p:ph idx="1"/>
          </p:nvPr>
        </p:nvSpPr>
        <p:spPr/>
        <p:txBody>
          <a:bodyPr>
            <a:normAutofit fontScale="85000" lnSpcReduction="10000"/>
          </a:bodyPr>
          <a:lstStyle/>
          <a:p>
            <a:pPr>
              <a:buNone/>
            </a:pPr>
            <a:endParaRPr lang="en-GB" dirty="0"/>
          </a:p>
          <a:p>
            <a:pPr lvl="0"/>
            <a:r>
              <a:rPr lang="en-AU" dirty="0"/>
              <a:t>Engage all appropriate parties in a meaningful manner.</a:t>
            </a:r>
            <a:endParaRPr lang="en-GB" dirty="0" smtClean="0"/>
          </a:p>
          <a:p>
            <a:pPr lvl="0"/>
            <a:r>
              <a:rPr lang="en-AU" dirty="0"/>
              <a:t>Be purpose-driven toward an agreed upon goal or set of goals.</a:t>
            </a:r>
            <a:endParaRPr lang="en-GB" dirty="0" smtClean="0"/>
          </a:p>
          <a:p>
            <a:pPr lvl="0"/>
            <a:r>
              <a:rPr lang="en-AU" dirty="0"/>
              <a:t>Operate within an agreed upon framework.</a:t>
            </a:r>
            <a:endParaRPr lang="en-GB" dirty="0" smtClean="0"/>
          </a:p>
          <a:p>
            <a:pPr lvl="0"/>
            <a:r>
              <a:rPr lang="en-AU" dirty="0"/>
              <a:t>Integrate facts and nurtures ideas.</a:t>
            </a:r>
            <a:endParaRPr lang="en-GB" dirty="0" smtClean="0"/>
          </a:p>
          <a:p>
            <a:pPr lvl="0"/>
            <a:r>
              <a:rPr lang="en-AU" dirty="0"/>
              <a:t>Reach an outcome only after all issues have been fully exhausted.</a:t>
            </a:r>
            <a:endParaRPr lang="en-GB" dirty="0" smtClean="0"/>
          </a:p>
          <a:p>
            <a:pPr algn="ctr">
              <a:buNone/>
            </a:pPr>
            <a:r>
              <a:rPr lang="en-AU" dirty="0"/>
              <a:t> (Innes </a:t>
            </a:r>
            <a:r>
              <a:rPr lang="en-AU" dirty="0" smtClean="0"/>
              <a:t>&amp; </a:t>
            </a:r>
            <a:r>
              <a:rPr lang="en-AU" dirty="0" err="1" smtClean="0"/>
              <a:t>Booher</a:t>
            </a:r>
            <a:r>
              <a:rPr lang="en-AU" dirty="0"/>
              <a:t>, </a:t>
            </a:r>
            <a:r>
              <a:rPr lang="en-AU" dirty="0" smtClean="0"/>
              <a:t> 1999</a:t>
            </a:r>
            <a:r>
              <a:rPr lang="en-AU" dirty="0"/>
              <a:t>, p. 419)</a:t>
            </a:r>
            <a:endParaRPr lang="en-GB" dirty="0" smtClean="0"/>
          </a:p>
          <a:p>
            <a:pPr>
              <a:buNone/>
            </a:pPr>
            <a:r>
              <a:rPr lang="en-AU" dirty="0"/>
              <a:t> </a:t>
            </a:r>
            <a:endParaRPr lang="en-GB" dirty="0" smtClean="0"/>
          </a:p>
          <a:p>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GB" dirty="0" smtClean="0"/>
              <a:t>SOME INNOVATIVE PRACTICES FOR EFFECTIVE STAKEHOLDER ENGAGEMENTS</a:t>
            </a:r>
            <a:endParaRPr lang="en-GB" dirty="0"/>
          </a:p>
        </p:txBody>
      </p:sp>
      <p:sp>
        <p:nvSpPr>
          <p:cNvPr id="3" name="Content Placeholder 2"/>
          <p:cNvSpPr>
            <a:spLocks noGrp="1"/>
          </p:cNvSpPr>
          <p:nvPr>
            <p:ph idx="1"/>
          </p:nvPr>
        </p:nvSpPr>
        <p:spPr>
          <a:xfrm>
            <a:off x="457200" y="1785926"/>
            <a:ext cx="8229600" cy="4340237"/>
          </a:xfrm>
        </p:spPr>
        <p:txBody>
          <a:bodyPr>
            <a:normAutofit lnSpcReduction="10000"/>
          </a:bodyPr>
          <a:lstStyle/>
          <a:p>
            <a:r>
              <a:rPr lang="en-GB" dirty="0" smtClean="0"/>
              <a:t>Regular meetings</a:t>
            </a:r>
          </a:p>
          <a:p>
            <a:r>
              <a:rPr lang="en-GB" dirty="0" smtClean="0"/>
              <a:t>Proper networking, partnerships, collaborations</a:t>
            </a:r>
          </a:p>
          <a:p>
            <a:r>
              <a:rPr lang="en-GB" dirty="0" smtClean="0"/>
              <a:t>Effective coordination</a:t>
            </a:r>
          </a:p>
          <a:p>
            <a:r>
              <a:rPr lang="en-GB" dirty="0" smtClean="0"/>
              <a:t>Appropriate media/channels of communication</a:t>
            </a:r>
          </a:p>
          <a:p>
            <a:r>
              <a:rPr lang="en-GB" dirty="0" smtClean="0"/>
              <a:t>Effective planning </a:t>
            </a:r>
          </a:p>
          <a:p>
            <a:r>
              <a:rPr lang="en-GB" dirty="0" smtClean="0"/>
              <a:t>Focused interventions</a:t>
            </a:r>
          </a:p>
          <a:p>
            <a:endParaRPr lang="en-GB"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INNOVATIVE PRACTICES FOR EFFECTIVE STAKEHOLDER ENGAGEMENTS</a:t>
            </a:r>
            <a:endParaRPr lang="en-GB" dirty="0"/>
          </a:p>
        </p:txBody>
      </p:sp>
      <p:sp>
        <p:nvSpPr>
          <p:cNvPr id="3" name="Content Placeholder 2"/>
          <p:cNvSpPr>
            <a:spLocks noGrp="1"/>
          </p:cNvSpPr>
          <p:nvPr>
            <p:ph idx="1"/>
          </p:nvPr>
        </p:nvSpPr>
        <p:spPr/>
        <p:txBody>
          <a:bodyPr/>
          <a:lstStyle/>
          <a:p>
            <a:r>
              <a:rPr lang="en-GB" dirty="0" smtClean="0"/>
              <a:t>Address parents’ concerns in relation to social norms especially marriage expenses</a:t>
            </a:r>
          </a:p>
          <a:p>
            <a:r>
              <a:rPr lang="en-GB" dirty="0" smtClean="0"/>
              <a:t>Address poverty concerns in the community</a:t>
            </a:r>
          </a:p>
          <a:p>
            <a:r>
              <a:rPr lang="en-GB" dirty="0" smtClean="0"/>
              <a:t>Make learning more functional and effective: skills not certificates</a:t>
            </a:r>
          </a:p>
          <a:p>
            <a:r>
              <a:rPr lang="en-GB" dirty="0" smtClean="0"/>
              <a:t>Strengthen school community relations</a:t>
            </a:r>
          </a:p>
          <a:p>
            <a:r>
              <a:rPr lang="en-GB" dirty="0" smtClean="0"/>
              <a:t>Inter-ministerial coordination on girls’ support for literacy, digital skills, livelihoods</a:t>
            </a:r>
            <a:endParaRPr lang="en-GB"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Gender inclusive engagement</a:t>
            </a:r>
            <a:endParaRPr lang="en-GB" dirty="0"/>
          </a:p>
        </p:txBody>
      </p:sp>
      <p:pic>
        <p:nvPicPr>
          <p:cNvPr id="4" name="Picture 2" descr="C:\Users\Auwalu\Pictures\2015-07-23 iceada  gama\iceada  gama 004.jpg"/>
          <p:cNvPicPr>
            <a:picLocks noGrp="1" noChangeAspect="1" noChangeArrowheads="1"/>
          </p:cNvPicPr>
          <p:nvPr>
            <p:ph idx="1"/>
          </p:nvPr>
        </p:nvPicPr>
        <p:blipFill>
          <a:blip r:embed="rId2" cstate="print"/>
          <a:srcRect/>
          <a:stretch>
            <a:fillRect/>
          </a:stretch>
        </p:blipFill>
        <p:spPr bwMode="auto">
          <a:xfrm>
            <a:off x="1088685" y="2016125"/>
            <a:ext cx="7202456" cy="3816639"/>
          </a:xfrm>
          <a:prstGeom prst="rect">
            <a:avLst/>
          </a:prstGeom>
          <a:noFill/>
        </p:spPr>
      </p:pic>
    </p:spTree>
    <p:extLst>
      <p:ext uri="{BB962C8B-B14F-4D97-AF65-F5344CB8AC3E}">
        <p14:creationId xmlns:p14="http://schemas.microsoft.com/office/powerpoint/2010/main" xmlns="" val="2366982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consultation</a:t>
            </a:r>
            <a:endParaRPr lang="en-GB" dirty="0"/>
          </a:p>
        </p:txBody>
      </p:sp>
      <p:pic>
        <p:nvPicPr>
          <p:cNvPr id="4" name="Picture 2" descr="C:\Users\PROF. SHITU\Pictures\2012-04-14 albasu_dandume\albasu_dandume 016.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976746" y="2016125"/>
            <a:ext cx="7314395" cy="3449638"/>
          </a:xfrm>
          <a:noFill/>
        </p:spPr>
      </p:pic>
    </p:spTree>
    <p:extLst>
      <p:ext uri="{BB962C8B-B14F-4D97-AF65-F5344CB8AC3E}">
        <p14:creationId xmlns:p14="http://schemas.microsoft.com/office/powerpoint/2010/main" xmlns="" val="17509244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CONCLUDING REMARKS</a:t>
            </a:r>
            <a:endParaRPr lang="en-GB" dirty="0"/>
          </a:p>
        </p:txBody>
      </p:sp>
      <p:sp>
        <p:nvSpPr>
          <p:cNvPr id="3" name="Content Placeholder 2"/>
          <p:cNvSpPr>
            <a:spLocks noGrp="1"/>
          </p:cNvSpPr>
          <p:nvPr>
            <p:ph idx="1"/>
          </p:nvPr>
        </p:nvSpPr>
        <p:spPr/>
        <p:txBody>
          <a:bodyPr>
            <a:normAutofit fontScale="92500" lnSpcReduction="20000"/>
          </a:bodyPr>
          <a:lstStyle/>
          <a:p>
            <a:r>
              <a:rPr lang="en-US" dirty="0"/>
              <a:t>The idea of citizen participation is a little like eating spinach: no one is against it in principle because it is good for you - Sherry R. </a:t>
            </a:r>
            <a:r>
              <a:rPr lang="en-US" dirty="0" err="1"/>
              <a:t>Arnstein</a:t>
            </a:r>
            <a:endParaRPr lang="en-GB" dirty="0"/>
          </a:p>
          <a:p>
            <a:r>
              <a:rPr lang="en-GB" dirty="0" smtClean="0"/>
              <a:t>In order to address social and economic influences negatively affecting girls and women  in our communities, purposeful dialogue determined by community power dynamics is important</a:t>
            </a:r>
          </a:p>
          <a:p>
            <a:r>
              <a:rPr lang="en-GB" dirty="0" smtClean="0"/>
              <a:t>‘”… Without dialogue there is no communication and without communication there can be no true education” (</a:t>
            </a:r>
            <a:r>
              <a:rPr lang="en-GB" dirty="0" err="1" smtClean="0"/>
              <a:t>Freire</a:t>
            </a:r>
            <a:r>
              <a:rPr lang="en-GB" dirty="0" smtClean="0"/>
              <a:t>, 1982)</a:t>
            </a:r>
          </a:p>
          <a:p>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CONCLUDING REMARKS</a:t>
            </a:r>
            <a:endParaRPr lang="en-GB" dirty="0"/>
          </a:p>
        </p:txBody>
      </p:sp>
      <p:sp>
        <p:nvSpPr>
          <p:cNvPr id="3" name="Content Placeholder 2"/>
          <p:cNvSpPr>
            <a:spLocks noGrp="1"/>
          </p:cNvSpPr>
          <p:nvPr>
            <p:ph idx="1"/>
          </p:nvPr>
        </p:nvSpPr>
        <p:spPr/>
        <p:txBody>
          <a:bodyPr>
            <a:normAutofit lnSpcReduction="10000"/>
          </a:bodyPr>
          <a:lstStyle/>
          <a:p>
            <a:r>
              <a:rPr lang="en-GB" dirty="0" smtClean="0"/>
              <a:t>Support communities to support girls’ education especially improvements in transition, retention and completion</a:t>
            </a:r>
          </a:p>
          <a:p>
            <a:r>
              <a:rPr lang="en-GB" dirty="0" smtClean="0"/>
              <a:t>Communities to support schools and learning centres to address transition, retention and completion issues in girls’ education</a:t>
            </a:r>
          </a:p>
          <a:p>
            <a:r>
              <a:rPr lang="en-GB" dirty="0" smtClean="0"/>
              <a:t>Schools to support communities and other stakeholders to enhance school transition, retention and completion among girls</a:t>
            </a:r>
            <a:endParaRPr lang="en-GB"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GB" dirty="0" smtClean="0"/>
              <a:t>Change begins with us now, so we now pledge for action --- </a:t>
            </a:r>
            <a:endParaRPr lang="en-GB" dirty="0"/>
          </a:p>
        </p:txBody>
      </p:sp>
      <p:sp>
        <p:nvSpPr>
          <p:cNvPr id="40963" name="Content Placeholder 2"/>
          <p:cNvSpPr>
            <a:spLocks noGrp="1"/>
          </p:cNvSpPr>
          <p:nvPr>
            <p:ph sz="quarter" idx="1"/>
          </p:nvPr>
        </p:nvSpPr>
        <p:spPr/>
        <p:txBody>
          <a:bodyPr>
            <a:normAutofit fontScale="92500" lnSpcReduction="10000"/>
          </a:bodyPr>
          <a:lstStyle/>
          <a:p>
            <a:pPr eaLnBrk="1" hangingPunct="1"/>
            <a:r>
              <a:rPr lang="en-GB" dirty="0" smtClean="0"/>
              <a:t>I ................. Hereby pledge or undertake to contribute towards addressing education and safety challenges affecting girls and women in my community from today</a:t>
            </a:r>
          </a:p>
          <a:p>
            <a:pPr eaLnBrk="1" hangingPunct="1"/>
            <a:r>
              <a:rPr lang="en-GB" dirty="0" smtClean="0"/>
              <a:t>I pledge to support at least one girl in my community or fund the support for one or more</a:t>
            </a:r>
          </a:p>
          <a:p>
            <a:pPr eaLnBrk="1" hangingPunct="1"/>
            <a:r>
              <a:rPr lang="en-GB" dirty="0" smtClean="0"/>
              <a:t>I pledge to support transition, retention and completion of girls at all levels of education especially secondary education</a:t>
            </a:r>
          </a:p>
          <a:p>
            <a:pPr eaLnBrk="1" hangingPunct="1"/>
            <a:r>
              <a:rPr lang="en-GB" dirty="0" smtClean="0"/>
              <a:t>So Help me GOD</a:t>
            </a:r>
          </a:p>
          <a:p>
            <a:pPr eaLnBrk="1" hangingPunct="1"/>
            <a:endParaRPr lang="en-GB" dirty="0" smtClean="0"/>
          </a:p>
        </p:txBody>
      </p:sp>
      <p:sp>
        <p:nvSpPr>
          <p:cNvPr id="40964" name="Footer Placeholder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GB" smtClean="0"/>
              <a:t>Prof Shitu CSACEFA KANO</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NAGODE</a:t>
            </a:r>
            <a:endParaRPr lang="en-GB" dirty="0"/>
          </a:p>
        </p:txBody>
      </p:sp>
      <p:sp>
        <p:nvSpPr>
          <p:cNvPr id="3" name="Content Placeholder 2"/>
          <p:cNvSpPr>
            <a:spLocks noGrp="1"/>
          </p:cNvSpPr>
          <p:nvPr>
            <p:ph idx="1"/>
          </p:nvPr>
        </p:nvSpPr>
        <p:spPr/>
        <p:txBody>
          <a:bodyPr>
            <a:normAutofit lnSpcReduction="10000"/>
          </a:bodyPr>
          <a:lstStyle/>
          <a:p>
            <a:pPr algn="ctr"/>
            <a:r>
              <a:rPr lang="en-GB" dirty="0" smtClean="0"/>
              <a:t>THANK YOU</a:t>
            </a:r>
          </a:p>
          <a:p>
            <a:pPr algn="ctr"/>
            <a:r>
              <a:rPr lang="en-GB" dirty="0" smtClean="0"/>
              <a:t>MIYYETI</a:t>
            </a:r>
          </a:p>
          <a:p>
            <a:pPr algn="ctr"/>
            <a:r>
              <a:rPr lang="en-GB" dirty="0" smtClean="0"/>
              <a:t>ALHAMDULLI LLAH</a:t>
            </a:r>
          </a:p>
          <a:p>
            <a:pPr algn="ctr"/>
            <a:endParaRPr lang="en-GB" dirty="0" smtClean="0"/>
          </a:p>
          <a:p>
            <a:pPr algn="ctr">
              <a:buNone/>
            </a:pPr>
            <a:r>
              <a:rPr lang="en-GB" dirty="0" smtClean="0"/>
              <a:t>*</a:t>
            </a:r>
            <a:r>
              <a:rPr lang="en-GB" sz="6600" dirty="0" smtClean="0"/>
              <a:t>ACTION TO START NOW WITH YOU</a:t>
            </a:r>
            <a:endParaRPr lang="en-GB" sz="6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TotalTime>
  <Words>1573</Words>
  <Application>Microsoft Office PowerPoint</Application>
  <PresentationFormat>On-screen Show (4:3)</PresentationFormat>
  <Paragraphs>151</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COMMUNITY ENGAGEMENT, PARENTAL  AND OTHER STAKEHOLDER INVOLVEMENT IN GIRLS’  RETENTION IN AND COMPLETION OF SCHOOLING</vt:lpstr>
      <vt:lpstr>KEY OBJECTIVES OF THE PRESENTATION</vt:lpstr>
      <vt:lpstr>SOME DATA/INFORMATION</vt:lpstr>
      <vt:lpstr>WHEN WE KNOW, IT WILL HELP</vt:lpstr>
      <vt:lpstr>SOME CONCERNS</vt:lpstr>
      <vt:lpstr>ADDITIONAL CONCERNS</vt:lpstr>
      <vt:lpstr>SAFETY CONCERNS</vt:lpstr>
      <vt:lpstr>Street Hawking by school age girls</vt:lpstr>
      <vt:lpstr>Child Labour inhibits schooling opportunities</vt:lpstr>
      <vt:lpstr>Vulnerable and exposed to risks</vt:lpstr>
      <vt:lpstr>Kept out of school and hawking. Also live nomadic life</vt:lpstr>
      <vt:lpstr>School age girls hawking around school premises during school hours</vt:lpstr>
      <vt:lpstr>Sanitation, hygiene and safety issues</vt:lpstr>
      <vt:lpstr>Availability, ease of access, distance to water supply points</vt:lpstr>
      <vt:lpstr>Some Amazing Facts</vt:lpstr>
      <vt:lpstr>Summary of Barriers to Girls’ Education Source: World Girls’ Report Plan International</vt:lpstr>
      <vt:lpstr>Summary of Barriers to Girls’ Education  Source: World’ Girls Report: Learning for Life, Plan International</vt:lpstr>
      <vt:lpstr>  SOME DIRECTION SDG 4: Ensure inclusive and equitable quality education and promote lifelong learning opportunities for all </vt:lpstr>
      <vt:lpstr>NOW CITIZENS AND CITIZENS GROUP MUST DO SOMETHING</vt:lpstr>
      <vt:lpstr>COMMUNITY STAKEHOLDERS (Internal and External)</vt:lpstr>
      <vt:lpstr>WHAT CAN BE DONE</vt:lpstr>
      <vt:lpstr>THE HOW OF THE PROCESS</vt:lpstr>
      <vt:lpstr>SOME INNOVATIVE PRACTICES FOR EFFECTIVE STAKEHOLDER ENGAGEMENTS</vt:lpstr>
      <vt:lpstr>SOME INNOVATIVE PRACTICES FOR EFFECTIVE STAKEHOLDER ENGAGEMENTS</vt:lpstr>
      <vt:lpstr>Gender inclusive engagement</vt:lpstr>
      <vt:lpstr>consultation</vt:lpstr>
      <vt:lpstr>CONCLUDING REMARKS</vt:lpstr>
      <vt:lpstr>CONCLUDING REMARKS</vt:lpstr>
      <vt:lpstr>Change begins with us now, so we now pledge for action --- </vt:lpstr>
      <vt:lpstr>NAGODE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ENGAGEMENT, PARENTAL  AND OTHER STAKEHOLDER INVOLVEMENT IN GIRLS’  RETENTION AND COMPLETION OF SCHOOLING</dc:title>
  <dc:creator>HP</dc:creator>
  <cp:lastModifiedBy>HP</cp:lastModifiedBy>
  <cp:revision>27</cp:revision>
  <dcterms:created xsi:type="dcterms:W3CDTF">2024-02-20T10:56:27Z</dcterms:created>
  <dcterms:modified xsi:type="dcterms:W3CDTF">2024-02-21T10:03:06Z</dcterms:modified>
</cp:coreProperties>
</file>