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6"/>
  </p:notesMasterIdLst>
  <p:handoutMasterIdLst>
    <p:handoutMasterId r:id="rId37"/>
  </p:handoutMasterIdLst>
  <p:sldIdLst>
    <p:sldId id="289" r:id="rId2"/>
    <p:sldId id="276" r:id="rId3"/>
    <p:sldId id="326" r:id="rId4"/>
    <p:sldId id="283" r:id="rId5"/>
    <p:sldId id="258" r:id="rId6"/>
    <p:sldId id="414" r:id="rId7"/>
    <p:sldId id="298" r:id="rId8"/>
    <p:sldId id="403" r:id="rId9"/>
    <p:sldId id="502" r:id="rId10"/>
    <p:sldId id="320" r:id="rId11"/>
    <p:sldId id="351" r:id="rId12"/>
    <p:sldId id="415" r:id="rId13"/>
    <p:sldId id="416" r:id="rId14"/>
    <p:sldId id="417" r:id="rId15"/>
    <p:sldId id="256" r:id="rId16"/>
    <p:sldId id="2146846361" r:id="rId17"/>
    <p:sldId id="324" r:id="rId18"/>
    <p:sldId id="331" r:id="rId19"/>
    <p:sldId id="333" r:id="rId20"/>
    <p:sldId id="335" r:id="rId21"/>
    <p:sldId id="332" r:id="rId22"/>
    <p:sldId id="362" r:id="rId23"/>
    <p:sldId id="334" r:id="rId24"/>
    <p:sldId id="267" r:id="rId25"/>
    <p:sldId id="358" r:id="rId26"/>
    <p:sldId id="361" r:id="rId27"/>
    <p:sldId id="360" r:id="rId28"/>
    <p:sldId id="322" r:id="rId29"/>
    <p:sldId id="468" r:id="rId30"/>
    <p:sldId id="498" r:id="rId31"/>
    <p:sldId id="499" r:id="rId32"/>
    <p:sldId id="500" r:id="rId33"/>
    <p:sldId id="501" r:id="rId34"/>
    <p:sldId id="318" r:id="rId35"/>
  </p:sldIdLst>
  <p:sldSz cx="12192000" cy="6858000"/>
  <p:notesSz cx="6858000" cy="9144000"/>
  <p:defaultTextStyle>
    <a:defPPr>
      <a:defRPr lang="en-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25"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01198F1-281F-98DB-043B-51B33D68B6D7}" name="Chavi Jain" initials="CJ" userId="d103ab589d2f70bd"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F9F1"/>
    <a:srgbClr val="FFE89F"/>
    <a:srgbClr val="000000"/>
    <a:srgbClr val="FFDB69"/>
    <a:srgbClr val="0D9A48"/>
    <a:srgbClr val="FF99CC"/>
    <a:srgbClr val="C3BCEE"/>
    <a:srgbClr val="98CA3C"/>
    <a:srgbClr val="444444"/>
    <a:srgbClr val="F6EB1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2E0D98-F32E-4BEC-A684-BB69803BDCA6}" v="26" dt="2024-02-21T06:42:11.41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5253" autoAdjust="0"/>
  </p:normalViewPr>
  <p:slideViewPr>
    <p:cSldViewPr snapToGrid="0" snapToObjects="1">
      <p:cViewPr>
        <p:scale>
          <a:sx n="58" d="100"/>
          <a:sy n="58" d="100"/>
        </p:scale>
        <p:origin x="964" y="32"/>
      </p:cViewPr>
      <p:guideLst>
        <p:guide orient="horz" pos="2160"/>
        <p:guide pos="325"/>
      </p:guideLst>
    </p:cSldViewPr>
  </p:slid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95" d="100"/>
          <a:sy n="95" d="100"/>
        </p:scale>
        <p:origin x="3720" y="20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cis Amehfrancis.ameh@teachingattherightlevel.org" userId="d6dc53b9-cabd-4461-bdce-edef9cf820fc" providerId="ADAL" clId="{202E0D98-F32E-4BEC-A684-BB69803BDCA6}"/>
    <pc:docChg chg="undo custSel modSld">
      <pc:chgData name="Francis Amehfrancis.ameh@teachingattherightlevel.org" userId="d6dc53b9-cabd-4461-bdce-edef9cf820fc" providerId="ADAL" clId="{202E0D98-F32E-4BEC-A684-BB69803BDCA6}" dt="2024-02-21T08:09:58.591" v="314" actId="20577"/>
      <pc:docMkLst>
        <pc:docMk/>
      </pc:docMkLst>
      <pc:sldChg chg="modSp mod">
        <pc:chgData name="Francis Amehfrancis.ameh@teachingattherightlevel.org" userId="d6dc53b9-cabd-4461-bdce-edef9cf820fc" providerId="ADAL" clId="{202E0D98-F32E-4BEC-A684-BB69803BDCA6}" dt="2024-02-21T07:42:44.832" v="151" actId="20577"/>
        <pc:sldMkLst>
          <pc:docMk/>
          <pc:sldMk cId="436427989" sldId="276"/>
        </pc:sldMkLst>
        <pc:spChg chg="mod">
          <ac:chgData name="Francis Amehfrancis.ameh@teachingattherightlevel.org" userId="d6dc53b9-cabd-4461-bdce-edef9cf820fc" providerId="ADAL" clId="{202E0D98-F32E-4BEC-A684-BB69803BDCA6}" dt="2024-02-21T07:42:44.832" v="151" actId="20577"/>
          <ac:spMkLst>
            <pc:docMk/>
            <pc:sldMk cId="436427989" sldId="276"/>
            <ac:spMk id="3" creationId="{0F084AE5-4FD0-1D41-B02F-AD5FA8B2FCEC}"/>
          </ac:spMkLst>
        </pc:spChg>
      </pc:sldChg>
      <pc:sldChg chg="modSp mod">
        <pc:chgData name="Francis Amehfrancis.ameh@teachingattherightlevel.org" userId="d6dc53b9-cabd-4461-bdce-edef9cf820fc" providerId="ADAL" clId="{202E0D98-F32E-4BEC-A684-BB69803BDCA6}" dt="2024-02-21T07:47:30.387" v="213" actId="33524"/>
        <pc:sldMkLst>
          <pc:docMk/>
          <pc:sldMk cId="471410719" sldId="298"/>
        </pc:sldMkLst>
        <pc:spChg chg="mod">
          <ac:chgData name="Francis Amehfrancis.ameh@teachingattherightlevel.org" userId="d6dc53b9-cabd-4461-bdce-edef9cf820fc" providerId="ADAL" clId="{202E0D98-F32E-4BEC-A684-BB69803BDCA6}" dt="2024-02-21T07:47:30.387" v="213" actId="33524"/>
          <ac:spMkLst>
            <pc:docMk/>
            <pc:sldMk cId="471410719" sldId="298"/>
            <ac:spMk id="8" creationId="{99336385-CFC4-470E-A396-C4DE2ACB6855}"/>
          </ac:spMkLst>
        </pc:spChg>
      </pc:sldChg>
      <pc:sldChg chg="modSp mod">
        <pc:chgData name="Francis Amehfrancis.ameh@teachingattherightlevel.org" userId="d6dc53b9-cabd-4461-bdce-edef9cf820fc" providerId="ADAL" clId="{202E0D98-F32E-4BEC-A684-BB69803BDCA6}" dt="2024-02-21T07:02:37.721" v="136" actId="20577"/>
        <pc:sldMkLst>
          <pc:docMk/>
          <pc:sldMk cId="3845471648" sldId="324"/>
        </pc:sldMkLst>
        <pc:spChg chg="mod">
          <ac:chgData name="Francis Amehfrancis.ameh@teachingattherightlevel.org" userId="d6dc53b9-cabd-4461-bdce-edef9cf820fc" providerId="ADAL" clId="{202E0D98-F32E-4BEC-A684-BB69803BDCA6}" dt="2024-02-21T07:02:37.721" v="136" actId="20577"/>
          <ac:spMkLst>
            <pc:docMk/>
            <pc:sldMk cId="3845471648" sldId="324"/>
            <ac:spMk id="17" creationId="{ED892014-B117-9182-E5D1-C95E03C82F42}"/>
          </ac:spMkLst>
        </pc:spChg>
      </pc:sldChg>
      <pc:sldChg chg="modSp mod">
        <pc:chgData name="Francis Amehfrancis.ameh@teachingattherightlevel.org" userId="d6dc53b9-cabd-4461-bdce-edef9cf820fc" providerId="ADAL" clId="{202E0D98-F32E-4BEC-A684-BB69803BDCA6}" dt="2024-02-21T08:09:58.591" v="314" actId="20577"/>
        <pc:sldMkLst>
          <pc:docMk/>
          <pc:sldMk cId="3093559962" sldId="326"/>
        </pc:sldMkLst>
        <pc:spChg chg="mod">
          <ac:chgData name="Francis Amehfrancis.ameh@teachingattherightlevel.org" userId="d6dc53b9-cabd-4461-bdce-edef9cf820fc" providerId="ADAL" clId="{202E0D98-F32E-4BEC-A684-BB69803BDCA6}" dt="2024-02-21T08:09:58.591" v="314" actId="20577"/>
          <ac:spMkLst>
            <pc:docMk/>
            <pc:sldMk cId="3093559962" sldId="326"/>
            <ac:spMk id="6" creationId="{33188340-30B5-4151-9A94-5BFAE86CBA10}"/>
          </ac:spMkLst>
        </pc:spChg>
      </pc:sldChg>
      <pc:sldChg chg="modSp mod">
        <pc:chgData name="Francis Amehfrancis.ameh@teachingattherightlevel.org" userId="d6dc53b9-cabd-4461-bdce-edef9cf820fc" providerId="ADAL" clId="{202E0D98-F32E-4BEC-A684-BB69803BDCA6}" dt="2024-02-21T07:55:48.723" v="227" actId="20577"/>
        <pc:sldMkLst>
          <pc:docMk/>
          <pc:sldMk cId="2086279069" sldId="331"/>
        </pc:sldMkLst>
        <pc:spChg chg="mod">
          <ac:chgData name="Francis Amehfrancis.ameh@teachingattherightlevel.org" userId="d6dc53b9-cabd-4461-bdce-edef9cf820fc" providerId="ADAL" clId="{202E0D98-F32E-4BEC-A684-BB69803BDCA6}" dt="2024-02-21T07:55:31.286" v="224" actId="20577"/>
          <ac:spMkLst>
            <pc:docMk/>
            <pc:sldMk cId="2086279069" sldId="331"/>
            <ac:spMk id="2" creationId="{C7641125-3DF4-E79D-CD19-B73DED27A484}"/>
          </ac:spMkLst>
        </pc:spChg>
        <pc:spChg chg="mod">
          <ac:chgData name="Francis Amehfrancis.ameh@teachingattherightlevel.org" userId="d6dc53b9-cabd-4461-bdce-edef9cf820fc" providerId="ADAL" clId="{202E0D98-F32E-4BEC-A684-BB69803BDCA6}" dt="2024-02-21T07:55:48.723" v="227" actId="20577"/>
          <ac:spMkLst>
            <pc:docMk/>
            <pc:sldMk cId="2086279069" sldId="331"/>
            <ac:spMk id="5" creationId="{17B3E95C-838B-BA27-9A28-C1A3707C1644}"/>
          </ac:spMkLst>
        </pc:spChg>
      </pc:sldChg>
      <pc:sldChg chg="modSp mod">
        <pc:chgData name="Francis Amehfrancis.ameh@teachingattherightlevel.org" userId="d6dc53b9-cabd-4461-bdce-edef9cf820fc" providerId="ADAL" clId="{202E0D98-F32E-4BEC-A684-BB69803BDCA6}" dt="2024-02-21T07:58:39.829" v="257" actId="20577"/>
        <pc:sldMkLst>
          <pc:docMk/>
          <pc:sldMk cId="695560225" sldId="332"/>
        </pc:sldMkLst>
        <pc:spChg chg="mod">
          <ac:chgData name="Francis Amehfrancis.ameh@teachingattherightlevel.org" userId="d6dc53b9-cabd-4461-bdce-edef9cf820fc" providerId="ADAL" clId="{202E0D98-F32E-4BEC-A684-BB69803BDCA6}" dt="2024-02-21T07:58:05.516" v="246" actId="20577"/>
          <ac:spMkLst>
            <pc:docMk/>
            <pc:sldMk cId="695560225" sldId="332"/>
            <ac:spMk id="2" creationId="{C7641125-3DF4-E79D-CD19-B73DED27A484}"/>
          </ac:spMkLst>
        </pc:spChg>
        <pc:spChg chg="mod">
          <ac:chgData name="Francis Amehfrancis.ameh@teachingattherightlevel.org" userId="d6dc53b9-cabd-4461-bdce-edef9cf820fc" providerId="ADAL" clId="{202E0D98-F32E-4BEC-A684-BB69803BDCA6}" dt="2024-02-21T07:58:39.829" v="257" actId="20577"/>
          <ac:spMkLst>
            <pc:docMk/>
            <pc:sldMk cId="695560225" sldId="332"/>
            <ac:spMk id="7" creationId="{E5EBAF97-0D5A-A26C-4DE9-27A40D72CBB1}"/>
          </ac:spMkLst>
        </pc:spChg>
      </pc:sldChg>
      <pc:sldChg chg="modSp mod">
        <pc:chgData name="Francis Amehfrancis.ameh@teachingattherightlevel.org" userId="d6dc53b9-cabd-4461-bdce-edef9cf820fc" providerId="ADAL" clId="{202E0D98-F32E-4BEC-A684-BB69803BDCA6}" dt="2024-02-21T07:57:29.657" v="241" actId="13900"/>
        <pc:sldMkLst>
          <pc:docMk/>
          <pc:sldMk cId="655727758" sldId="333"/>
        </pc:sldMkLst>
        <pc:spChg chg="mod">
          <ac:chgData name="Francis Amehfrancis.ameh@teachingattherightlevel.org" userId="d6dc53b9-cabd-4461-bdce-edef9cf820fc" providerId="ADAL" clId="{202E0D98-F32E-4BEC-A684-BB69803BDCA6}" dt="2024-02-21T07:56:01.696" v="230" actId="20577"/>
          <ac:spMkLst>
            <pc:docMk/>
            <pc:sldMk cId="655727758" sldId="333"/>
            <ac:spMk id="6" creationId="{EDDD47D3-D032-D807-5D76-EE179F72D9EA}"/>
          </ac:spMkLst>
        </pc:spChg>
        <pc:spChg chg="mod">
          <ac:chgData name="Francis Amehfrancis.ameh@teachingattherightlevel.org" userId="d6dc53b9-cabd-4461-bdce-edef9cf820fc" providerId="ADAL" clId="{202E0D98-F32E-4BEC-A684-BB69803BDCA6}" dt="2024-02-21T07:57:29.657" v="241" actId="13900"/>
          <ac:spMkLst>
            <pc:docMk/>
            <pc:sldMk cId="655727758" sldId="333"/>
            <ac:spMk id="15" creationId="{227E01AC-98FB-7FD8-0E9A-D656E5854CF7}"/>
          </ac:spMkLst>
        </pc:spChg>
      </pc:sldChg>
      <pc:sldChg chg="modSp mod">
        <pc:chgData name="Francis Amehfrancis.ameh@teachingattherightlevel.org" userId="d6dc53b9-cabd-4461-bdce-edef9cf820fc" providerId="ADAL" clId="{202E0D98-F32E-4BEC-A684-BB69803BDCA6}" dt="2024-02-21T07:57:51.642" v="245" actId="20577"/>
        <pc:sldMkLst>
          <pc:docMk/>
          <pc:sldMk cId="206163474" sldId="335"/>
        </pc:sldMkLst>
        <pc:spChg chg="mod">
          <ac:chgData name="Francis Amehfrancis.ameh@teachingattherightlevel.org" userId="d6dc53b9-cabd-4461-bdce-edef9cf820fc" providerId="ADAL" clId="{202E0D98-F32E-4BEC-A684-BB69803BDCA6}" dt="2024-02-21T07:57:40.510" v="242" actId="20577"/>
          <ac:spMkLst>
            <pc:docMk/>
            <pc:sldMk cId="206163474" sldId="335"/>
            <ac:spMk id="2" creationId="{C7641125-3DF4-E79D-CD19-B73DED27A484}"/>
          </ac:spMkLst>
        </pc:spChg>
        <pc:spChg chg="mod">
          <ac:chgData name="Francis Amehfrancis.ameh@teachingattherightlevel.org" userId="d6dc53b9-cabd-4461-bdce-edef9cf820fc" providerId="ADAL" clId="{202E0D98-F32E-4BEC-A684-BB69803BDCA6}" dt="2024-02-21T07:57:51.642" v="245" actId="20577"/>
          <ac:spMkLst>
            <pc:docMk/>
            <pc:sldMk cId="206163474" sldId="335"/>
            <ac:spMk id="9" creationId="{C090251A-B627-C535-CC09-011CA6AFCF4F}"/>
          </ac:spMkLst>
        </pc:spChg>
      </pc:sldChg>
      <pc:sldChg chg="modSp">
        <pc:chgData name="Francis Amehfrancis.ameh@teachingattherightlevel.org" userId="d6dc53b9-cabd-4461-bdce-edef9cf820fc" providerId="ADAL" clId="{202E0D98-F32E-4BEC-A684-BB69803BDCA6}" dt="2024-02-21T06:42:11.418" v="93" actId="20577"/>
        <pc:sldMkLst>
          <pc:docMk/>
          <pc:sldMk cId="852413012" sldId="403"/>
        </pc:sldMkLst>
        <pc:spChg chg="mod">
          <ac:chgData name="Francis Amehfrancis.ameh@teachingattherightlevel.org" userId="d6dc53b9-cabd-4461-bdce-edef9cf820fc" providerId="ADAL" clId="{202E0D98-F32E-4BEC-A684-BB69803BDCA6}" dt="2024-02-21T06:42:11.418" v="93" actId="20577"/>
          <ac:spMkLst>
            <pc:docMk/>
            <pc:sldMk cId="852413012" sldId="403"/>
            <ac:spMk id="7" creationId="{E00C4E72-D358-4A7C-C9BF-A35AB5333453}"/>
          </ac:spMkLst>
        </pc:spChg>
      </pc:sldChg>
      <pc:sldChg chg="modSp mod">
        <pc:chgData name="Francis Amehfrancis.ameh@teachingattherightlevel.org" userId="d6dc53b9-cabd-4461-bdce-edef9cf820fc" providerId="ADAL" clId="{202E0D98-F32E-4BEC-A684-BB69803BDCA6}" dt="2024-02-21T08:05:55.122" v="313" actId="313"/>
        <pc:sldMkLst>
          <pc:docMk/>
          <pc:sldMk cId="3555983166" sldId="499"/>
        </pc:sldMkLst>
        <pc:spChg chg="mod">
          <ac:chgData name="Francis Amehfrancis.ameh@teachingattherightlevel.org" userId="d6dc53b9-cabd-4461-bdce-edef9cf820fc" providerId="ADAL" clId="{202E0D98-F32E-4BEC-A684-BB69803BDCA6}" dt="2024-02-21T08:05:55.122" v="313" actId="313"/>
          <ac:spMkLst>
            <pc:docMk/>
            <pc:sldMk cId="3555983166" sldId="499"/>
            <ac:spMk id="3" creationId="{5B0751A7-36E4-4F7D-9EE2-88A6E558EBA4}"/>
          </ac:spMkLst>
        </pc:spChg>
      </pc:sldChg>
      <pc:sldChg chg="modSp mod">
        <pc:chgData name="Francis Amehfrancis.ameh@teachingattherightlevel.org" userId="d6dc53b9-cabd-4461-bdce-edef9cf820fc" providerId="ADAL" clId="{202E0D98-F32E-4BEC-A684-BB69803BDCA6}" dt="2024-02-21T08:03:49.443" v="278" actId="20577"/>
        <pc:sldMkLst>
          <pc:docMk/>
          <pc:sldMk cId="1785733081" sldId="501"/>
        </pc:sldMkLst>
        <pc:spChg chg="mod">
          <ac:chgData name="Francis Amehfrancis.ameh@teachingattherightlevel.org" userId="d6dc53b9-cabd-4461-bdce-edef9cf820fc" providerId="ADAL" clId="{202E0D98-F32E-4BEC-A684-BB69803BDCA6}" dt="2024-02-21T08:03:49.443" v="278" actId="20577"/>
          <ac:spMkLst>
            <pc:docMk/>
            <pc:sldMk cId="1785733081" sldId="501"/>
            <ac:spMk id="6" creationId="{F375779A-8549-0AD2-8538-3AD8D94C7982}"/>
          </ac:spMkLst>
        </pc:spChg>
      </pc:sldChg>
      <pc:sldChg chg="modSp">
        <pc:chgData name="Francis Amehfrancis.ameh@teachingattherightlevel.org" userId="d6dc53b9-cabd-4461-bdce-edef9cf820fc" providerId="ADAL" clId="{202E0D98-F32E-4BEC-A684-BB69803BDCA6}" dt="2024-02-21T06:35:54.311" v="85" actId="20577"/>
        <pc:sldMkLst>
          <pc:docMk/>
          <pc:sldMk cId="3317149813" sldId="502"/>
        </pc:sldMkLst>
        <pc:spChg chg="mod">
          <ac:chgData name="Francis Amehfrancis.ameh@teachingattherightlevel.org" userId="d6dc53b9-cabd-4461-bdce-edef9cf820fc" providerId="ADAL" clId="{202E0D98-F32E-4BEC-A684-BB69803BDCA6}" dt="2024-02-21T06:35:54.311" v="85" actId="20577"/>
          <ac:spMkLst>
            <pc:docMk/>
            <pc:sldMk cId="3317149813" sldId="502"/>
            <ac:spMk id="7" creationId="{E00C4E72-D358-4A7C-C9BF-A35AB5333453}"/>
          </ac:spMkLst>
        </pc:spChg>
      </pc:sldChg>
      <pc:sldChg chg="modSp mod">
        <pc:chgData name="Francis Amehfrancis.ameh@teachingattherightlevel.org" userId="d6dc53b9-cabd-4461-bdce-edef9cf820fc" providerId="ADAL" clId="{202E0D98-F32E-4BEC-A684-BB69803BDCA6}" dt="2024-02-21T07:52:34.130" v="223" actId="20577"/>
        <pc:sldMkLst>
          <pc:docMk/>
          <pc:sldMk cId="2627162768" sldId="2146846361"/>
        </pc:sldMkLst>
        <pc:spChg chg="mod">
          <ac:chgData name="Francis Amehfrancis.ameh@teachingattherightlevel.org" userId="d6dc53b9-cabd-4461-bdce-edef9cf820fc" providerId="ADAL" clId="{202E0D98-F32E-4BEC-A684-BB69803BDCA6}" dt="2024-02-21T07:52:34.130" v="223" actId="20577"/>
          <ac:spMkLst>
            <pc:docMk/>
            <pc:sldMk cId="2627162768" sldId="2146846361"/>
            <ac:spMk id="3" creationId="{B512E156-BC3B-740D-E7FB-349A73ECF2F4}"/>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NGKAN1BFP001\Home$\GraceAnaso\Desktop\HBL\ENDLINE%20PRESENTATION\Updated-BL+ML1+ML2+EL%20Assmnt%20Data%2025.08.23%20%20(REVISED).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NGKAN1BFP001\Home$\GraceAnaso\Desktop\HBL\ENDLINE%20PRESENTATION\Updated-BL+ML1+ML2+EL%20Assmnt%20Data%2025.08.23%20%20(REVISED).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NGKAN1BFP001\Home$\GraceAnaso\Desktop\HBL\ENDLINE%20PRESENTATION\Updated-BL+ML1+ML2+EL%20Assmnt%20Data%2025.08.23%20%20(REVISED).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NGKAN1BFP001\Home$\GraceAnaso\Desktop\HBL\ENDLINE%20PRESENTATION\Updated-BL+ML1+ML2+EL%20Assmnt%20Data%2025.08.23%20%20(REVISED).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239078871253321"/>
          <c:y val="0.10520492895314604"/>
          <c:w val="0.75218422574933586"/>
          <c:h val="0.61837542419954972"/>
        </c:manualLayout>
      </c:layout>
      <c:pie3DChart>
        <c:varyColors val="1"/>
        <c:ser>
          <c:idx val="0"/>
          <c:order val="0"/>
          <c:tx>
            <c:strRef>
              <c:f>Sheet1!$B$1</c:f>
              <c:strCache>
                <c:ptCount val="1"/>
                <c:pt idx="0">
                  <c:v>Gender</c:v>
                </c:pt>
              </c:strCache>
            </c:strRef>
          </c:tx>
          <c:dPt>
            <c:idx val="0"/>
            <c:bubble3D val="0"/>
            <c:spPr>
              <a:solidFill>
                <a:schemeClr val="accent6">
                  <a:tint val="77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1-5CBE-44C8-9ED6-9BDFEEC42051}"/>
              </c:ext>
            </c:extLst>
          </c:dPt>
          <c:dPt>
            <c:idx val="1"/>
            <c:bubble3D val="0"/>
            <c:spPr>
              <a:solidFill>
                <a:schemeClr val="accent6">
                  <a:shade val="76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3-5CBE-44C8-9ED6-9BDFEEC42051}"/>
              </c:ext>
            </c:extLst>
          </c:dPt>
          <c:dLbls>
            <c:dLbl>
              <c:idx val="0"/>
              <c:layout>
                <c:manualLayout>
                  <c:x val="-0.25248335346566164"/>
                  <c:y val="3.5067927360139826E-2"/>
                </c:manualLayout>
              </c:layout>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NG"/>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CBE-44C8-9ED6-9BDFEEC42051}"/>
                </c:ext>
              </c:extLst>
            </c:dLbl>
            <c:dLbl>
              <c:idx val="1"/>
              <c:layout>
                <c:manualLayout>
                  <c:x val="0.26641334219507434"/>
                  <c:y val="-4.4295474172617345E-2"/>
                </c:manualLayout>
              </c:layout>
              <c:spPr>
                <a:noFill/>
                <a:ln>
                  <a:noFill/>
                </a:ln>
                <a:effectLst/>
              </c:spPr>
              <c:txPr>
                <a:bodyPr rot="0" spcFirstLastPara="1" vertOverflow="ellipsis" vert="horz" wrap="square" lIns="38100" tIns="19050" rIns="38100" bIns="19050" anchor="ctr" anchorCtr="1">
                  <a:noAutofit/>
                </a:bodyPr>
                <a:lstStyle/>
                <a:p>
                  <a:pPr>
                    <a:defRPr sz="1197" b="1" i="0" u="none" strike="noStrike" kern="1200" baseline="0">
                      <a:solidFill>
                        <a:schemeClr val="bg1"/>
                      </a:solidFill>
                      <a:latin typeface="+mn-lt"/>
                      <a:ea typeface="+mn-ea"/>
                      <a:cs typeface="+mn-cs"/>
                    </a:defRPr>
                  </a:pPr>
                  <a:endParaRPr lang="en-NG"/>
                </a:p>
              </c:txPr>
              <c:dLblPos val="bestFit"/>
              <c:showLegendKey val="0"/>
              <c:showVal val="1"/>
              <c:showCatName val="0"/>
              <c:showSerName val="0"/>
              <c:showPercent val="0"/>
              <c:showBubbleSize val="0"/>
              <c:extLst>
                <c:ext xmlns:c15="http://schemas.microsoft.com/office/drawing/2012/chart" uri="{CE6537A1-D6FC-4f65-9D91-7224C49458BB}">
                  <c15:layout>
                    <c:manualLayout>
                      <c:w val="0.16220063051990635"/>
                      <c:h val="0.12654823039449745"/>
                    </c:manualLayout>
                  </c15:layout>
                </c:ext>
                <c:ext xmlns:c16="http://schemas.microsoft.com/office/drawing/2014/chart" uri="{C3380CC4-5D6E-409C-BE32-E72D297353CC}">
                  <c16:uniqueId val="{00000003-5CBE-44C8-9ED6-9BDFEEC42051}"/>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NG"/>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Male</c:v>
                </c:pt>
                <c:pt idx="1">
                  <c:v>Female</c:v>
                </c:pt>
              </c:strCache>
            </c:strRef>
          </c:cat>
          <c:val>
            <c:numRef>
              <c:f>Sheet1!$B$2:$B$3</c:f>
              <c:numCache>
                <c:formatCode>General</c:formatCode>
                <c:ptCount val="2"/>
                <c:pt idx="0">
                  <c:v>163</c:v>
                </c:pt>
                <c:pt idx="1">
                  <c:v>177</c:v>
                </c:pt>
              </c:numCache>
            </c:numRef>
          </c:val>
          <c:extLst>
            <c:ext xmlns:c16="http://schemas.microsoft.com/office/drawing/2014/chart" uri="{C3380CC4-5D6E-409C-BE32-E72D297353CC}">
              <c16:uniqueId val="{00000000-2D0E-47B3-A49E-BB6D9A433BB1}"/>
            </c:ext>
          </c:extLst>
        </c:ser>
        <c:dLbls>
          <c:dLblPos val="bestFit"/>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4.9999824171805249E-2"/>
          <c:y val="0.78508943122376285"/>
          <c:w val="0.89999991208590258"/>
          <c:h val="0.14208415063943888"/>
        </c:manualLayout>
      </c:layout>
      <c:overlay val="0"/>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NG"/>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NG"/>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1469883778874436E-2"/>
          <c:y val="0.14720700696790248"/>
          <c:w val="0.91706026429693732"/>
          <c:h val="0.77695775840519232"/>
        </c:manualLayout>
      </c:layout>
      <c:barChart>
        <c:barDir val="col"/>
        <c:grouping val="percentStacked"/>
        <c:varyColors val="0"/>
        <c:ser>
          <c:idx val="0"/>
          <c:order val="0"/>
          <c:tx>
            <c:strRef>
              <c:f>'Endline Results without Badume'!$B$49</c:f>
              <c:strCache>
                <c:ptCount val="1"/>
                <c:pt idx="0">
                  <c:v>Beginner</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lt1"/>
                    </a:solidFill>
                    <a:latin typeface="+mn-lt"/>
                    <a:ea typeface="+mn-ea"/>
                    <a:cs typeface="+mn-cs"/>
                  </a:defRPr>
                </a:pPr>
                <a:endParaRPr lang="en-NG"/>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'Endline Results without Badume'!$A$50:$A$53</c:f>
              <c:strCache>
                <c:ptCount val="4"/>
                <c:pt idx="0">
                  <c:v>BL</c:v>
                </c:pt>
                <c:pt idx="1">
                  <c:v>ML1</c:v>
                </c:pt>
                <c:pt idx="2">
                  <c:v>ML2</c:v>
                </c:pt>
                <c:pt idx="3">
                  <c:v>EL</c:v>
                </c:pt>
              </c:strCache>
            </c:strRef>
          </c:cat>
          <c:val>
            <c:numRef>
              <c:f>'Endline Results without Badume'!$B$50:$B$53</c:f>
              <c:numCache>
                <c:formatCode>0%</c:formatCode>
                <c:ptCount val="4"/>
                <c:pt idx="0">
                  <c:v>0.64</c:v>
                </c:pt>
                <c:pt idx="1">
                  <c:v>0.28000000000000003</c:v>
                </c:pt>
                <c:pt idx="2">
                  <c:v>0.09</c:v>
                </c:pt>
                <c:pt idx="3">
                  <c:v>0.09</c:v>
                </c:pt>
              </c:numCache>
            </c:numRef>
          </c:val>
          <c:extLst>
            <c:ext xmlns:c16="http://schemas.microsoft.com/office/drawing/2014/chart" uri="{C3380CC4-5D6E-409C-BE32-E72D297353CC}">
              <c16:uniqueId val="{00000000-8910-4227-9D0D-3736E0F7B50C}"/>
            </c:ext>
          </c:extLst>
        </c:ser>
        <c:ser>
          <c:idx val="1"/>
          <c:order val="1"/>
          <c:tx>
            <c:strRef>
              <c:f>'Endline Results without Badume'!$C$49</c:f>
              <c:strCache>
                <c:ptCount val="1"/>
                <c:pt idx="0">
                  <c:v>Letter</c:v>
                </c:pt>
              </c:strCache>
            </c:strRef>
          </c:tx>
          <c:spPr>
            <a:solidFill>
              <a:srgbClr val="5DD9D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en-NG"/>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'Endline Results without Badume'!$A$50:$A$53</c:f>
              <c:strCache>
                <c:ptCount val="4"/>
                <c:pt idx="0">
                  <c:v>BL</c:v>
                </c:pt>
                <c:pt idx="1">
                  <c:v>ML1</c:v>
                </c:pt>
                <c:pt idx="2">
                  <c:v>ML2</c:v>
                </c:pt>
                <c:pt idx="3">
                  <c:v>EL</c:v>
                </c:pt>
              </c:strCache>
            </c:strRef>
          </c:cat>
          <c:val>
            <c:numRef>
              <c:f>'Endline Results without Badume'!$C$50:$C$53</c:f>
              <c:numCache>
                <c:formatCode>0%</c:formatCode>
                <c:ptCount val="4"/>
                <c:pt idx="0">
                  <c:v>0.22</c:v>
                </c:pt>
                <c:pt idx="1">
                  <c:v>0.37</c:v>
                </c:pt>
                <c:pt idx="2">
                  <c:v>0.36</c:v>
                </c:pt>
                <c:pt idx="3">
                  <c:v>0.34</c:v>
                </c:pt>
              </c:numCache>
            </c:numRef>
          </c:val>
          <c:extLst>
            <c:ext xmlns:c16="http://schemas.microsoft.com/office/drawing/2014/chart" uri="{C3380CC4-5D6E-409C-BE32-E72D297353CC}">
              <c16:uniqueId val="{00000001-8910-4227-9D0D-3736E0F7B50C}"/>
            </c:ext>
          </c:extLst>
        </c:ser>
        <c:ser>
          <c:idx val="2"/>
          <c:order val="2"/>
          <c:tx>
            <c:strRef>
              <c:f>'Endline Results without Badume'!$D$49</c:f>
              <c:strCache>
                <c:ptCount val="1"/>
                <c:pt idx="0">
                  <c:v>Word</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en-NG"/>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'Endline Results without Badume'!$A$50:$A$53</c:f>
              <c:strCache>
                <c:ptCount val="4"/>
                <c:pt idx="0">
                  <c:v>BL</c:v>
                </c:pt>
                <c:pt idx="1">
                  <c:v>ML1</c:v>
                </c:pt>
                <c:pt idx="2">
                  <c:v>ML2</c:v>
                </c:pt>
                <c:pt idx="3">
                  <c:v>EL</c:v>
                </c:pt>
              </c:strCache>
            </c:strRef>
          </c:cat>
          <c:val>
            <c:numRef>
              <c:f>'Endline Results without Badume'!$D$50:$D$53</c:f>
              <c:numCache>
                <c:formatCode>0%</c:formatCode>
                <c:ptCount val="4"/>
                <c:pt idx="0">
                  <c:v>0.08</c:v>
                </c:pt>
                <c:pt idx="1">
                  <c:v>0.21</c:v>
                </c:pt>
                <c:pt idx="2">
                  <c:v>0.17</c:v>
                </c:pt>
                <c:pt idx="3">
                  <c:v>0.2</c:v>
                </c:pt>
              </c:numCache>
            </c:numRef>
          </c:val>
          <c:extLst>
            <c:ext xmlns:c16="http://schemas.microsoft.com/office/drawing/2014/chart" uri="{C3380CC4-5D6E-409C-BE32-E72D297353CC}">
              <c16:uniqueId val="{00000002-8910-4227-9D0D-3736E0F7B50C}"/>
            </c:ext>
          </c:extLst>
        </c:ser>
        <c:ser>
          <c:idx val="3"/>
          <c:order val="3"/>
          <c:tx>
            <c:strRef>
              <c:f>'Endline Results without Badume'!$E$49</c:f>
              <c:strCache>
                <c:ptCount val="1"/>
                <c:pt idx="0">
                  <c:v>Paragraph</c:v>
                </c:pt>
              </c:strCache>
            </c:strRef>
          </c:tx>
          <c:spPr>
            <a:solidFill>
              <a:schemeClr val="tx1">
                <a:lumMod val="65000"/>
                <a:lumOff val="3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lt1"/>
                    </a:solidFill>
                    <a:latin typeface="+mn-lt"/>
                    <a:ea typeface="+mn-ea"/>
                    <a:cs typeface="+mn-cs"/>
                  </a:defRPr>
                </a:pPr>
                <a:endParaRPr lang="en-NG"/>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'Endline Results without Badume'!$A$50:$A$53</c:f>
              <c:strCache>
                <c:ptCount val="4"/>
                <c:pt idx="0">
                  <c:v>BL</c:v>
                </c:pt>
                <c:pt idx="1">
                  <c:v>ML1</c:v>
                </c:pt>
                <c:pt idx="2">
                  <c:v>ML2</c:v>
                </c:pt>
                <c:pt idx="3">
                  <c:v>EL</c:v>
                </c:pt>
              </c:strCache>
            </c:strRef>
          </c:cat>
          <c:val>
            <c:numRef>
              <c:f>'Endline Results without Badume'!$E$50:$E$53</c:f>
              <c:numCache>
                <c:formatCode>0%</c:formatCode>
                <c:ptCount val="4"/>
                <c:pt idx="0">
                  <c:v>0.02</c:v>
                </c:pt>
                <c:pt idx="1">
                  <c:v>7.0000000000000007E-2</c:v>
                </c:pt>
                <c:pt idx="2">
                  <c:v>0.17</c:v>
                </c:pt>
                <c:pt idx="3">
                  <c:v>0.14000000000000001</c:v>
                </c:pt>
              </c:numCache>
            </c:numRef>
          </c:val>
          <c:extLst>
            <c:ext xmlns:c16="http://schemas.microsoft.com/office/drawing/2014/chart" uri="{C3380CC4-5D6E-409C-BE32-E72D297353CC}">
              <c16:uniqueId val="{00000003-8910-4227-9D0D-3736E0F7B50C}"/>
            </c:ext>
          </c:extLst>
        </c:ser>
        <c:ser>
          <c:idx val="4"/>
          <c:order val="4"/>
          <c:tx>
            <c:strRef>
              <c:f>'Endline Results without Badume'!$F$49</c:f>
              <c:strCache>
                <c:ptCount val="1"/>
                <c:pt idx="0">
                  <c:v>Story</c:v>
                </c:pt>
              </c:strCache>
            </c:strRef>
          </c:tx>
          <c:spPr>
            <a:solidFill>
              <a:schemeClr val="bg1">
                <a:lumMod val="85000"/>
              </a:schemeClr>
            </a:solidFill>
            <a:ln>
              <a:solidFill>
                <a:schemeClr val="tx1">
                  <a:lumMod val="95000"/>
                  <a:lumOff val="5000"/>
                </a:schemeClr>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NG"/>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'Endline Results without Badume'!$A$50:$A$53</c:f>
              <c:strCache>
                <c:ptCount val="4"/>
                <c:pt idx="0">
                  <c:v>BL</c:v>
                </c:pt>
                <c:pt idx="1">
                  <c:v>ML1</c:v>
                </c:pt>
                <c:pt idx="2">
                  <c:v>ML2</c:v>
                </c:pt>
                <c:pt idx="3">
                  <c:v>EL</c:v>
                </c:pt>
              </c:strCache>
            </c:strRef>
          </c:cat>
          <c:val>
            <c:numRef>
              <c:f>'Endline Results without Badume'!$F$50:$F$53</c:f>
              <c:numCache>
                <c:formatCode>0%</c:formatCode>
                <c:ptCount val="4"/>
                <c:pt idx="0">
                  <c:v>0.04</c:v>
                </c:pt>
                <c:pt idx="1">
                  <c:v>7.0000000000000007E-2</c:v>
                </c:pt>
                <c:pt idx="2">
                  <c:v>0.21</c:v>
                </c:pt>
                <c:pt idx="3">
                  <c:v>0.23</c:v>
                </c:pt>
              </c:numCache>
            </c:numRef>
          </c:val>
          <c:extLst>
            <c:ext xmlns:c16="http://schemas.microsoft.com/office/drawing/2014/chart" uri="{C3380CC4-5D6E-409C-BE32-E72D297353CC}">
              <c16:uniqueId val="{00000004-8910-4227-9D0D-3736E0F7B50C}"/>
            </c:ext>
          </c:extLst>
        </c:ser>
        <c:dLbls>
          <c:dLblPos val="ctr"/>
          <c:showLegendKey val="0"/>
          <c:showVal val="1"/>
          <c:showCatName val="0"/>
          <c:showSerName val="0"/>
          <c:showPercent val="0"/>
          <c:showBubbleSize val="0"/>
        </c:dLbls>
        <c:gapWidth val="79"/>
        <c:overlap val="100"/>
        <c:axId val="961850536"/>
        <c:axId val="961849552"/>
      </c:barChart>
      <c:catAx>
        <c:axId val="96185053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cap="all" spc="120" normalizeH="0" baseline="0">
                <a:solidFill>
                  <a:schemeClr val="tx1">
                    <a:lumMod val="65000"/>
                    <a:lumOff val="35000"/>
                  </a:schemeClr>
                </a:solidFill>
                <a:latin typeface="+mn-lt"/>
                <a:ea typeface="+mn-ea"/>
                <a:cs typeface="+mn-cs"/>
              </a:defRPr>
            </a:pPr>
            <a:endParaRPr lang="en-NG"/>
          </a:p>
        </c:txPr>
        <c:crossAx val="961849552"/>
        <c:crosses val="autoZero"/>
        <c:auto val="1"/>
        <c:lblAlgn val="ctr"/>
        <c:lblOffset val="100"/>
        <c:noMultiLvlLbl val="0"/>
      </c:catAx>
      <c:valAx>
        <c:axId val="961849552"/>
        <c:scaling>
          <c:orientation val="minMax"/>
        </c:scaling>
        <c:delete val="1"/>
        <c:axPos val="l"/>
        <c:numFmt formatCode="0%" sourceLinked="1"/>
        <c:majorTickMark val="none"/>
        <c:minorTickMark val="none"/>
        <c:tickLblPos val="nextTo"/>
        <c:crossAx val="961850536"/>
        <c:crosses val="autoZero"/>
        <c:crossBetween val="between"/>
      </c:valAx>
      <c:spPr>
        <a:noFill/>
        <a:ln>
          <a:noFill/>
        </a:ln>
        <a:effectLst/>
      </c:spPr>
    </c:plotArea>
    <c:legend>
      <c:legendPos val="t"/>
      <c:layout>
        <c:manualLayout>
          <c:xMode val="edge"/>
          <c:yMode val="edge"/>
          <c:x val="5.7653744927290557E-2"/>
          <c:y val="3.8693520600533771E-2"/>
          <c:w val="0.84158451110825461"/>
          <c:h val="5.635875462563645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G"/>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accent5">
        <a:lumMod val="20000"/>
        <a:lumOff val="80000"/>
      </a:schemeClr>
    </a:solidFill>
    <a:ln>
      <a:noFill/>
    </a:ln>
    <a:effectLst/>
  </c:spPr>
  <c:txPr>
    <a:bodyPr/>
    <a:lstStyle/>
    <a:p>
      <a:pPr>
        <a:defRPr/>
      </a:pPr>
      <a:endParaRPr lang="en-NG"/>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'Endline Results without Badume'!$B$70</c:f>
              <c:strCache>
                <c:ptCount val="1"/>
                <c:pt idx="0">
                  <c:v>Beginner</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bg1"/>
                    </a:solidFill>
                    <a:latin typeface="+mn-lt"/>
                    <a:ea typeface="+mn-ea"/>
                    <a:cs typeface="+mn-cs"/>
                  </a:defRPr>
                </a:pPr>
                <a:endParaRPr lang="en-NG"/>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'Endline Results without Badume'!$A$71:$A$74</c:f>
              <c:strCache>
                <c:ptCount val="4"/>
                <c:pt idx="0">
                  <c:v>BL</c:v>
                </c:pt>
                <c:pt idx="1">
                  <c:v>ML1</c:v>
                </c:pt>
                <c:pt idx="2">
                  <c:v>ML2</c:v>
                </c:pt>
                <c:pt idx="3">
                  <c:v>EL</c:v>
                </c:pt>
              </c:strCache>
            </c:strRef>
          </c:cat>
          <c:val>
            <c:numRef>
              <c:f>'Endline Results without Badume'!$B$71:$B$74</c:f>
              <c:numCache>
                <c:formatCode>0%</c:formatCode>
                <c:ptCount val="4"/>
                <c:pt idx="0">
                  <c:v>0.2</c:v>
                </c:pt>
                <c:pt idx="1">
                  <c:v>0.01</c:v>
                </c:pt>
                <c:pt idx="2">
                  <c:v>0.01</c:v>
                </c:pt>
                <c:pt idx="3">
                  <c:v>0.01</c:v>
                </c:pt>
              </c:numCache>
            </c:numRef>
          </c:val>
          <c:extLst>
            <c:ext xmlns:c16="http://schemas.microsoft.com/office/drawing/2014/chart" uri="{C3380CC4-5D6E-409C-BE32-E72D297353CC}">
              <c16:uniqueId val="{00000000-2D49-492F-B217-D07511513BD6}"/>
            </c:ext>
          </c:extLst>
        </c:ser>
        <c:ser>
          <c:idx val="1"/>
          <c:order val="1"/>
          <c:tx>
            <c:strRef>
              <c:f>'Endline Results without Badume'!$C$70</c:f>
              <c:strCache>
                <c:ptCount val="1"/>
                <c:pt idx="0">
                  <c:v>One Digit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en-NG"/>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'Endline Results without Badume'!$A$71:$A$74</c:f>
              <c:strCache>
                <c:ptCount val="4"/>
                <c:pt idx="0">
                  <c:v>BL</c:v>
                </c:pt>
                <c:pt idx="1">
                  <c:v>ML1</c:v>
                </c:pt>
                <c:pt idx="2">
                  <c:v>ML2</c:v>
                </c:pt>
                <c:pt idx="3">
                  <c:v>EL</c:v>
                </c:pt>
              </c:strCache>
            </c:strRef>
          </c:cat>
          <c:val>
            <c:numRef>
              <c:f>'Endline Results without Badume'!$C$71:$C$74</c:f>
              <c:numCache>
                <c:formatCode>0%</c:formatCode>
                <c:ptCount val="4"/>
                <c:pt idx="0">
                  <c:v>0.36</c:v>
                </c:pt>
                <c:pt idx="1">
                  <c:v>0.3</c:v>
                </c:pt>
                <c:pt idx="2">
                  <c:v>0.12</c:v>
                </c:pt>
                <c:pt idx="3">
                  <c:v>0.16</c:v>
                </c:pt>
              </c:numCache>
            </c:numRef>
          </c:val>
          <c:extLst>
            <c:ext xmlns:c16="http://schemas.microsoft.com/office/drawing/2014/chart" uri="{C3380CC4-5D6E-409C-BE32-E72D297353CC}">
              <c16:uniqueId val="{00000001-2D49-492F-B217-D07511513BD6}"/>
            </c:ext>
          </c:extLst>
        </c:ser>
        <c:ser>
          <c:idx val="2"/>
          <c:order val="2"/>
          <c:tx>
            <c:strRef>
              <c:f>'Endline Results without Badume'!$D$70</c:f>
              <c:strCache>
                <c:ptCount val="1"/>
                <c:pt idx="0">
                  <c:v>Two Digit</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en-NG"/>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'Endline Results without Badume'!$A$71:$A$74</c:f>
              <c:strCache>
                <c:ptCount val="4"/>
                <c:pt idx="0">
                  <c:v>BL</c:v>
                </c:pt>
                <c:pt idx="1">
                  <c:v>ML1</c:v>
                </c:pt>
                <c:pt idx="2">
                  <c:v>ML2</c:v>
                </c:pt>
                <c:pt idx="3">
                  <c:v>EL</c:v>
                </c:pt>
              </c:strCache>
            </c:strRef>
          </c:cat>
          <c:val>
            <c:numRef>
              <c:f>'Endline Results without Badume'!$D$71:$D$74</c:f>
              <c:numCache>
                <c:formatCode>0%</c:formatCode>
                <c:ptCount val="4"/>
                <c:pt idx="0">
                  <c:v>0.38</c:v>
                </c:pt>
                <c:pt idx="1">
                  <c:v>0.54</c:v>
                </c:pt>
                <c:pt idx="2">
                  <c:v>0.55000000000000004</c:v>
                </c:pt>
                <c:pt idx="3">
                  <c:v>0.52</c:v>
                </c:pt>
              </c:numCache>
            </c:numRef>
          </c:val>
          <c:extLst>
            <c:ext xmlns:c16="http://schemas.microsoft.com/office/drawing/2014/chart" uri="{C3380CC4-5D6E-409C-BE32-E72D297353CC}">
              <c16:uniqueId val="{00000002-2D49-492F-B217-D07511513BD6}"/>
            </c:ext>
          </c:extLst>
        </c:ser>
        <c:ser>
          <c:idx val="3"/>
          <c:order val="3"/>
          <c:tx>
            <c:strRef>
              <c:f>'Endline Results without Badume'!$E$70</c:f>
              <c:strCache>
                <c:ptCount val="1"/>
                <c:pt idx="0">
                  <c:v>Subtraction</c:v>
                </c:pt>
              </c:strCache>
            </c:strRef>
          </c:tx>
          <c:spPr>
            <a:solidFill>
              <a:schemeClr val="tx1">
                <a:lumMod val="65000"/>
                <a:lumOff val="3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lt1"/>
                    </a:solidFill>
                    <a:latin typeface="+mn-lt"/>
                    <a:ea typeface="+mn-ea"/>
                    <a:cs typeface="+mn-cs"/>
                  </a:defRPr>
                </a:pPr>
                <a:endParaRPr lang="en-NG"/>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'Endline Results without Badume'!$A$71:$A$74</c:f>
              <c:strCache>
                <c:ptCount val="4"/>
                <c:pt idx="0">
                  <c:v>BL</c:v>
                </c:pt>
                <c:pt idx="1">
                  <c:v>ML1</c:v>
                </c:pt>
                <c:pt idx="2">
                  <c:v>ML2</c:v>
                </c:pt>
                <c:pt idx="3">
                  <c:v>EL</c:v>
                </c:pt>
              </c:strCache>
            </c:strRef>
          </c:cat>
          <c:val>
            <c:numRef>
              <c:f>'Endline Results without Badume'!$E$71:$E$74</c:f>
              <c:numCache>
                <c:formatCode>0%</c:formatCode>
                <c:ptCount val="4"/>
                <c:pt idx="0">
                  <c:v>0.06</c:v>
                </c:pt>
                <c:pt idx="1">
                  <c:v>0.14000000000000001</c:v>
                </c:pt>
                <c:pt idx="2">
                  <c:v>0.26</c:v>
                </c:pt>
                <c:pt idx="3">
                  <c:v>0.23</c:v>
                </c:pt>
              </c:numCache>
            </c:numRef>
          </c:val>
          <c:extLst>
            <c:ext xmlns:c16="http://schemas.microsoft.com/office/drawing/2014/chart" uri="{C3380CC4-5D6E-409C-BE32-E72D297353CC}">
              <c16:uniqueId val="{00000003-2D49-492F-B217-D07511513BD6}"/>
            </c:ext>
          </c:extLst>
        </c:ser>
        <c:ser>
          <c:idx val="4"/>
          <c:order val="4"/>
          <c:tx>
            <c:strRef>
              <c:f>'Endline Results without Badume'!$F$70</c:f>
              <c:strCache>
                <c:ptCount val="1"/>
                <c:pt idx="0">
                  <c:v>Division</c:v>
                </c:pt>
              </c:strCache>
            </c:strRef>
          </c:tx>
          <c:spPr>
            <a:solidFill>
              <a:schemeClr val="bg1">
                <a:lumMod val="75000"/>
              </a:schemeClr>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en-NG"/>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'Endline Results without Badume'!$A$71:$A$74</c:f>
              <c:strCache>
                <c:ptCount val="4"/>
                <c:pt idx="0">
                  <c:v>BL</c:v>
                </c:pt>
                <c:pt idx="1">
                  <c:v>ML1</c:v>
                </c:pt>
                <c:pt idx="2">
                  <c:v>ML2</c:v>
                </c:pt>
                <c:pt idx="3">
                  <c:v>EL</c:v>
                </c:pt>
              </c:strCache>
            </c:strRef>
          </c:cat>
          <c:val>
            <c:numRef>
              <c:f>'Endline Results without Badume'!$F$71:$F$74</c:f>
              <c:numCache>
                <c:formatCode>0%</c:formatCode>
                <c:ptCount val="4"/>
                <c:pt idx="0">
                  <c:v>0</c:v>
                </c:pt>
                <c:pt idx="1">
                  <c:v>0.01</c:v>
                </c:pt>
                <c:pt idx="2">
                  <c:v>0.06</c:v>
                </c:pt>
                <c:pt idx="3">
                  <c:v>0.08</c:v>
                </c:pt>
              </c:numCache>
            </c:numRef>
          </c:val>
          <c:extLst>
            <c:ext xmlns:c16="http://schemas.microsoft.com/office/drawing/2014/chart" uri="{C3380CC4-5D6E-409C-BE32-E72D297353CC}">
              <c16:uniqueId val="{00000004-2D49-492F-B217-D07511513BD6}"/>
            </c:ext>
          </c:extLst>
        </c:ser>
        <c:dLbls>
          <c:dLblPos val="ctr"/>
          <c:showLegendKey val="0"/>
          <c:showVal val="1"/>
          <c:showCatName val="0"/>
          <c:showSerName val="0"/>
          <c:showPercent val="0"/>
          <c:showBubbleSize val="0"/>
        </c:dLbls>
        <c:gapWidth val="79"/>
        <c:overlap val="100"/>
        <c:axId val="1042274968"/>
        <c:axId val="1042277920"/>
      </c:barChart>
      <c:catAx>
        <c:axId val="10422749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cap="all" spc="120" normalizeH="0" baseline="0">
                <a:solidFill>
                  <a:schemeClr val="tx1">
                    <a:lumMod val="65000"/>
                    <a:lumOff val="35000"/>
                  </a:schemeClr>
                </a:solidFill>
                <a:latin typeface="+mn-lt"/>
                <a:ea typeface="+mn-ea"/>
                <a:cs typeface="+mn-cs"/>
              </a:defRPr>
            </a:pPr>
            <a:endParaRPr lang="en-NG"/>
          </a:p>
        </c:txPr>
        <c:crossAx val="1042277920"/>
        <c:crosses val="autoZero"/>
        <c:auto val="1"/>
        <c:lblAlgn val="ctr"/>
        <c:lblOffset val="100"/>
        <c:noMultiLvlLbl val="0"/>
      </c:catAx>
      <c:valAx>
        <c:axId val="1042277920"/>
        <c:scaling>
          <c:orientation val="minMax"/>
        </c:scaling>
        <c:delete val="1"/>
        <c:axPos val="l"/>
        <c:numFmt formatCode="0%" sourceLinked="1"/>
        <c:majorTickMark val="none"/>
        <c:minorTickMark val="none"/>
        <c:tickLblPos val="nextTo"/>
        <c:crossAx val="10422749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G"/>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accent5">
        <a:lumMod val="20000"/>
        <a:lumOff val="80000"/>
      </a:schemeClr>
    </a:solidFill>
    <a:ln>
      <a:noFill/>
    </a:ln>
    <a:effectLst/>
  </c:spPr>
  <c:txPr>
    <a:bodyPr/>
    <a:lstStyle/>
    <a:p>
      <a:pPr>
        <a:defRPr/>
      </a:pPr>
      <a:endParaRPr lang="en-NG"/>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6960784313725492E-2"/>
          <c:y val="0.12222807348649244"/>
          <c:w val="0.94607843137254899"/>
          <c:h val="0.80268209421612835"/>
        </c:manualLayout>
      </c:layout>
      <c:barChart>
        <c:barDir val="col"/>
        <c:grouping val="percentStacked"/>
        <c:varyColors val="0"/>
        <c:ser>
          <c:idx val="0"/>
          <c:order val="0"/>
          <c:tx>
            <c:strRef>
              <c:f>'Endline Results without Badume'!$B$56</c:f>
              <c:strCache>
                <c:ptCount val="1"/>
                <c:pt idx="0">
                  <c:v>Beginner</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lt1"/>
                    </a:solidFill>
                    <a:latin typeface="+mn-lt"/>
                    <a:ea typeface="+mn-ea"/>
                    <a:cs typeface="+mn-cs"/>
                  </a:defRPr>
                </a:pPr>
                <a:endParaRPr lang="en-NG"/>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'Endline Results without Badume'!$A$57:$A$60</c:f>
              <c:strCache>
                <c:ptCount val="4"/>
                <c:pt idx="0">
                  <c:v>BL</c:v>
                </c:pt>
                <c:pt idx="1">
                  <c:v>ML1</c:v>
                </c:pt>
                <c:pt idx="2">
                  <c:v>ML2</c:v>
                </c:pt>
                <c:pt idx="3">
                  <c:v>EL</c:v>
                </c:pt>
              </c:strCache>
            </c:strRef>
          </c:cat>
          <c:val>
            <c:numRef>
              <c:f>'Endline Results without Badume'!$B$57:$B$60</c:f>
              <c:numCache>
                <c:formatCode>0%</c:formatCode>
                <c:ptCount val="4"/>
                <c:pt idx="0">
                  <c:v>0.67</c:v>
                </c:pt>
                <c:pt idx="1">
                  <c:v>0.32</c:v>
                </c:pt>
                <c:pt idx="2">
                  <c:v>0.12</c:v>
                </c:pt>
                <c:pt idx="3">
                  <c:v>0.09</c:v>
                </c:pt>
              </c:numCache>
            </c:numRef>
          </c:val>
          <c:extLst>
            <c:ext xmlns:c16="http://schemas.microsoft.com/office/drawing/2014/chart" uri="{C3380CC4-5D6E-409C-BE32-E72D297353CC}">
              <c16:uniqueId val="{00000000-7B48-4CF1-9882-E7941778B705}"/>
            </c:ext>
          </c:extLst>
        </c:ser>
        <c:ser>
          <c:idx val="1"/>
          <c:order val="1"/>
          <c:tx>
            <c:strRef>
              <c:f>'Endline Results without Badume'!$C$56</c:f>
              <c:strCache>
                <c:ptCount val="1"/>
                <c:pt idx="0">
                  <c:v>Letter</c:v>
                </c:pt>
              </c:strCache>
            </c:strRef>
          </c:tx>
          <c:spPr>
            <a:solidFill>
              <a:schemeClr val="accent1">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en-NG"/>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'Endline Results without Badume'!$A$57:$A$60</c:f>
              <c:strCache>
                <c:ptCount val="4"/>
                <c:pt idx="0">
                  <c:v>BL</c:v>
                </c:pt>
                <c:pt idx="1">
                  <c:v>ML1</c:v>
                </c:pt>
                <c:pt idx="2">
                  <c:v>ML2</c:v>
                </c:pt>
                <c:pt idx="3">
                  <c:v>EL</c:v>
                </c:pt>
              </c:strCache>
            </c:strRef>
          </c:cat>
          <c:val>
            <c:numRef>
              <c:f>'Endline Results without Badume'!$C$57:$C$60</c:f>
              <c:numCache>
                <c:formatCode>0%</c:formatCode>
                <c:ptCount val="4"/>
                <c:pt idx="0">
                  <c:v>0.21</c:v>
                </c:pt>
                <c:pt idx="1">
                  <c:v>0.4</c:v>
                </c:pt>
                <c:pt idx="2">
                  <c:v>0.37</c:v>
                </c:pt>
                <c:pt idx="3">
                  <c:v>0.43</c:v>
                </c:pt>
              </c:numCache>
            </c:numRef>
          </c:val>
          <c:extLst>
            <c:ext xmlns:c16="http://schemas.microsoft.com/office/drawing/2014/chart" uri="{C3380CC4-5D6E-409C-BE32-E72D297353CC}">
              <c16:uniqueId val="{00000001-7B48-4CF1-9882-E7941778B705}"/>
            </c:ext>
          </c:extLst>
        </c:ser>
        <c:ser>
          <c:idx val="2"/>
          <c:order val="2"/>
          <c:tx>
            <c:strRef>
              <c:f>'Endline Results without Badume'!$D$56</c:f>
              <c:strCache>
                <c:ptCount val="1"/>
                <c:pt idx="0">
                  <c:v>Word</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en-NG"/>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'Endline Results without Badume'!$A$57:$A$60</c:f>
              <c:strCache>
                <c:ptCount val="4"/>
                <c:pt idx="0">
                  <c:v>BL</c:v>
                </c:pt>
                <c:pt idx="1">
                  <c:v>ML1</c:v>
                </c:pt>
                <c:pt idx="2">
                  <c:v>ML2</c:v>
                </c:pt>
                <c:pt idx="3">
                  <c:v>EL</c:v>
                </c:pt>
              </c:strCache>
            </c:strRef>
          </c:cat>
          <c:val>
            <c:numRef>
              <c:f>'Endline Results without Badume'!$D$57:$D$60</c:f>
              <c:numCache>
                <c:formatCode>0%</c:formatCode>
                <c:ptCount val="4"/>
                <c:pt idx="0">
                  <c:v>0.1</c:v>
                </c:pt>
                <c:pt idx="1">
                  <c:v>0.25</c:v>
                </c:pt>
                <c:pt idx="2">
                  <c:v>0.4</c:v>
                </c:pt>
                <c:pt idx="3">
                  <c:v>0.37</c:v>
                </c:pt>
              </c:numCache>
            </c:numRef>
          </c:val>
          <c:extLst>
            <c:ext xmlns:c16="http://schemas.microsoft.com/office/drawing/2014/chart" uri="{C3380CC4-5D6E-409C-BE32-E72D297353CC}">
              <c16:uniqueId val="{00000002-7B48-4CF1-9882-E7941778B705}"/>
            </c:ext>
          </c:extLst>
        </c:ser>
        <c:ser>
          <c:idx val="3"/>
          <c:order val="3"/>
          <c:tx>
            <c:strRef>
              <c:f>'Endline Results without Badume'!$E$56</c:f>
              <c:strCache>
                <c:ptCount val="1"/>
                <c:pt idx="0">
                  <c:v>Sentence/Paragraph</c:v>
                </c:pt>
              </c:strCache>
            </c:strRef>
          </c:tx>
          <c:spPr>
            <a:solidFill>
              <a:schemeClr val="bg1">
                <a:lumMod val="50000"/>
              </a:schemeClr>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en-NG"/>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'Endline Results without Badume'!$A$57:$A$60</c:f>
              <c:strCache>
                <c:ptCount val="4"/>
                <c:pt idx="0">
                  <c:v>BL</c:v>
                </c:pt>
                <c:pt idx="1">
                  <c:v>ML1</c:v>
                </c:pt>
                <c:pt idx="2">
                  <c:v>ML2</c:v>
                </c:pt>
                <c:pt idx="3">
                  <c:v>EL</c:v>
                </c:pt>
              </c:strCache>
            </c:strRef>
          </c:cat>
          <c:val>
            <c:numRef>
              <c:f>'Endline Results without Badume'!$E$57:$E$60</c:f>
              <c:numCache>
                <c:formatCode>0%</c:formatCode>
                <c:ptCount val="4"/>
                <c:pt idx="0">
                  <c:v>0.02</c:v>
                </c:pt>
                <c:pt idx="1">
                  <c:v>0.03</c:v>
                </c:pt>
                <c:pt idx="2">
                  <c:v>0.11</c:v>
                </c:pt>
                <c:pt idx="3">
                  <c:v>0.11</c:v>
                </c:pt>
              </c:numCache>
            </c:numRef>
          </c:val>
          <c:extLst>
            <c:ext xmlns:c16="http://schemas.microsoft.com/office/drawing/2014/chart" uri="{C3380CC4-5D6E-409C-BE32-E72D297353CC}">
              <c16:uniqueId val="{00000003-7B48-4CF1-9882-E7941778B705}"/>
            </c:ext>
          </c:extLst>
        </c:ser>
        <c:ser>
          <c:idx val="4"/>
          <c:order val="4"/>
          <c:tx>
            <c:strRef>
              <c:f>'Endline Results without Badume'!$F$56</c:f>
              <c:strCache>
                <c:ptCount val="1"/>
              </c:strCache>
            </c:strRef>
          </c:tx>
          <c:spPr>
            <a:solidFill>
              <a:schemeClr val="accent5">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lt1"/>
                    </a:solidFill>
                    <a:latin typeface="+mn-lt"/>
                    <a:ea typeface="+mn-ea"/>
                    <a:cs typeface="+mn-cs"/>
                  </a:defRPr>
                </a:pPr>
                <a:endParaRPr lang="en-NG"/>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'Endline Results without Badume'!$A$57:$A$60</c:f>
              <c:strCache>
                <c:ptCount val="4"/>
                <c:pt idx="0">
                  <c:v>BL</c:v>
                </c:pt>
                <c:pt idx="1">
                  <c:v>ML1</c:v>
                </c:pt>
                <c:pt idx="2">
                  <c:v>ML2</c:v>
                </c:pt>
                <c:pt idx="3">
                  <c:v>EL</c:v>
                </c:pt>
              </c:strCache>
            </c:strRef>
          </c:cat>
          <c:val>
            <c:numRef>
              <c:f>'Endline Results without Badume'!$F$57:$F$60</c:f>
              <c:numCache>
                <c:formatCode>General</c:formatCode>
                <c:ptCount val="4"/>
              </c:numCache>
            </c:numRef>
          </c:val>
          <c:extLst>
            <c:ext xmlns:c16="http://schemas.microsoft.com/office/drawing/2014/chart" uri="{C3380CC4-5D6E-409C-BE32-E72D297353CC}">
              <c16:uniqueId val="{00000004-7B48-4CF1-9882-E7941778B705}"/>
            </c:ext>
          </c:extLst>
        </c:ser>
        <c:dLbls>
          <c:dLblPos val="ctr"/>
          <c:showLegendKey val="0"/>
          <c:showVal val="1"/>
          <c:showCatName val="0"/>
          <c:showSerName val="0"/>
          <c:showPercent val="0"/>
          <c:showBubbleSize val="0"/>
        </c:dLbls>
        <c:gapWidth val="79"/>
        <c:overlap val="100"/>
        <c:axId val="971744744"/>
        <c:axId val="965989432"/>
      </c:barChart>
      <c:catAx>
        <c:axId val="97174474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cap="all" spc="120" normalizeH="0" baseline="0">
                <a:solidFill>
                  <a:schemeClr val="tx1">
                    <a:lumMod val="65000"/>
                    <a:lumOff val="35000"/>
                  </a:schemeClr>
                </a:solidFill>
                <a:latin typeface="+mn-lt"/>
                <a:ea typeface="+mn-ea"/>
                <a:cs typeface="+mn-cs"/>
              </a:defRPr>
            </a:pPr>
            <a:endParaRPr lang="en-NG"/>
          </a:p>
        </c:txPr>
        <c:crossAx val="965989432"/>
        <c:crosses val="autoZero"/>
        <c:auto val="1"/>
        <c:lblAlgn val="ctr"/>
        <c:lblOffset val="100"/>
        <c:noMultiLvlLbl val="0"/>
      </c:catAx>
      <c:valAx>
        <c:axId val="965989432"/>
        <c:scaling>
          <c:orientation val="minMax"/>
        </c:scaling>
        <c:delete val="1"/>
        <c:axPos val="l"/>
        <c:numFmt formatCode="0%" sourceLinked="1"/>
        <c:majorTickMark val="none"/>
        <c:minorTickMark val="none"/>
        <c:tickLblPos val="nextTo"/>
        <c:crossAx val="971744744"/>
        <c:crosses val="autoZero"/>
        <c:crossBetween val="between"/>
      </c:valAx>
      <c:spPr>
        <a:noFill/>
        <a:ln>
          <a:noFill/>
        </a:ln>
        <a:effectLst/>
      </c:spPr>
    </c:plotArea>
    <c:legend>
      <c:legendPos val="t"/>
      <c:legendEntry>
        <c:idx val="4"/>
        <c:delete val="1"/>
      </c:legendEntry>
      <c:layout>
        <c:manualLayout>
          <c:xMode val="edge"/>
          <c:yMode val="edge"/>
          <c:x val="6.812878269637053E-2"/>
          <c:y val="8.2600377185415279E-3"/>
          <c:w val="0.92500000000000004"/>
          <c:h val="0.10590332458442693"/>
        </c:manualLayout>
      </c:layout>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NG"/>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accent5">
        <a:lumMod val="20000"/>
        <a:lumOff val="80000"/>
      </a:schemeClr>
    </a:solidFill>
    <a:ln>
      <a:noFill/>
    </a:ln>
    <a:effectLst/>
  </c:spPr>
  <c:txPr>
    <a:bodyPr/>
    <a:lstStyle/>
    <a:p>
      <a:pPr>
        <a:defRPr/>
      </a:pPr>
      <a:endParaRPr lang="en-NG"/>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370370149163474E-2"/>
          <c:y val="0.13754295498759941"/>
          <c:w val="0.94785185671840355"/>
          <c:h val="0.8025819229021246"/>
        </c:manualLayout>
      </c:layout>
      <c:barChart>
        <c:barDir val="col"/>
        <c:grouping val="percentStacked"/>
        <c:varyColors val="0"/>
        <c:ser>
          <c:idx val="0"/>
          <c:order val="0"/>
          <c:tx>
            <c:strRef>
              <c:f>'Endline Results without Badume'!$B$63</c:f>
              <c:strCache>
                <c:ptCount val="1"/>
                <c:pt idx="0">
                  <c:v>Beginner</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lt1"/>
                    </a:solidFill>
                    <a:latin typeface="+mn-lt"/>
                    <a:ea typeface="+mn-ea"/>
                    <a:cs typeface="+mn-cs"/>
                  </a:defRPr>
                </a:pPr>
                <a:endParaRPr lang="en-NG"/>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'Endline Results without Badume'!$A$64:$A$67</c:f>
              <c:strCache>
                <c:ptCount val="4"/>
                <c:pt idx="0">
                  <c:v>BL</c:v>
                </c:pt>
                <c:pt idx="1">
                  <c:v>ML1</c:v>
                </c:pt>
                <c:pt idx="2">
                  <c:v>ML2</c:v>
                </c:pt>
                <c:pt idx="3">
                  <c:v>EL</c:v>
                </c:pt>
              </c:strCache>
            </c:strRef>
          </c:cat>
          <c:val>
            <c:numRef>
              <c:f>'Endline Results without Badume'!$B$64:$B$67</c:f>
              <c:numCache>
                <c:formatCode>0%</c:formatCode>
                <c:ptCount val="4"/>
                <c:pt idx="0">
                  <c:v>0.81</c:v>
                </c:pt>
                <c:pt idx="1">
                  <c:v>0.43</c:v>
                </c:pt>
                <c:pt idx="2">
                  <c:v>0.15</c:v>
                </c:pt>
                <c:pt idx="3">
                  <c:v>0.16</c:v>
                </c:pt>
              </c:numCache>
            </c:numRef>
          </c:val>
          <c:extLst>
            <c:ext xmlns:c16="http://schemas.microsoft.com/office/drawing/2014/chart" uri="{C3380CC4-5D6E-409C-BE32-E72D297353CC}">
              <c16:uniqueId val="{00000000-4665-4C6C-9AD1-2A53E391BC89}"/>
            </c:ext>
          </c:extLst>
        </c:ser>
        <c:ser>
          <c:idx val="1"/>
          <c:order val="1"/>
          <c:tx>
            <c:strRef>
              <c:f>'Endline Results without Badume'!$C$63</c:f>
              <c:strCache>
                <c:ptCount val="1"/>
                <c:pt idx="0">
                  <c:v>Letter</c:v>
                </c:pt>
              </c:strCache>
            </c:strRef>
          </c:tx>
          <c:spPr>
            <a:solidFill>
              <a:srgbClr val="5DD9D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95000"/>
                        <a:lumOff val="5000"/>
                      </a:schemeClr>
                    </a:solidFill>
                    <a:latin typeface="+mn-lt"/>
                    <a:ea typeface="+mn-ea"/>
                    <a:cs typeface="+mn-cs"/>
                  </a:defRPr>
                </a:pPr>
                <a:endParaRPr lang="en-NG"/>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'Endline Results without Badume'!$A$64:$A$67</c:f>
              <c:strCache>
                <c:ptCount val="4"/>
                <c:pt idx="0">
                  <c:v>BL</c:v>
                </c:pt>
                <c:pt idx="1">
                  <c:v>ML1</c:v>
                </c:pt>
                <c:pt idx="2">
                  <c:v>ML2</c:v>
                </c:pt>
                <c:pt idx="3">
                  <c:v>EL</c:v>
                </c:pt>
              </c:strCache>
            </c:strRef>
          </c:cat>
          <c:val>
            <c:numRef>
              <c:f>'Endline Results without Badume'!$C$64:$C$67</c:f>
              <c:numCache>
                <c:formatCode>0%</c:formatCode>
                <c:ptCount val="4"/>
                <c:pt idx="0">
                  <c:v>0.13</c:v>
                </c:pt>
                <c:pt idx="1">
                  <c:v>0.33</c:v>
                </c:pt>
                <c:pt idx="2">
                  <c:v>0.31</c:v>
                </c:pt>
                <c:pt idx="3">
                  <c:v>0.4</c:v>
                </c:pt>
              </c:numCache>
            </c:numRef>
          </c:val>
          <c:extLst>
            <c:ext xmlns:c16="http://schemas.microsoft.com/office/drawing/2014/chart" uri="{C3380CC4-5D6E-409C-BE32-E72D297353CC}">
              <c16:uniqueId val="{00000001-4665-4C6C-9AD1-2A53E391BC89}"/>
            </c:ext>
          </c:extLst>
        </c:ser>
        <c:ser>
          <c:idx val="2"/>
          <c:order val="2"/>
          <c:tx>
            <c:strRef>
              <c:f>'Endline Results without Badume'!$D$63</c:f>
              <c:strCache>
                <c:ptCount val="1"/>
                <c:pt idx="0">
                  <c:v>Word</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95000"/>
                        <a:lumOff val="5000"/>
                      </a:schemeClr>
                    </a:solidFill>
                    <a:latin typeface="+mn-lt"/>
                    <a:ea typeface="+mn-ea"/>
                    <a:cs typeface="+mn-cs"/>
                  </a:defRPr>
                </a:pPr>
                <a:endParaRPr lang="en-NG"/>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'Endline Results without Badume'!$A$64:$A$67</c:f>
              <c:strCache>
                <c:ptCount val="4"/>
                <c:pt idx="0">
                  <c:v>BL</c:v>
                </c:pt>
                <c:pt idx="1">
                  <c:v>ML1</c:v>
                </c:pt>
                <c:pt idx="2">
                  <c:v>ML2</c:v>
                </c:pt>
                <c:pt idx="3">
                  <c:v>EL</c:v>
                </c:pt>
              </c:strCache>
            </c:strRef>
          </c:cat>
          <c:val>
            <c:numRef>
              <c:f>'Endline Results without Badume'!$D$64:$D$67</c:f>
              <c:numCache>
                <c:formatCode>0%</c:formatCode>
                <c:ptCount val="4"/>
                <c:pt idx="0">
                  <c:v>0.04</c:v>
                </c:pt>
                <c:pt idx="1">
                  <c:v>0.2</c:v>
                </c:pt>
                <c:pt idx="2">
                  <c:v>0.27</c:v>
                </c:pt>
                <c:pt idx="3">
                  <c:v>0.23</c:v>
                </c:pt>
              </c:numCache>
            </c:numRef>
          </c:val>
          <c:extLst>
            <c:ext xmlns:c16="http://schemas.microsoft.com/office/drawing/2014/chart" uri="{C3380CC4-5D6E-409C-BE32-E72D297353CC}">
              <c16:uniqueId val="{00000002-4665-4C6C-9AD1-2A53E391BC89}"/>
            </c:ext>
          </c:extLst>
        </c:ser>
        <c:ser>
          <c:idx val="3"/>
          <c:order val="3"/>
          <c:tx>
            <c:strRef>
              <c:f>'Endline Results without Badume'!$E$63</c:f>
              <c:strCache>
                <c:ptCount val="1"/>
                <c:pt idx="0">
                  <c:v>Sentence</c:v>
                </c:pt>
              </c:strCache>
            </c:strRef>
          </c:tx>
          <c:spPr>
            <a:solidFill>
              <a:schemeClr val="tx1">
                <a:lumMod val="65000"/>
                <a:lumOff val="3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NG"/>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'Endline Results without Badume'!$A$64:$A$67</c:f>
              <c:strCache>
                <c:ptCount val="4"/>
                <c:pt idx="0">
                  <c:v>BL</c:v>
                </c:pt>
                <c:pt idx="1">
                  <c:v>ML1</c:v>
                </c:pt>
                <c:pt idx="2">
                  <c:v>ML2</c:v>
                </c:pt>
                <c:pt idx="3">
                  <c:v>EL</c:v>
                </c:pt>
              </c:strCache>
            </c:strRef>
          </c:cat>
          <c:val>
            <c:numRef>
              <c:f>'Endline Results without Badume'!$E$64:$E$67</c:f>
              <c:numCache>
                <c:formatCode>0%</c:formatCode>
                <c:ptCount val="4"/>
                <c:pt idx="0">
                  <c:v>0.02</c:v>
                </c:pt>
                <c:pt idx="1">
                  <c:v>0.03</c:v>
                </c:pt>
                <c:pt idx="2">
                  <c:v>0.2</c:v>
                </c:pt>
                <c:pt idx="3">
                  <c:v>0.16</c:v>
                </c:pt>
              </c:numCache>
            </c:numRef>
          </c:val>
          <c:extLst>
            <c:ext xmlns:c16="http://schemas.microsoft.com/office/drawing/2014/chart" uri="{C3380CC4-5D6E-409C-BE32-E72D297353CC}">
              <c16:uniqueId val="{00000003-4665-4C6C-9AD1-2A53E391BC89}"/>
            </c:ext>
          </c:extLst>
        </c:ser>
        <c:ser>
          <c:idx val="4"/>
          <c:order val="4"/>
          <c:tx>
            <c:strRef>
              <c:f>'Endline Results without Badume'!$F$63</c:f>
              <c:strCache>
                <c:ptCount val="1"/>
                <c:pt idx="0">
                  <c:v>Paragraph</c:v>
                </c:pt>
              </c:strCache>
            </c:strRef>
          </c:tx>
          <c:spPr>
            <a:solidFill>
              <a:schemeClr val="bg1">
                <a:lumMod val="75000"/>
              </a:schemeClr>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95000"/>
                        <a:lumOff val="5000"/>
                      </a:schemeClr>
                    </a:solidFill>
                    <a:latin typeface="+mn-lt"/>
                    <a:ea typeface="+mn-ea"/>
                    <a:cs typeface="+mn-cs"/>
                  </a:defRPr>
                </a:pPr>
                <a:endParaRPr lang="en-NG"/>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'Endline Results without Badume'!$A$64:$A$67</c:f>
              <c:strCache>
                <c:ptCount val="4"/>
                <c:pt idx="0">
                  <c:v>BL</c:v>
                </c:pt>
                <c:pt idx="1">
                  <c:v>ML1</c:v>
                </c:pt>
                <c:pt idx="2">
                  <c:v>ML2</c:v>
                </c:pt>
                <c:pt idx="3">
                  <c:v>EL</c:v>
                </c:pt>
              </c:strCache>
            </c:strRef>
          </c:cat>
          <c:val>
            <c:numRef>
              <c:f>'Endline Results without Badume'!$F$64:$F$67</c:f>
              <c:numCache>
                <c:formatCode>0%</c:formatCode>
                <c:ptCount val="4"/>
                <c:pt idx="0">
                  <c:v>0</c:v>
                </c:pt>
                <c:pt idx="1">
                  <c:v>0.01</c:v>
                </c:pt>
                <c:pt idx="2">
                  <c:v>7.0000000000000007E-2</c:v>
                </c:pt>
                <c:pt idx="3">
                  <c:v>0.05</c:v>
                </c:pt>
              </c:numCache>
            </c:numRef>
          </c:val>
          <c:extLst>
            <c:ext xmlns:c16="http://schemas.microsoft.com/office/drawing/2014/chart" uri="{C3380CC4-5D6E-409C-BE32-E72D297353CC}">
              <c16:uniqueId val="{00000004-4665-4C6C-9AD1-2A53E391BC89}"/>
            </c:ext>
          </c:extLst>
        </c:ser>
        <c:dLbls>
          <c:dLblPos val="ctr"/>
          <c:showLegendKey val="0"/>
          <c:showVal val="1"/>
          <c:showCatName val="0"/>
          <c:showSerName val="0"/>
          <c:showPercent val="0"/>
          <c:showBubbleSize val="0"/>
        </c:dLbls>
        <c:gapWidth val="79"/>
        <c:overlap val="100"/>
        <c:axId val="1042610464"/>
        <c:axId val="1042608824"/>
      </c:barChart>
      <c:catAx>
        <c:axId val="104261046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cap="all" spc="120" normalizeH="0" baseline="0">
                <a:solidFill>
                  <a:schemeClr val="tx1">
                    <a:lumMod val="65000"/>
                    <a:lumOff val="35000"/>
                  </a:schemeClr>
                </a:solidFill>
                <a:latin typeface="+mn-lt"/>
                <a:ea typeface="+mn-ea"/>
                <a:cs typeface="+mn-cs"/>
              </a:defRPr>
            </a:pPr>
            <a:endParaRPr lang="en-NG"/>
          </a:p>
        </c:txPr>
        <c:crossAx val="1042608824"/>
        <c:crosses val="autoZero"/>
        <c:auto val="1"/>
        <c:lblAlgn val="ctr"/>
        <c:lblOffset val="100"/>
        <c:noMultiLvlLbl val="0"/>
      </c:catAx>
      <c:valAx>
        <c:axId val="1042608824"/>
        <c:scaling>
          <c:orientation val="minMax"/>
        </c:scaling>
        <c:delete val="1"/>
        <c:axPos val="l"/>
        <c:numFmt formatCode="0%" sourceLinked="1"/>
        <c:majorTickMark val="none"/>
        <c:minorTickMark val="none"/>
        <c:tickLblPos val="nextTo"/>
        <c:crossAx val="1042610464"/>
        <c:crosses val="autoZero"/>
        <c:crossBetween val="between"/>
      </c:valAx>
      <c:spPr>
        <a:noFill/>
        <a:ln>
          <a:noFill/>
        </a:ln>
        <a:effectLst/>
      </c:spPr>
    </c:plotArea>
    <c:legend>
      <c:legendPos val="t"/>
      <c:layout>
        <c:manualLayout>
          <c:xMode val="edge"/>
          <c:yMode val="edge"/>
          <c:x val="4.610525999433885E-2"/>
          <c:y val="1.6697717408882397E-2"/>
          <c:w val="0.89999972399588934"/>
          <c:h val="4.583304298588494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G"/>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accent5">
        <a:lumMod val="20000"/>
        <a:lumOff val="80000"/>
      </a:schemeClr>
    </a:solidFill>
    <a:ln>
      <a:noFill/>
    </a:ln>
    <a:effectLst/>
  </c:spPr>
  <c:txPr>
    <a:bodyPr/>
    <a:lstStyle/>
    <a:p>
      <a:pPr>
        <a:defRPr/>
      </a:pPr>
      <a:endParaRPr lang="en-NG"/>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6">
  <a:schemeClr val="accent6"/>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E944EE-F874-41FD-9294-FB33B438DB36}" type="doc">
      <dgm:prSet loTypeId="urn:microsoft.com/office/officeart/2005/8/layout/bProcess3" loCatId="process" qsTypeId="urn:microsoft.com/office/officeart/2005/8/quickstyle/simple2" qsCatId="simple" csTypeId="urn:microsoft.com/office/officeart/2005/8/colors/colorful2" csCatId="colorful" phldr="1"/>
      <dgm:spPr/>
      <dgm:t>
        <a:bodyPr/>
        <a:lstStyle/>
        <a:p>
          <a:endParaRPr lang="en-IN"/>
        </a:p>
      </dgm:t>
    </dgm:pt>
    <dgm:pt modelId="{A4D7A6BE-7A9A-4120-AAA7-679BF7507339}">
      <dgm:prSet phldrT="[Text]"/>
      <dgm:spPr/>
      <dgm:t>
        <a:bodyPr/>
        <a:lstStyle/>
        <a:p>
          <a:r>
            <a:rPr lang="en-IN" dirty="0"/>
            <a:t>Baseline</a:t>
          </a:r>
        </a:p>
        <a:p>
          <a:r>
            <a:rPr lang="en-IN" dirty="0"/>
            <a:t>Sept 2022</a:t>
          </a:r>
        </a:p>
      </dgm:t>
    </dgm:pt>
    <dgm:pt modelId="{33A6290A-039E-4CFB-957C-53DFAE88244A}" type="parTrans" cxnId="{8E1E2240-EF83-410A-BE2F-094F260595BA}">
      <dgm:prSet/>
      <dgm:spPr/>
      <dgm:t>
        <a:bodyPr/>
        <a:lstStyle/>
        <a:p>
          <a:endParaRPr lang="en-IN"/>
        </a:p>
      </dgm:t>
    </dgm:pt>
    <dgm:pt modelId="{AEF60107-F75B-426A-92A9-9F449F896668}" type="sibTrans" cxnId="{8E1E2240-EF83-410A-BE2F-094F260595BA}">
      <dgm:prSet/>
      <dgm:spPr/>
      <dgm:t>
        <a:bodyPr/>
        <a:lstStyle/>
        <a:p>
          <a:endParaRPr lang="en-IN"/>
        </a:p>
      </dgm:t>
    </dgm:pt>
    <dgm:pt modelId="{754B7C89-63DD-40E9-A254-02967303A036}">
      <dgm:prSet phldrT="[Text]"/>
      <dgm:spPr/>
      <dgm:t>
        <a:bodyPr/>
        <a:lstStyle/>
        <a:p>
          <a:r>
            <a:rPr lang="en-IN" dirty="0"/>
            <a:t>Midline-1</a:t>
          </a:r>
        </a:p>
        <a:p>
          <a:r>
            <a:rPr lang="en-IN" dirty="0"/>
            <a:t>Nov/Dec 2022</a:t>
          </a:r>
        </a:p>
      </dgm:t>
    </dgm:pt>
    <dgm:pt modelId="{51B391B0-A5D9-4111-AADE-CA3DD4A53C82}" type="parTrans" cxnId="{70CDDE02-E684-4313-B561-6A9C8F788D0E}">
      <dgm:prSet/>
      <dgm:spPr/>
      <dgm:t>
        <a:bodyPr/>
        <a:lstStyle/>
        <a:p>
          <a:endParaRPr lang="en-IN"/>
        </a:p>
      </dgm:t>
    </dgm:pt>
    <dgm:pt modelId="{695745EE-011D-4D14-B5E6-71D633C143F3}" type="sibTrans" cxnId="{70CDDE02-E684-4313-B561-6A9C8F788D0E}">
      <dgm:prSet/>
      <dgm:spPr/>
      <dgm:t>
        <a:bodyPr/>
        <a:lstStyle/>
        <a:p>
          <a:endParaRPr lang="en-IN"/>
        </a:p>
      </dgm:t>
    </dgm:pt>
    <dgm:pt modelId="{5D7B4DA7-2509-4172-A365-39914B362B73}">
      <dgm:prSet phldrT="[Text]"/>
      <dgm:spPr/>
      <dgm:t>
        <a:bodyPr/>
        <a:lstStyle/>
        <a:p>
          <a:r>
            <a:rPr lang="en-IN" dirty="0"/>
            <a:t>Endline</a:t>
          </a:r>
        </a:p>
        <a:p>
          <a:r>
            <a:rPr lang="en-IN" dirty="0"/>
            <a:t>July 2023</a:t>
          </a:r>
        </a:p>
      </dgm:t>
    </dgm:pt>
    <dgm:pt modelId="{E4BAED49-0064-4DD4-ACA0-EF40962CDF9F}" type="parTrans" cxnId="{05B1AF48-D692-4D3F-8C56-DE70BFA7E96F}">
      <dgm:prSet/>
      <dgm:spPr/>
      <dgm:t>
        <a:bodyPr/>
        <a:lstStyle/>
        <a:p>
          <a:endParaRPr lang="en-IN"/>
        </a:p>
      </dgm:t>
    </dgm:pt>
    <dgm:pt modelId="{D37695E8-0046-421D-8316-6A7212690795}" type="sibTrans" cxnId="{05B1AF48-D692-4D3F-8C56-DE70BFA7E96F}">
      <dgm:prSet/>
      <dgm:spPr/>
      <dgm:t>
        <a:bodyPr/>
        <a:lstStyle/>
        <a:p>
          <a:endParaRPr lang="en-IN"/>
        </a:p>
      </dgm:t>
    </dgm:pt>
    <dgm:pt modelId="{6DE77570-4192-4AF9-8633-833D4DA7265E}">
      <dgm:prSet phldrT="[Text]"/>
      <dgm:spPr/>
      <dgm:t>
        <a:bodyPr/>
        <a:lstStyle/>
        <a:p>
          <a:r>
            <a:rPr lang="en-IN" dirty="0"/>
            <a:t>Midline-2</a:t>
          </a:r>
        </a:p>
        <a:p>
          <a:r>
            <a:rPr lang="en-IN" dirty="0"/>
            <a:t>March 2023</a:t>
          </a:r>
        </a:p>
      </dgm:t>
    </dgm:pt>
    <dgm:pt modelId="{302630F7-18A0-40AA-9747-95311E67D9F4}" type="parTrans" cxnId="{7AD3B22B-65AB-4C93-80AD-6582518FDA0A}">
      <dgm:prSet/>
      <dgm:spPr/>
      <dgm:t>
        <a:bodyPr/>
        <a:lstStyle/>
        <a:p>
          <a:endParaRPr lang="en-NG"/>
        </a:p>
      </dgm:t>
    </dgm:pt>
    <dgm:pt modelId="{77103624-D2A7-4505-B7D3-4668EE058A41}" type="sibTrans" cxnId="{7AD3B22B-65AB-4C93-80AD-6582518FDA0A}">
      <dgm:prSet/>
      <dgm:spPr/>
      <dgm:t>
        <a:bodyPr/>
        <a:lstStyle/>
        <a:p>
          <a:endParaRPr lang="en-NG"/>
        </a:p>
      </dgm:t>
    </dgm:pt>
    <dgm:pt modelId="{582DC5EE-CAE1-4152-86FA-646EFA50AE23}" type="pres">
      <dgm:prSet presAssocID="{5EE944EE-F874-41FD-9294-FB33B438DB36}" presName="Name0" presStyleCnt="0">
        <dgm:presLayoutVars>
          <dgm:dir/>
          <dgm:resizeHandles val="exact"/>
        </dgm:presLayoutVars>
      </dgm:prSet>
      <dgm:spPr/>
    </dgm:pt>
    <dgm:pt modelId="{398098F0-E02D-4DEB-9E6B-1B29DDE0AA1B}" type="pres">
      <dgm:prSet presAssocID="{A4D7A6BE-7A9A-4120-AAA7-679BF7507339}" presName="node" presStyleLbl="node1" presStyleIdx="0" presStyleCnt="4" custLinFactNeighborX="-55199" custLinFactNeighborY="-28">
        <dgm:presLayoutVars>
          <dgm:bulletEnabled val="1"/>
        </dgm:presLayoutVars>
      </dgm:prSet>
      <dgm:spPr/>
    </dgm:pt>
    <dgm:pt modelId="{992A8B05-E598-477A-99B5-1B02889C11C0}" type="pres">
      <dgm:prSet presAssocID="{AEF60107-F75B-426A-92A9-9F449F896668}" presName="sibTrans" presStyleLbl="sibTrans1D1" presStyleIdx="0" presStyleCnt="3"/>
      <dgm:spPr/>
    </dgm:pt>
    <dgm:pt modelId="{B8856E66-15EC-40E7-975D-91E5A65B85A0}" type="pres">
      <dgm:prSet presAssocID="{AEF60107-F75B-426A-92A9-9F449F896668}" presName="connectorText" presStyleLbl="sibTrans1D1" presStyleIdx="0" presStyleCnt="3"/>
      <dgm:spPr/>
    </dgm:pt>
    <dgm:pt modelId="{F98AF0F8-E4DF-4F0C-ABE7-EFC139BE9790}" type="pres">
      <dgm:prSet presAssocID="{754B7C89-63DD-40E9-A254-02967303A036}" presName="node" presStyleLbl="node1" presStyleIdx="1" presStyleCnt="4">
        <dgm:presLayoutVars>
          <dgm:bulletEnabled val="1"/>
        </dgm:presLayoutVars>
      </dgm:prSet>
      <dgm:spPr/>
    </dgm:pt>
    <dgm:pt modelId="{91DFDF57-A82B-4EFB-9156-33051E5EF564}" type="pres">
      <dgm:prSet presAssocID="{695745EE-011D-4D14-B5E6-71D633C143F3}" presName="sibTrans" presStyleLbl="sibTrans1D1" presStyleIdx="1" presStyleCnt="3"/>
      <dgm:spPr/>
    </dgm:pt>
    <dgm:pt modelId="{F15F034F-7E3A-4B8B-9B37-059EFA07FF93}" type="pres">
      <dgm:prSet presAssocID="{695745EE-011D-4D14-B5E6-71D633C143F3}" presName="connectorText" presStyleLbl="sibTrans1D1" presStyleIdx="1" presStyleCnt="3"/>
      <dgm:spPr/>
    </dgm:pt>
    <dgm:pt modelId="{186B8FF1-754D-4822-AD43-3A13F5E121D2}" type="pres">
      <dgm:prSet presAssocID="{6DE77570-4192-4AF9-8633-833D4DA7265E}" presName="node" presStyleLbl="node1" presStyleIdx="2" presStyleCnt="4">
        <dgm:presLayoutVars>
          <dgm:bulletEnabled val="1"/>
        </dgm:presLayoutVars>
      </dgm:prSet>
      <dgm:spPr/>
    </dgm:pt>
    <dgm:pt modelId="{5270375D-D020-40BE-9700-0C8D34100F95}" type="pres">
      <dgm:prSet presAssocID="{77103624-D2A7-4505-B7D3-4668EE058A41}" presName="sibTrans" presStyleLbl="sibTrans1D1" presStyleIdx="2" presStyleCnt="3"/>
      <dgm:spPr/>
    </dgm:pt>
    <dgm:pt modelId="{F0611DC0-E4A5-4D40-8AEA-D6B20939DB79}" type="pres">
      <dgm:prSet presAssocID="{77103624-D2A7-4505-B7D3-4668EE058A41}" presName="connectorText" presStyleLbl="sibTrans1D1" presStyleIdx="2" presStyleCnt="3"/>
      <dgm:spPr/>
    </dgm:pt>
    <dgm:pt modelId="{5A40BE41-94E3-4A87-9B22-4DE007094CBB}" type="pres">
      <dgm:prSet presAssocID="{5D7B4DA7-2509-4172-A365-39914B362B73}" presName="node" presStyleLbl="node1" presStyleIdx="3" presStyleCnt="4" custLinFactNeighborX="64310" custLinFactNeighborY="-28">
        <dgm:presLayoutVars>
          <dgm:bulletEnabled val="1"/>
        </dgm:presLayoutVars>
      </dgm:prSet>
      <dgm:spPr/>
    </dgm:pt>
  </dgm:ptLst>
  <dgm:cxnLst>
    <dgm:cxn modelId="{70CDDE02-E684-4313-B561-6A9C8F788D0E}" srcId="{5EE944EE-F874-41FD-9294-FB33B438DB36}" destId="{754B7C89-63DD-40E9-A254-02967303A036}" srcOrd="1" destOrd="0" parTransId="{51B391B0-A5D9-4111-AADE-CA3DD4A53C82}" sibTransId="{695745EE-011D-4D14-B5E6-71D633C143F3}"/>
    <dgm:cxn modelId="{7AD3B22B-65AB-4C93-80AD-6582518FDA0A}" srcId="{5EE944EE-F874-41FD-9294-FB33B438DB36}" destId="{6DE77570-4192-4AF9-8633-833D4DA7265E}" srcOrd="2" destOrd="0" parTransId="{302630F7-18A0-40AA-9747-95311E67D9F4}" sibTransId="{77103624-D2A7-4505-B7D3-4668EE058A41}"/>
    <dgm:cxn modelId="{8E1E2240-EF83-410A-BE2F-094F260595BA}" srcId="{5EE944EE-F874-41FD-9294-FB33B438DB36}" destId="{A4D7A6BE-7A9A-4120-AAA7-679BF7507339}" srcOrd="0" destOrd="0" parTransId="{33A6290A-039E-4CFB-957C-53DFAE88244A}" sibTransId="{AEF60107-F75B-426A-92A9-9F449F896668}"/>
    <dgm:cxn modelId="{05B1AF48-D692-4D3F-8C56-DE70BFA7E96F}" srcId="{5EE944EE-F874-41FD-9294-FB33B438DB36}" destId="{5D7B4DA7-2509-4172-A365-39914B362B73}" srcOrd="3" destOrd="0" parTransId="{E4BAED49-0064-4DD4-ACA0-EF40962CDF9F}" sibTransId="{D37695E8-0046-421D-8316-6A7212690795}"/>
    <dgm:cxn modelId="{C43CE06A-A805-45D2-B7A1-3F2DA1F8C07F}" type="presOf" srcId="{AEF60107-F75B-426A-92A9-9F449F896668}" destId="{992A8B05-E598-477A-99B5-1B02889C11C0}" srcOrd="0" destOrd="0" presId="urn:microsoft.com/office/officeart/2005/8/layout/bProcess3"/>
    <dgm:cxn modelId="{B622D96D-BC72-4372-BA08-027C711E45A9}" type="presOf" srcId="{AEF60107-F75B-426A-92A9-9F449F896668}" destId="{B8856E66-15EC-40E7-975D-91E5A65B85A0}" srcOrd="1" destOrd="0" presId="urn:microsoft.com/office/officeart/2005/8/layout/bProcess3"/>
    <dgm:cxn modelId="{C5F5F66F-729B-49C2-B4E0-B4E9A88D4991}" type="presOf" srcId="{5EE944EE-F874-41FD-9294-FB33B438DB36}" destId="{582DC5EE-CAE1-4152-86FA-646EFA50AE23}" srcOrd="0" destOrd="0" presId="urn:microsoft.com/office/officeart/2005/8/layout/bProcess3"/>
    <dgm:cxn modelId="{C11F4456-2E6D-485F-A562-353FAA064FEF}" type="presOf" srcId="{5D7B4DA7-2509-4172-A365-39914B362B73}" destId="{5A40BE41-94E3-4A87-9B22-4DE007094CBB}" srcOrd="0" destOrd="0" presId="urn:microsoft.com/office/officeart/2005/8/layout/bProcess3"/>
    <dgm:cxn modelId="{C8FCE978-6C0A-458D-A5A4-1420653BE0ED}" type="presOf" srcId="{6DE77570-4192-4AF9-8633-833D4DA7265E}" destId="{186B8FF1-754D-4822-AD43-3A13F5E121D2}" srcOrd="0" destOrd="0" presId="urn:microsoft.com/office/officeart/2005/8/layout/bProcess3"/>
    <dgm:cxn modelId="{D9B46B7B-775D-486D-987E-7C79355A5282}" type="presOf" srcId="{695745EE-011D-4D14-B5E6-71D633C143F3}" destId="{91DFDF57-A82B-4EFB-9156-33051E5EF564}" srcOrd="0" destOrd="0" presId="urn:microsoft.com/office/officeart/2005/8/layout/bProcess3"/>
    <dgm:cxn modelId="{43DF579F-C97A-4141-AB54-D30C03798F39}" type="presOf" srcId="{695745EE-011D-4D14-B5E6-71D633C143F3}" destId="{F15F034F-7E3A-4B8B-9B37-059EFA07FF93}" srcOrd="1" destOrd="0" presId="urn:microsoft.com/office/officeart/2005/8/layout/bProcess3"/>
    <dgm:cxn modelId="{4B31FBB0-5F39-4E74-BC03-23DDA75DC442}" type="presOf" srcId="{A4D7A6BE-7A9A-4120-AAA7-679BF7507339}" destId="{398098F0-E02D-4DEB-9E6B-1B29DDE0AA1B}" srcOrd="0" destOrd="0" presId="urn:microsoft.com/office/officeart/2005/8/layout/bProcess3"/>
    <dgm:cxn modelId="{0D1842B2-B3E7-41DC-BEC8-F3979199C1AA}" type="presOf" srcId="{754B7C89-63DD-40E9-A254-02967303A036}" destId="{F98AF0F8-E4DF-4F0C-ABE7-EFC139BE9790}" srcOrd="0" destOrd="0" presId="urn:microsoft.com/office/officeart/2005/8/layout/bProcess3"/>
    <dgm:cxn modelId="{336699C6-E787-497F-A9E4-0C0596D04C45}" type="presOf" srcId="{77103624-D2A7-4505-B7D3-4668EE058A41}" destId="{5270375D-D020-40BE-9700-0C8D34100F95}" srcOrd="0" destOrd="0" presId="urn:microsoft.com/office/officeart/2005/8/layout/bProcess3"/>
    <dgm:cxn modelId="{A6B52ECE-4AB5-4E3F-A341-49B9ABE9AB0D}" type="presOf" srcId="{77103624-D2A7-4505-B7D3-4668EE058A41}" destId="{F0611DC0-E4A5-4D40-8AEA-D6B20939DB79}" srcOrd="1" destOrd="0" presId="urn:microsoft.com/office/officeart/2005/8/layout/bProcess3"/>
    <dgm:cxn modelId="{408D87D8-8B0C-467E-A78F-FFCD7FD2F82C}" type="presParOf" srcId="{582DC5EE-CAE1-4152-86FA-646EFA50AE23}" destId="{398098F0-E02D-4DEB-9E6B-1B29DDE0AA1B}" srcOrd="0" destOrd="0" presId="urn:microsoft.com/office/officeart/2005/8/layout/bProcess3"/>
    <dgm:cxn modelId="{F7AD1BA8-3A8D-4451-9956-0F7BBA402883}" type="presParOf" srcId="{582DC5EE-CAE1-4152-86FA-646EFA50AE23}" destId="{992A8B05-E598-477A-99B5-1B02889C11C0}" srcOrd="1" destOrd="0" presId="urn:microsoft.com/office/officeart/2005/8/layout/bProcess3"/>
    <dgm:cxn modelId="{9DFA977D-16AC-44C6-976D-9EC79A2240AD}" type="presParOf" srcId="{992A8B05-E598-477A-99B5-1B02889C11C0}" destId="{B8856E66-15EC-40E7-975D-91E5A65B85A0}" srcOrd="0" destOrd="0" presId="urn:microsoft.com/office/officeart/2005/8/layout/bProcess3"/>
    <dgm:cxn modelId="{AC1FE4F7-56A5-48EF-ABE5-01164857968D}" type="presParOf" srcId="{582DC5EE-CAE1-4152-86FA-646EFA50AE23}" destId="{F98AF0F8-E4DF-4F0C-ABE7-EFC139BE9790}" srcOrd="2" destOrd="0" presId="urn:microsoft.com/office/officeart/2005/8/layout/bProcess3"/>
    <dgm:cxn modelId="{9FD14FD7-B501-42C5-9E12-D9D4D4F22836}" type="presParOf" srcId="{582DC5EE-CAE1-4152-86FA-646EFA50AE23}" destId="{91DFDF57-A82B-4EFB-9156-33051E5EF564}" srcOrd="3" destOrd="0" presId="urn:microsoft.com/office/officeart/2005/8/layout/bProcess3"/>
    <dgm:cxn modelId="{0A0ED1AA-EB80-4B3D-A6BA-F88FFEAFBFE3}" type="presParOf" srcId="{91DFDF57-A82B-4EFB-9156-33051E5EF564}" destId="{F15F034F-7E3A-4B8B-9B37-059EFA07FF93}" srcOrd="0" destOrd="0" presId="urn:microsoft.com/office/officeart/2005/8/layout/bProcess3"/>
    <dgm:cxn modelId="{E147E25A-C912-4226-8DE5-FFCC7D5B12D6}" type="presParOf" srcId="{582DC5EE-CAE1-4152-86FA-646EFA50AE23}" destId="{186B8FF1-754D-4822-AD43-3A13F5E121D2}" srcOrd="4" destOrd="0" presId="urn:microsoft.com/office/officeart/2005/8/layout/bProcess3"/>
    <dgm:cxn modelId="{C6D03C1A-D4C6-487A-BEC3-8B74ED97F7BA}" type="presParOf" srcId="{582DC5EE-CAE1-4152-86FA-646EFA50AE23}" destId="{5270375D-D020-40BE-9700-0C8D34100F95}" srcOrd="5" destOrd="0" presId="urn:microsoft.com/office/officeart/2005/8/layout/bProcess3"/>
    <dgm:cxn modelId="{891C733D-A0D2-4FAC-A17A-3993D0935D00}" type="presParOf" srcId="{5270375D-D020-40BE-9700-0C8D34100F95}" destId="{F0611DC0-E4A5-4D40-8AEA-D6B20939DB79}" srcOrd="0" destOrd="0" presId="urn:microsoft.com/office/officeart/2005/8/layout/bProcess3"/>
    <dgm:cxn modelId="{DA8FF975-3FE4-4256-ACBF-6159B908827B}" type="presParOf" srcId="{582DC5EE-CAE1-4152-86FA-646EFA50AE23}" destId="{5A40BE41-94E3-4A87-9B22-4DE007094CBB}" srcOrd="6" destOrd="0" presId="urn:microsoft.com/office/officeart/2005/8/layout/bProcess3"/>
  </dgm:cxnLst>
  <dgm:bg>
    <a:noFill/>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2A8B05-E598-477A-99B5-1B02889C11C0}">
      <dsp:nvSpPr>
        <dsp:cNvPr id="0" name=""/>
        <dsp:cNvSpPr/>
      </dsp:nvSpPr>
      <dsp:spPr>
        <a:xfrm>
          <a:off x="2399266" y="920780"/>
          <a:ext cx="523886" cy="91440"/>
        </a:xfrm>
        <a:custGeom>
          <a:avLst/>
          <a:gdLst/>
          <a:ahLst/>
          <a:cxnLst/>
          <a:rect l="0" t="0" r="0" b="0"/>
          <a:pathLst>
            <a:path>
              <a:moveTo>
                <a:pt x="0" y="45720"/>
              </a:moveTo>
              <a:lnTo>
                <a:pt x="279043" y="45720"/>
              </a:lnTo>
              <a:lnTo>
                <a:pt x="279043" y="46123"/>
              </a:lnTo>
              <a:lnTo>
                <a:pt x="523886" y="46123"/>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2647347" y="963739"/>
        <a:ext cx="27724" cy="5522"/>
      </dsp:txXfrm>
    </dsp:sp>
    <dsp:sp modelId="{398098F0-E02D-4DEB-9E6B-1B29DDE0AA1B}">
      <dsp:nvSpPr>
        <dsp:cNvPr id="0" name=""/>
        <dsp:cNvSpPr/>
      </dsp:nvSpPr>
      <dsp:spPr>
        <a:xfrm>
          <a:off x="0" y="246180"/>
          <a:ext cx="2401066" cy="1440639"/>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IN" sz="2500" kern="1200" dirty="0"/>
            <a:t>Baseline</a:t>
          </a:r>
        </a:p>
        <a:p>
          <a:pPr marL="0" lvl="0" indent="0" algn="ctr" defTabSz="1111250">
            <a:lnSpc>
              <a:spcPct val="90000"/>
            </a:lnSpc>
            <a:spcBef>
              <a:spcPct val="0"/>
            </a:spcBef>
            <a:spcAft>
              <a:spcPct val="35000"/>
            </a:spcAft>
            <a:buNone/>
          </a:pPr>
          <a:r>
            <a:rPr lang="en-IN" sz="2500" kern="1200" dirty="0"/>
            <a:t>Sept 2022</a:t>
          </a:r>
        </a:p>
      </dsp:txBody>
      <dsp:txXfrm>
        <a:off x="0" y="246180"/>
        <a:ext cx="2401066" cy="1440639"/>
      </dsp:txXfrm>
    </dsp:sp>
    <dsp:sp modelId="{91DFDF57-A82B-4EFB-9156-33051E5EF564}">
      <dsp:nvSpPr>
        <dsp:cNvPr id="0" name=""/>
        <dsp:cNvSpPr/>
      </dsp:nvSpPr>
      <dsp:spPr>
        <a:xfrm>
          <a:off x="5354819" y="921184"/>
          <a:ext cx="521645" cy="91440"/>
        </a:xfrm>
        <a:custGeom>
          <a:avLst/>
          <a:gdLst/>
          <a:ahLst/>
          <a:cxnLst/>
          <a:rect l="0" t="0" r="0" b="0"/>
          <a:pathLst>
            <a:path>
              <a:moveTo>
                <a:pt x="0" y="45720"/>
              </a:moveTo>
              <a:lnTo>
                <a:pt x="521645" y="45720"/>
              </a:lnTo>
            </a:path>
          </a:pathLst>
        </a:custGeom>
        <a:noFill/>
        <a:ln w="6350" cap="flat" cmpd="sng" algn="ctr">
          <a:solidFill>
            <a:schemeClr val="accent2">
              <a:hueOff val="-2433812"/>
              <a:satOff val="-28629"/>
              <a:lumOff val="6666"/>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5601835" y="964142"/>
        <a:ext cx="27612" cy="5522"/>
      </dsp:txXfrm>
    </dsp:sp>
    <dsp:sp modelId="{F98AF0F8-E4DF-4F0C-ABE7-EFC139BE9790}">
      <dsp:nvSpPr>
        <dsp:cNvPr id="0" name=""/>
        <dsp:cNvSpPr/>
      </dsp:nvSpPr>
      <dsp:spPr>
        <a:xfrm>
          <a:off x="2955553" y="246584"/>
          <a:ext cx="2401066" cy="1440639"/>
        </a:xfrm>
        <a:prstGeom prst="rect">
          <a:avLst/>
        </a:prstGeom>
        <a:solidFill>
          <a:schemeClr val="accent2">
            <a:hueOff val="-1622542"/>
            <a:satOff val="-19086"/>
            <a:lumOff val="4444"/>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IN" sz="2500" kern="1200" dirty="0"/>
            <a:t>Midline-1</a:t>
          </a:r>
        </a:p>
        <a:p>
          <a:pPr marL="0" lvl="0" indent="0" algn="ctr" defTabSz="1111250">
            <a:lnSpc>
              <a:spcPct val="90000"/>
            </a:lnSpc>
            <a:spcBef>
              <a:spcPct val="0"/>
            </a:spcBef>
            <a:spcAft>
              <a:spcPct val="35000"/>
            </a:spcAft>
            <a:buNone/>
          </a:pPr>
          <a:r>
            <a:rPr lang="en-IN" sz="2500" kern="1200" dirty="0"/>
            <a:t>Nov/Dec 2022</a:t>
          </a:r>
        </a:p>
      </dsp:txBody>
      <dsp:txXfrm>
        <a:off x="2955553" y="246584"/>
        <a:ext cx="2401066" cy="1440639"/>
      </dsp:txXfrm>
    </dsp:sp>
    <dsp:sp modelId="{5270375D-D020-40BE-9700-0C8D34100F95}">
      <dsp:nvSpPr>
        <dsp:cNvPr id="0" name=""/>
        <dsp:cNvSpPr/>
      </dsp:nvSpPr>
      <dsp:spPr>
        <a:xfrm>
          <a:off x="8308130" y="920780"/>
          <a:ext cx="523886" cy="91440"/>
        </a:xfrm>
        <a:custGeom>
          <a:avLst/>
          <a:gdLst/>
          <a:ahLst/>
          <a:cxnLst/>
          <a:rect l="0" t="0" r="0" b="0"/>
          <a:pathLst>
            <a:path>
              <a:moveTo>
                <a:pt x="0" y="46123"/>
              </a:moveTo>
              <a:lnTo>
                <a:pt x="279043" y="46123"/>
              </a:lnTo>
              <a:lnTo>
                <a:pt x="279043" y="45720"/>
              </a:lnTo>
              <a:lnTo>
                <a:pt x="523886" y="45720"/>
              </a:lnTo>
            </a:path>
          </a:pathLst>
        </a:custGeom>
        <a:noFill/>
        <a:ln w="6350" cap="flat" cmpd="sng" algn="ctr">
          <a:solidFill>
            <a:schemeClr val="accent2">
              <a:hueOff val="-4867625"/>
              <a:satOff val="-57258"/>
              <a:lumOff val="13333"/>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NG" sz="500" kern="1200"/>
        </a:p>
      </dsp:txBody>
      <dsp:txXfrm>
        <a:off x="8556212" y="963739"/>
        <a:ext cx="27724" cy="5522"/>
      </dsp:txXfrm>
    </dsp:sp>
    <dsp:sp modelId="{186B8FF1-754D-4822-AD43-3A13F5E121D2}">
      <dsp:nvSpPr>
        <dsp:cNvPr id="0" name=""/>
        <dsp:cNvSpPr/>
      </dsp:nvSpPr>
      <dsp:spPr>
        <a:xfrm>
          <a:off x="5908864" y="246584"/>
          <a:ext cx="2401066" cy="1440639"/>
        </a:xfrm>
        <a:prstGeom prst="rect">
          <a:avLst/>
        </a:prstGeom>
        <a:solidFill>
          <a:schemeClr val="accent2">
            <a:hueOff val="-3245083"/>
            <a:satOff val="-38172"/>
            <a:lumOff val="8889"/>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IN" sz="2500" kern="1200" dirty="0"/>
            <a:t>Midline-2</a:t>
          </a:r>
        </a:p>
        <a:p>
          <a:pPr marL="0" lvl="0" indent="0" algn="ctr" defTabSz="1111250">
            <a:lnSpc>
              <a:spcPct val="90000"/>
            </a:lnSpc>
            <a:spcBef>
              <a:spcPct val="0"/>
            </a:spcBef>
            <a:spcAft>
              <a:spcPct val="35000"/>
            </a:spcAft>
            <a:buNone/>
          </a:pPr>
          <a:r>
            <a:rPr lang="en-IN" sz="2500" kern="1200" dirty="0"/>
            <a:t>March 2023</a:t>
          </a:r>
        </a:p>
      </dsp:txBody>
      <dsp:txXfrm>
        <a:off x="5908864" y="246584"/>
        <a:ext cx="2401066" cy="1440639"/>
      </dsp:txXfrm>
    </dsp:sp>
    <dsp:sp modelId="{5A40BE41-94E3-4A87-9B22-4DE007094CBB}">
      <dsp:nvSpPr>
        <dsp:cNvPr id="0" name=""/>
        <dsp:cNvSpPr/>
      </dsp:nvSpPr>
      <dsp:spPr>
        <a:xfrm>
          <a:off x="8864417" y="246180"/>
          <a:ext cx="2401066" cy="1440639"/>
        </a:xfrm>
        <a:prstGeom prst="rect">
          <a:avLst/>
        </a:prstGeom>
        <a:solidFill>
          <a:schemeClr val="accent2">
            <a:hueOff val="-4867625"/>
            <a:satOff val="-57258"/>
            <a:lumOff val="13333"/>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IN" sz="2500" kern="1200" dirty="0"/>
            <a:t>Endline</a:t>
          </a:r>
        </a:p>
        <a:p>
          <a:pPr marL="0" lvl="0" indent="0" algn="ctr" defTabSz="1111250">
            <a:lnSpc>
              <a:spcPct val="90000"/>
            </a:lnSpc>
            <a:spcBef>
              <a:spcPct val="0"/>
            </a:spcBef>
            <a:spcAft>
              <a:spcPct val="35000"/>
            </a:spcAft>
            <a:buNone/>
          </a:pPr>
          <a:r>
            <a:rPr lang="en-IN" sz="2500" kern="1200" dirty="0"/>
            <a:t>July 2023</a:t>
          </a:r>
        </a:p>
      </dsp:txBody>
      <dsp:txXfrm>
        <a:off x="8864417" y="246180"/>
        <a:ext cx="2401066" cy="1440639"/>
      </dsp:txXfrm>
    </dsp:sp>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B1026A5-FC84-A844-AC8E-A4EBB522571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G"/>
          </a:p>
        </p:txBody>
      </p:sp>
      <p:sp>
        <p:nvSpPr>
          <p:cNvPr id="3" name="Date Placeholder 2">
            <a:extLst>
              <a:ext uri="{FF2B5EF4-FFF2-40B4-BE49-F238E27FC236}">
                <a16:creationId xmlns:a16="http://schemas.microsoft.com/office/drawing/2014/main" id="{661F7970-1CA1-9B44-9516-11FA89EFFA0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FC7BAE-0047-174E-AADB-E5793E63D9EB}" type="datetimeFigureOut">
              <a:rPr lang="en-NG" smtClean="0"/>
              <a:t>20/02/2024</a:t>
            </a:fld>
            <a:endParaRPr lang="en-NG"/>
          </a:p>
        </p:txBody>
      </p:sp>
      <p:sp>
        <p:nvSpPr>
          <p:cNvPr id="4" name="Footer Placeholder 3">
            <a:extLst>
              <a:ext uri="{FF2B5EF4-FFF2-40B4-BE49-F238E27FC236}">
                <a16:creationId xmlns:a16="http://schemas.microsoft.com/office/drawing/2014/main" id="{18073E43-2EA3-294D-9698-DDD9905A523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NG"/>
          </a:p>
        </p:txBody>
      </p:sp>
      <p:sp>
        <p:nvSpPr>
          <p:cNvPr id="5" name="Slide Number Placeholder 4">
            <a:extLst>
              <a:ext uri="{FF2B5EF4-FFF2-40B4-BE49-F238E27FC236}">
                <a16:creationId xmlns:a16="http://schemas.microsoft.com/office/drawing/2014/main" id="{23BE54FD-9976-C74C-8B77-C315C92293F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C40556D-5F73-F048-84B5-718C93B2A5F3}" type="slidenum">
              <a:rPr lang="en-NG" smtClean="0"/>
              <a:t>‹#›</a:t>
            </a:fld>
            <a:endParaRPr lang="en-NG"/>
          </a:p>
        </p:txBody>
      </p:sp>
    </p:spTree>
    <p:extLst>
      <p:ext uri="{BB962C8B-B14F-4D97-AF65-F5344CB8AC3E}">
        <p14:creationId xmlns:p14="http://schemas.microsoft.com/office/powerpoint/2010/main" val="30544349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8CBB04-ABBD-6F42-AFFD-46085C2CD834}" type="datetimeFigureOut">
              <a:rPr lang="en-NG" smtClean="0"/>
              <a:t>20/02/2024</a:t>
            </a:fld>
            <a:endParaRPr lang="en-N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A46A90-BD97-3746-8BC6-0BF8B8258156}" type="slidenum">
              <a:rPr lang="en-NG" smtClean="0"/>
              <a:t>‹#›</a:t>
            </a:fld>
            <a:endParaRPr lang="en-NG"/>
          </a:p>
        </p:txBody>
      </p:sp>
    </p:spTree>
    <p:extLst>
      <p:ext uri="{BB962C8B-B14F-4D97-AF65-F5344CB8AC3E}">
        <p14:creationId xmlns:p14="http://schemas.microsoft.com/office/powerpoint/2010/main" val="16298560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7A46A90-BD97-3746-8BC6-0BF8B8258156}" type="slidenum">
              <a:rPr lang="en-NG" smtClean="0"/>
              <a:t>1</a:t>
            </a:fld>
            <a:endParaRPr lang="en-NG"/>
          </a:p>
        </p:txBody>
      </p:sp>
    </p:spTree>
    <p:extLst>
      <p:ext uri="{BB962C8B-B14F-4D97-AF65-F5344CB8AC3E}">
        <p14:creationId xmlns:p14="http://schemas.microsoft.com/office/powerpoint/2010/main" val="6319933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7A46A90-BD97-3746-8BC6-0BF8B8258156}" type="slidenum">
              <a:rPr lang="en-NG" smtClean="0"/>
              <a:t>2</a:t>
            </a:fld>
            <a:endParaRPr lang="en-NG"/>
          </a:p>
        </p:txBody>
      </p:sp>
    </p:spTree>
    <p:extLst>
      <p:ext uri="{BB962C8B-B14F-4D97-AF65-F5344CB8AC3E}">
        <p14:creationId xmlns:p14="http://schemas.microsoft.com/office/powerpoint/2010/main" val="13646628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Delivered in  a context  where there is a learning crisis exacerbated for girls where the female primary net enrolment rate is 47%</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Working on a sustainability model to hand project over to Kano State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Arial" panose="020B0604020202020204" pitchFamily="34" charset="0"/>
                <a:ea typeface="Arial" panose="020B0604020202020204" pitchFamily="34" charset="0"/>
              </a:rPr>
              <a:t>One of the findings from the independent evaluation of KaLMA was that excluding English literacy in </a:t>
            </a:r>
            <a:r>
              <a:rPr lang="en-GB" sz="1800" dirty="0" err="1">
                <a:effectLst/>
                <a:latin typeface="Arial" panose="020B0604020202020204" pitchFamily="34" charset="0"/>
                <a:ea typeface="Arial" panose="020B0604020202020204" pitchFamily="34" charset="0"/>
              </a:rPr>
              <a:t>Wudil</a:t>
            </a:r>
            <a:r>
              <a:rPr lang="en-GB" sz="1800" dirty="0">
                <a:effectLst/>
                <a:latin typeface="Arial" panose="020B0604020202020204" pitchFamily="34" charset="0"/>
                <a:ea typeface="Arial" panose="020B0604020202020204" pitchFamily="34" charset="0"/>
              </a:rPr>
              <a:t> hampered children’s progress in English compared to non-KaLMA schools. As a response to this finding, extension of the dual language approach to </a:t>
            </a:r>
            <a:r>
              <a:rPr lang="en-GB" sz="1800" dirty="0" err="1">
                <a:effectLst/>
                <a:latin typeface="Arial" panose="020B0604020202020204" pitchFamily="34" charset="0"/>
                <a:ea typeface="Arial" panose="020B0604020202020204" pitchFamily="34" charset="0"/>
              </a:rPr>
              <a:t>Wudil</a:t>
            </a:r>
            <a:r>
              <a:rPr lang="en-GB" sz="1800" dirty="0">
                <a:effectLst/>
                <a:latin typeface="Arial" panose="020B0604020202020204" pitchFamily="34" charset="0"/>
                <a:ea typeface="Arial" panose="020B0604020202020204" pitchFamily="34" charset="0"/>
              </a:rPr>
              <a:t>, where it had not previously been implemented, was recommended. During a sustainability workshop held in Kano in mid-September 2021, the government expressed interest in adopting the dual language approach in </a:t>
            </a:r>
            <a:r>
              <a:rPr lang="en-GB" sz="1800" dirty="0" err="1">
                <a:effectLst/>
                <a:latin typeface="Arial" panose="020B0604020202020204" pitchFamily="34" charset="0"/>
                <a:ea typeface="Arial" panose="020B0604020202020204" pitchFamily="34" charset="0"/>
              </a:rPr>
              <a:t>Wudil</a:t>
            </a:r>
            <a:endParaRPr lang="en-GB" sz="1200" dirty="0"/>
          </a:p>
          <a:p>
            <a:endParaRPr lang="en-BE" dirty="0"/>
          </a:p>
        </p:txBody>
      </p:sp>
      <p:sp>
        <p:nvSpPr>
          <p:cNvPr id="4" name="Slide Number Placeholder 3"/>
          <p:cNvSpPr>
            <a:spLocks noGrp="1"/>
          </p:cNvSpPr>
          <p:nvPr>
            <p:ph type="sldNum" sz="quarter" idx="5"/>
          </p:nvPr>
        </p:nvSpPr>
        <p:spPr/>
        <p:txBody>
          <a:bodyPr/>
          <a:lstStyle/>
          <a:p>
            <a:fld id="{A5C7F705-F937-46CB-A48B-0D9E19179A36}" type="slidenum">
              <a:rPr lang="en-GB" smtClean="0"/>
              <a:t>3</a:t>
            </a:fld>
            <a:endParaRPr lang="en-GB"/>
          </a:p>
        </p:txBody>
      </p:sp>
    </p:spTree>
    <p:extLst>
      <p:ext uri="{BB962C8B-B14F-4D97-AF65-F5344CB8AC3E}">
        <p14:creationId xmlns:p14="http://schemas.microsoft.com/office/powerpoint/2010/main" val="26399814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1e3d48b8df7_0_34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7" name="Google Shape;367;g1e3d48b8df7_0_3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7A46A90-BD97-3746-8BC6-0BF8B8258156}" type="slidenum">
              <a:rPr lang="en-NG" smtClean="0"/>
              <a:t>7</a:t>
            </a:fld>
            <a:endParaRPr lang="en-NG"/>
          </a:p>
        </p:txBody>
      </p:sp>
    </p:spTree>
    <p:extLst>
      <p:ext uri="{BB962C8B-B14F-4D97-AF65-F5344CB8AC3E}">
        <p14:creationId xmlns:p14="http://schemas.microsoft.com/office/powerpoint/2010/main" val="9444417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7A46A90-BD97-3746-8BC6-0BF8B8258156}" type="slidenum">
              <a:rPr lang="en-NG" smtClean="0"/>
              <a:t>8</a:t>
            </a:fld>
            <a:endParaRPr lang="en-NG"/>
          </a:p>
        </p:txBody>
      </p:sp>
    </p:spTree>
    <p:extLst>
      <p:ext uri="{BB962C8B-B14F-4D97-AF65-F5344CB8AC3E}">
        <p14:creationId xmlns:p14="http://schemas.microsoft.com/office/powerpoint/2010/main" val="31279212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7A46A90-BD97-3746-8BC6-0BF8B8258156}" type="slidenum">
              <a:rPr lang="en-NG" smtClean="0"/>
              <a:t>9</a:t>
            </a:fld>
            <a:endParaRPr lang="en-NG"/>
          </a:p>
        </p:txBody>
      </p:sp>
    </p:spTree>
    <p:extLst>
      <p:ext uri="{BB962C8B-B14F-4D97-AF65-F5344CB8AC3E}">
        <p14:creationId xmlns:p14="http://schemas.microsoft.com/office/powerpoint/2010/main" val="12695752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5C7F705-F937-46CB-A48B-0D9E19179A36}" type="slidenum">
              <a:rPr lang="en-GB" smtClean="0"/>
              <a:t>16</a:t>
            </a:fld>
            <a:endParaRPr lang="en-GB"/>
          </a:p>
        </p:txBody>
      </p:sp>
    </p:spTree>
    <p:extLst>
      <p:ext uri="{BB962C8B-B14F-4D97-AF65-F5344CB8AC3E}">
        <p14:creationId xmlns:p14="http://schemas.microsoft.com/office/powerpoint/2010/main" val="36532999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E5A0B1E-1799-2248-8F63-F36EF725E27F}"/>
              </a:ext>
            </a:extLst>
          </p:cNvPr>
          <p:cNvSpPr>
            <a:spLocks noGrp="1"/>
          </p:cNvSpPr>
          <p:nvPr>
            <p:ph type="dt" sz="half" idx="10"/>
          </p:nvPr>
        </p:nvSpPr>
        <p:spPr/>
        <p:txBody>
          <a:bodyPr/>
          <a:lstStyle/>
          <a:p>
            <a:endParaRPr lang="en-NG"/>
          </a:p>
        </p:txBody>
      </p:sp>
      <p:sp>
        <p:nvSpPr>
          <p:cNvPr id="5" name="Footer Placeholder 4">
            <a:extLst>
              <a:ext uri="{FF2B5EF4-FFF2-40B4-BE49-F238E27FC236}">
                <a16:creationId xmlns:a16="http://schemas.microsoft.com/office/drawing/2014/main" id="{EBEC46E2-E049-3A48-B3BD-FB871A9BEAD4}"/>
              </a:ext>
            </a:extLst>
          </p:cNvPr>
          <p:cNvSpPr>
            <a:spLocks noGrp="1"/>
          </p:cNvSpPr>
          <p:nvPr>
            <p:ph type="ftr" sz="quarter" idx="11"/>
          </p:nvPr>
        </p:nvSpPr>
        <p:spPr>
          <a:xfrm>
            <a:off x="4038600" y="6356350"/>
            <a:ext cx="4114800" cy="365125"/>
          </a:xfrm>
          <a:prstGeom prst="rect">
            <a:avLst/>
          </a:prstGeom>
        </p:spPr>
        <p:txBody>
          <a:bodyPr/>
          <a:lstStyle/>
          <a:p>
            <a:r>
              <a:rPr lang="en-US"/>
              <a:t>PLANE-AL Endline Assessment Results, Kano | 2022/23</a:t>
            </a:r>
            <a:endParaRPr lang="en-NG"/>
          </a:p>
        </p:txBody>
      </p:sp>
      <p:sp>
        <p:nvSpPr>
          <p:cNvPr id="6" name="Slide Number Placeholder 5">
            <a:extLst>
              <a:ext uri="{FF2B5EF4-FFF2-40B4-BE49-F238E27FC236}">
                <a16:creationId xmlns:a16="http://schemas.microsoft.com/office/drawing/2014/main" id="{FCC269D4-BD82-AD4D-ABD4-01FB58EA4D3D}"/>
              </a:ext>
            </a:extLst>
          </p:cNvPr>
          <p:cNvSpPr>
            <a:spLocks noGrp="1"/>
          </p:cNvSpPr>
          <p:nvPr>
            <p:ph type="sldNum" sz="quarter" idx="12"/>
          </p:nvPr>
        </p:nvSpPr>
        <p:spPr/>
        <p:txBody>
          <a:bodyPr/>
          <a:lstStyle/>
          <a:p>
            <a:fld id="{50378FF1-0A2D-B242-8485-06C380C6B3EE}" type="slidenum">
              <a:rPr lang="en-NG" smtClean="0"/>
              <a:t>‹#›</a:t>
            </a:fld>
            <a:endParaRPr lang="en-NG"/>
          </a:p>
        </p:txBody>
      </p:sp>
      <p:pic>
        <p:nvPicPr>
          <p:cNvPr id="7" name="Picture 6">
            <a:extLst>
              <a:ext uri="{FF2B5EF4-FFF2-40B4-BE49-F238E27FC236}">
                <a16:creationId xmlns:a16="http://schemas.microsoft.com/office/drawing/2014/main" id="{A7D35BB1-9A33-E848-BDCD-05E136FB405A}"/>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6034"/>
          </a:xfrm>
          <a:prstGeom prst="rect">
            <a:avLst/>
          </a:prstGeom>
        </p:spPr>
      </p:pic>
      <p:sp>
        <p:nvSpPr>
          <p:cNvPr id="14" name="Title Placeholder 1">
            <a:extLst>
              <a:ext uri="{FF2B5EF4-FFF2-40B4-BE49-F238E27FC236}">
                <a16:creationId xmlns:a16="http://schemas.microsoft.com/office/drawing/2014/main" id="{4B1BF4CC-2F51-EE4E-8764-27CD3F13B28B}"/>
              </a:ext>
            </a:extLst>
          </p:cNvPr>
          <p:cNvSpPr>
            <a:spLocks noGrp="1"/>
          </p:cNvSpPr>
          <p:nvPr>
            <p:ph type="title" hasCustomPrompt="1"/>
          </p:nvPr>
        </p:nvSpPr>
        <p:spPr>
          <a:xfrm>
            <a:off x="438807" y="698495"/>
            <a:ext cx="5079124" cy="2066326"/>
          </a:xfrm>
          <a:prstGeom prst="rect">
            <a:avLst/>
          </a:prstGeom>
        </p:spPr>
        <p:txBody>
          <a:bodyPr vert="horz" lIns="91440" tIns="45720" rIns="91440" bIns="45720" rtlCol="0" anchor="ctr">
            <a:normAutofit/>
          </a:bodyPr>
          <a:lstStyle>
            <a:lvl1pPr>
              <a:defRPr b="1" i="0">
                <a:solidFill>
                  <a:schemeClr val="bg1"/>
                </a:solidFill>
                <a:latin typeface="Arial Black" panose="020B0604020202020204" pitchFamily="34" charset="0"/>
                <a:cs typeface="Arial Black" panose="020B0604020202020204" pitchFamily="34" charset="0"/>
              </a:defRPr>
            </a:lvl1pPr>
          </a:lstStyle>
          <a:p>
            <a:r>
              <a:rPr lang="en-GB" dirty="0"/>
              <a:t>PLANE PRESENTATION</a:t>
            </a:r>
            <a:br>
              <a:rPr lang="en-GB" dirty="0"/>
            </a:br>
            <a:r>
              <a:rPr lang="en-GB" dirty="0"/>
              <a:t>TEMPLATE</a:t>
            </a:r>
            <a:endParaRPr lang="en-NG" dirty="0"/>
          </a:p>
        </p:txBody>
      </p:sp>
      <p:sp>
        <p:nvSpPr>
          <p:cNvPr id="15" name="Text Placeholder 2">
            <a:extLst>
              <a:ext uri="{FF2B5EF4-FFF2-40B4-BE49-F238E27FC236}">
                <a16:creationId xmlns:a16="http://schemas.microsoft.com/office/drawing/2014/main" id="{5972D08E-E44A-6B42-8905-B4987DEDEC95}"/>
              </a:ext>
            </a:extLst>
          </p:cNvPr>
          <p:cNvSpPr>
            <a:spLocks noGrp="1"/>
          </p:cNvSpPr>
          <p:nvPr>
            <p:ph idx="1" hasCustomPrompt="1"/>
          </p:nvPr>
        </p:nvSpPr>
        <p:spPr>
          <a:xfrm>
            <a:off x="438807" y="3141939"/>
            <a:ext cx="3355428" cy="286078"/>
          </a:xfrm>
          <a:prstGeom prst="rect">
            <a:avLst/>
          </a:prstGeom>
        </p:spPr>
        <p:txBody>
          <a:bodyPr vert="horz" lIns="91440" tIns="45720" rIns="91440" bIns="45720" rtlCol="0">
            <a:normAutofit/>
          </a:bodyPr>
          <a:lstStyle>
            <a:lvl1pPr marL="0" indent="0">
              <a:buNone/>
              <a:defRPr sz="1100" i="1">
                <a:solidFill>
                  <a:schemeClr val="bg1"/>
                </a:solidFill>
              </a:defRPr>
            </a:lvl1pPr>
          </a:lstStyle>
          <a:p>
            <a:pPr lvl="0"/>
            <a:r>
              <a:rPr lang="en-NG" dirty="0"/>
              <a:t>ADDITIONAL INFORMATION CAN BE ADDED</a:t>
            </a:r>
          </a:p>
        </p:txBody>
      </p:sp>
      <p:sp>
        <p:nvSpPr>
          <p:cNvPr id="17" name="Picture Placeholder 16">
            <a:extLst>
              <a:ext uri="{FF2B5EF4-FFF2-40B4-BE49-F238E27FC236}">
                <a16:creationId xmlns:a16="http://schemas.microsoft.com/office/drawing/2014/main" id="{64E564E0-8AB1-014C-974D-32E88A8138F6}"/>
              </a:ext>
            </a:extLst>
          </p:cNvPr>
          <p:cNvSpPr>
            <a:spLocks noGrp="1"/>
          </p:cNvSpPr>
          <p:nvPr>
            <p:ph type="pic" sz="quarter" idx="13"/>
          </p:nvPr>
        </p:nvSpPr>
        <p:spPr>
          <a:xfrm>
            <a:off x="6096000" y="0"/>
            <a:ext cx="6096000" cy="6856413"/>
          </a:xfrm>
        </p:spPr>
        <p:txBody>
          <a:bodyPr/>
          <a:lstStyle/>
          <a:p>
            <a:endParaRPr lang="en-NG"/>
          </a:p>
        </p:txBody>
      </p:sp>
    </p:spTree>
    <p:extLst>
      <p:ext uri="{BB962C8B-B14F-4D97-AF65-F5344CB8AC3E}">
        <p14:creationId xmlns:p14="http://schemas.microsoft.com/office/powerpoint/2010/main" val="374033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1A8898C-53B2-9F46-82CB-87617CA8B6FA}"/>
              </a:ext>
            </a:extLst>
          </p:cNvPr>
          <p:cNvSpPr>
            <a:spLocks noGrp="1"/>
          </p:cNvSpPr>
          <p:nvPr>
            <p:ph type="ftr" sz="quarter" idx="11"/>
          </p:nvPr>
        </p:nvSpPr>
        <p:spPr>
          <a:xfrm>
            <a:off x="1368982" y="6356350"/>
            <a:ext cx="4114800" cy="365125"/>
          </a:xfrm>
          <a:prstGeom prst="rect">
            <a:avLst/>
          </a:prstGeom>
        </p:spPr>
        <p:txBody>
          <a:bodyPr/>
          <a:lstStyle/>
          <a:p>
            <a:r>
              <a:rPr lang="en-US"/>
              <a:t>PLANE-AL Endline Assessment Results, Kano | 2022/23</a:t>
            </a:r>
            <a:endParaRPr lang="en-NG"/>
          </a:p>
        </p:txBody>
      </p:sp>
      <p:sp>
        <p:nvSpPr>
          <p:cNvPr id="6" name="Slide Number Placeholder 5">
            <a:extLst>
              <a:ext uri="{FF2B5EF4-FFF2-40B4-BE49-F238E27FC236}">
                <a16:creationId xmlns:a16="http://schemas.microsoft.com/office/drawing/2014/main" id="{0DBCE70B-9983-E84C-B023-B00A3BB58504}"/>
              </a:ext>
            </a:extLst>
          </p:cNvPr>
          <p:cNvSpPr>
            <a:spLocks noGrp="1"/>
          </p:cNvSpPr>
          <p:nvPr>
            <p:ph type="sldNum" sz="quarter" idx="12"/>
          </p:nvPr>
        </p:nvSpPr>
        <p:spPr>
          <a:xfrm>
            <a:off x="591237" y="6356350"/>
            <a:ext cx="407276" cy="365125"/>
          </a:xfrm>
        </p:spPr>
        <p:txBody>
          <a:bodyPr/>
          <a:lstStyle/>
          <a:p>
            <a:fld id="{50378FF1-0A2D-B242-8485-06C380C6B3EE}" type="slidenum">
              <a:rPr lang="en-NG" smtClean="0"/>
              <a:t>‹#›</a:t>
            </a:fld>
            <a:endParaRPr lang="en-NG"/>
          </a:p>
        </p:txBody>
      </p:sp>
      <p:sp>
        <p:nvSpPr>
          <p:cNvPr id="3" name="Text Placeholder 2">
            <a:extLst>
              <a:ext uri="{FF2B5EF4-FFF2-40B4-BE49-F238E27FC236}">
                <a16:creationId xmlns:a16="http://schemas.microsoft.com/office/drawing/2014/main" id="{2BA9B420-6A61-834D-82C2-99F0AF9069F3}"/>
              </a:ext>
            </a:extLst>
          </p:cNvPr>
          <p:cNvSpPr>
            <a:spLocks noGrp="1"/>
          </p:cNvSpPr>
          <p:nvPr>
            <p:ph type="body" sz="quarter" idx="13" hasCustomPrompt="1"/>
          </p:nvPr>
        </p:nvSpPr>
        <p:spPr>
          <a:xfrm>
            <a:off x="693738" y="430214"/>
            <a:ext cx="11014075" cy="894090"/>
          </a:xfrm>
        </p:spPr>
        <p:txBody>
          <a:bodyPr>
            <a:normAutofit/>
          </a:bodyPr>
          <a:lstStyle>
            <a:lvl1pPr marL="0" indent="0">
              <a:buNone/>
              <a:defRPr sz="4400" b="1">
                <a:latin typeface="+mj-lt"/>
              </a:defRPr>
            </a:lvl1pPr>
          </a:lstStyle>
          <a:p>
            <a:pPr lvl="0"/>
            <a:r>
              <a:rPr lang="en-NG" dirty="0"/>
              <a:t>CLICK TO ADD TEXT</a:t>
            </a:r>
          </a:p>
        </p:txBody>
      </p:sp>
      <p:sp>
        <p:nvSpPr>
          <p:cNvPr id="9" name="Text Placeholder 8">
            <a:extLst>
              <a:ext uri="{FF2B5EF4-FFF2-40B4-BE49-F238E27FC236}">
                <a16:creationId xmlns:a16="http://schemas.microsoft.com/office/drawing/2014/main" id="{559C91EA-EECE-B540-88C9-480F1EDF08AF}"/>
              </a:ext>
            </a:extLst>
          </p:cNvPr>
          <p:cNvSpPr>
            <a:spLocks noGrp="1"/>
          </p:cNvSpPr>
          <p:nvPr>
            <p:ph type="body" sz="quarter" idx="14"/>
          </p:nvPr>
        </p:nvSpPr>
        <p:spPr>
          <a:xfrm>
            <a:off x="693738" y="1703388"/>
            <a:ext cx="11014075" cy="3614737"/>
          </a:xfrm>
        </p:spPr>
        <p:txBody>
          <a:bodyPr/>
          <a:lstStyle>
            <a:lvl1pPr marL="0" indent="0" algn="l">
              <a:buNone/>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NG" dirty="0"/>
          </a:p>
        </p:txBody>
      </p:sp>
    </p:spTree>
    <p:extLst>
      <p:ext uri="{BB962C8B-B14F-4D97-AF65-F5344CB8AC3E}">
        <p14:creationId xmlns:p14="http://schemas.microsoft.com/office/powerpoint/2010/main" val="22183714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15"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DAA67-D078-164C-94B1-70AD6DC19028}"/>
              </a:ext>
            </a:extLst>
          </p:cNvPr>
          <p:cNvSpPr>
            <a:spLocks noGrp="1"/>
          </p:cNvSpPr>
          <p:nvPr>
            <p:ph type="title"/>
          </p:nvPr>
        </p:nvSpPr>
        <p:spPr>
          <a:xfrm>
            <a:off x="838200" y="320675"/>
            <a:ext cx="10515600" cy="1325563"/>
          </a:xfrm>
        </p:spPr>
        <p:txBody>
          <a:bodyPr/>
          <a:lstStyle/>
          <a:p>
            <a:r>
              <a:rPr lang="en-GB" dirty="0"/>
              <a:t>Click to edit Master title style</a:t>
            </a:r>
            <a:endParaRPr lang="en-NG" dirty="0"/>
          </a:p>
        </p:txBody>
      </p:sp>
      <p:sp>
        <p:nvSpPr>
          <p:cNvPr id="3" name="Content Placeholder 2">
            <a:extLst>
              <a:ext uri="{FF2B5EF4-FFF2-40B4-BE49-F238E27FC236}">
                <a16:creationId xmlns:a16="http://schemas.microsoft.com/office/drawing/2014/main" id="{DA4651AD-B220-764B-9FE2-638A70E51B49}"/>
              </a:ext>
            </a:extLst>
          </p:cNvPr>
          <p:cNvSpPr>
            <a:spLocks noGrp="1"/>
          </p:cNvSpPr>
          <p:nvPr>
            <p:ph idx="1"/>
          </p:nvPr>
        </p:nvSpPr>
        <p:spPr>
          <a:xfrm>
            <a:off x="838200" y="1825625"/>
            <a:ext cx="5005552" cy="4351338"/>
          </a:xfrm>
        </p:spPr>
        <p:txBody>
          <a:bodyPr/>
          <a:lstStyle>
            <a:lvl1pPr marL="0" indent="0">
              <a:buNone/>
              <a:defRPr>
                <a:solidFill>
                  <a:srgbClr val="000000"/>
                </a:solidFill>
              </a:defRPr>
            </a:lvl1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NG" dirty="0"/>
          </a:p>
        </p:txBody>
      </p:sp>
      <p:sp>
        <p:nvSpPr>
          <p:cNvPr id="4" name="Date Placeholder 3">
            <a:extLst>
              <a:ext uri="{FF2B5EF4-FFF2-40B4-BE49-F238E27FC236}">
                <a16:creationId xmlns:a16="http://schemas.microsoft.com/office/drawing/2014/main" id="{504941F0-136F-F14C-8F06-9F1142A79A86}"/>
              </a:ext>
            </a:extLst>
          </p:cNvPr>
          <p:cNvSpPr>
            <a:spLocks noGrp="1"/>
          </p:cNvSpPr>
          <p:nvPr>
            <p:ph type="dt" sz="half" idx="10"/>
          </p:nvPr>
        </p:nvSpPr>
        <p:spPr>
          <a:xfrm>
            <a:off x="838200" y="6353341"/>
            <a:ext cx="614082" cy="365125"/>
          </a:xfrm>
        </p:spPr>
        <p:txBody>
          <a:bodyPr/>
          <a:lstStyle/>
          <a:p>
            <a:endParaRPr lang="en-NG"/>
          </a:p>
        </p:txBody>
      </p:sp>
      <p:sp>
        <p:nvSpPr>
          <p:cNvPr id="5" name="Footer Placeholder 4">
            <a:extLst>
              <a:ext uri="{FF2B5EF4-FFF2-40B4-BE49-F238E27FC236}">
                <a16:creationId xmlns:a16="http://schemas.microsoft.com/office/drawing/2014/main" id="{51A8898C-53B2-9F46-82CB-87617CA8B6FA}"/>
              </a:ext>
            </a:extLst>
          </p:cNvPr>
          <p:cNvSpPr>
            <a:spLocks noGrp="1"/>
          </p:cNvSpPr>
          <p:nvPr>
            <p:ph type="ftr" sz="quarter" idx="11"/>
          </p:nvPr>
        </p:nvSpPr>
        <p:spPr>
          <a:xfrm>
            <a:off x="2020057" y="6353341"/>
            <a:ext cx="4114800" cy="365125"/>
          </a:xfrm>
          <a:prstGeom prst="rect">
            <a:avLst/>
          </a:prstGeom>
        </p:spPr>
        <p:txBody>
          <a:bodyPr/>
          <a:lstStyle/>
          <a:p>
            <a:r>
              <a:rPr lang="en-US"/>
              <a:t>PLANE-AL Endline Assessment Results, Kano | 2022/23</a:t>
            </a:r>
            <a:endParaRPr lang="en-NG"/>
          </a:p>
        </p:txBody>
      </p:sp>
      <p:sp>
        <p:nvSpPr>
          <p:cNvPr id="6" name="Slide Number Placeholder 5">
            <a:extLst>
              <a:ext uri="{FF2B5EF4-FFF2-40B4-BE49-F238E27FC236}">
                <a16:creationId xmlns:a16="http://schemas.microsoft.com/office/drawing/2014/main" id="{0DBCE70B-9983-E84C-B023-B00A3BB58504}"/>
              </a:ext>
            </a:extLst>
          </p:cNvPr>
          <p:cNvSpPr>
            <a:spLocks noGrp="1"/>
          </p:cNvSpPr>
          <p:nvPr>
            <p:ph type="sldNum" sz="quarter" idx="12"/>
          </p:nvPr>
        </p:nvSpPr>
        <p:spPr>
          <a:xfrm>
            <a:off x="10946524" y="6353341"/>
            <a:ext cx="407276" cy="365125"/>
          </a:xfrm>
        </p:spPr>
        <p:txBody>
          <a:bodyPr/>
          <a:lstStyle/>
          <a:p>
            <a:fld id="{50378FF1-0A2D-B242-8485-06C380C6B3EE}" type="slidenum">
              <a:rPr lang="en-NG" smtClean="0"/>
              <a:t>‹#›</a:t>
            </a:fld>
            <a:endParaRPr lang="en-NG"/>
          </a:p>
        </p:txBody>
      </p:sp>
      <p:sp>
        <p:nvSpPr>
          <p:cNvPr id="7" name="Content Placeholder 2">
            <a:extLst>
              <a:ext uri="{FF2B5EF4-FFF2-40B4-BE49-F238E27FC236}">
                <a16:creationId xmlns:a16="http://schemas.microsoft.com/office/drawing/2014/main" id="{5E847E29-1C3C-FD42-915E-03C15769E4E2}"/>
              </a:ext>
            </a:extLst>
          </p:cNvPr>
          <p:cNvSpPr>
            <a:spLocks noGrp="1"/>
          </p:cNvSpPr>
          <p:nvPr>
            <p:ph idx="13"/>
          </p:nvPr>
        </p:nvSpPr>
        <p:spPr>
          <a:xfrm>
            <a:off x="6357445" y="1825625"/>
            <a:ext cx="5005552" cy="4351338"/>
          </a:xfrm>
        </p:spPr>
        <p:txBody>
          <a:bodyPr/>
          <a:lstStyle>
            <a:lvl1pPr marL="0" indent="0">
              <a:buNone/>
              <a:defRPr>
                <a:solidFill>
                  <a:srgbClr val="000000"/>
                </a:solidFill>
              </a:defRPr>
            </a:lvl1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NG" dirty="0"/>
          </a:p>
        </p:txBody>
      </p:sp>
    </p:spTree>
    <p:extLst>
      <p:ext uri="{BB962C8B-B14F-4D97-AF65-F5344CB8AC3E}">
        <p14:creationId xmlns:p14="http://schemas.microsoft.com/office/powerpoint/2010/main" val="38481872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DAA67-D078-164C-94B1-70AD6DC19028}"/>
              </a:ext>
            </a:extLst>
          </p:cNvPr>
          <p:cNvSpPr>
            <a:spLocks noGrp="1"/>
          </p:cNvSpPr>
          <p:nvPr>
            <p:ph type="title"/>
          </p:nvPr>
        </p:nvSpPr>
        <p:spPr>
          <a:xfrm>
            <a:off x="838200" y="320675"/>
            <a:ext cx="10515600" cy="1325563"/>
          </a:xfrm>
        </p:spPr>
        <p:txBody>
          <a:bodyPr/>
          <a:lstStyle/>
          <a:p>
            <a:r>
              <a:rPr lang="en-GB" dirty="0"/>
              <a:t>Click to edit Master title style</a:t>
            </a:r>
            <a:endParaRPr lang="en-NG" dirty="0"/>
          </a:p>
        </p:txBody>
      </p:sp>
      <p:sp>
        <p:nvSpPr>
          <p:cNvPr id="3" name="Content Placeholder 2">
            <a:extLst>
              <a:ext uri="{FF2B5EF4-FFF2-40B4-BE49-F238E27FC236}">
                <a16:creationId xmlns:a16="http://schemas.microsoft.com/office/drawing/2014/main" id="{DA4651AD-B220-764B-9FE2-638A70E51B49}"/>
              </a:ext>
            </a:extLst>
          </p:cNvPr>
          <p:cNvSpPr>
            <a:spLocks noGrp="1"/>
          </p:cNvSpPr>
          <p:nvPr>
            <p:ph idx="1"/>
          </p:nvPr>
        </p:nvSpPr>
        <p:spPr>
          <a:xfrm>
            <a:off x="838200" y="1825625"/>
            <a:ext cx="3344917" cy="4351338"/>
          </a:xfrm>
        </p:spPr>
        <p:txBody>
          <a:bodyPr/>
          <a:lstStyle>
            <a:lvl1pPr marL="0" indent="0">
              <a:buNone/>
              <a:defRPr>
                <a:solidFill>
                  <a:srgbClr val="000000"/>
                </a:solidFill>
              </a:defRPr>
            </a:lvl1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NG" dirty="0"/>
          </a:p>
        </p:txBody>
      </p:sp>
      <p:sp>
        <p:nvSpPr>
          <p:cNvPr id="4" name="Date Placeholder 3">
            <a:extLst>
              <a:ext uri="{FF2B5EF4-FFF2-40B4-BE49-F238E27FC236}">
                <a16:creationId xmlns:a16="http://schemas.microsoft.com/office/drawing/2014/main" id="{504941F0-136F-F14C-8F06-9F1142A79A86}"/>
              </a:ext>
            </a:extLst>
          </p:cNvPr>
          <p:cNvSpPr>
            <a:spLocks noGrp="1"/>
          </p:cNvSpPr>
          <p:nvPr>
            <p:ph type="dt" sz="half" idx="10"/>
          </p:nvPr>
        </p:nvSpPr>
        <p:spPr/>
        <p:txBody>
          <a:bodyPr/>
          <a:lstStyle/>
          <a:p>
            <a:endParaRPr lang="en-NG"/>
          </a:p>
        </p:txBody>
      </p:sp>
      <p:sp>
        <p:nvSpPr>
          <p:cNvPr id="5" name="Footer Placeholder 4">
            <a:extLst>
              <a:ext uri="{FF2B5EF4-FFF2-40B4-BE49-F238E27FC236}">
                <a16:creationId xmlns:a16="http://schemas.microsoft.com/office/drawing/2014/main" id="{51A8898C-53B2-9F46-82CB-87617CA8B6FA}"/>
              </a:ext>
            </a:extLst>
          </p:cNvPr>
          <p:cNvSpPr>
            <a:spLocks noGrp="1"/>
          </p:cNvSpPr>
          <p:nvPr>
            <p:ph type="ftr" sz="quarter" idx="11"/>
          </p:nvPr>
        </p:nvSpPr>
        <p:spPr>
          <a:xfrm>
            <a:off x="4038600" y="6356350"/>
            <a:ext cx="4114800" cy="365125"/>
          </a:xfrm>
          <a:prstGeom prst="rect">
            <a:avLst/>
          </a:prstGeom>
        </p:spPr>
        <p:txBody>
          <a:bodyPr/>
          <a:lstStyle/>
          <a:p>
            <a:r>
              <a:rPr lang="en-US"/>
              <a:t>PLANE-AL Endline Assessment Results, Kano | 2022/23</a:t>
            </a:r>
            <a:endParaRPr lang="en-NG"/>
          </a:p>
        </p:txBody>
      </p:sp>
      <p:sp>
        <p:nvSpPr>
          <p:cNvPr id="6" name="Slide Number Placeholder 5">
            <a:extLst>
              <a:ext uri="{FF2B5EF4-FFF2-40B4-BE49-F238E27FC236}">
                <a16:creationId xmlns:a16="http://schemas.microsoft.com/office/drawing/2014/main" id="{0DBCE70B-9983-E84C-B023-B00A3BB58504}"/>
              </a:ext>
            </a:extLst>
          </p:cNvPr>
          <p:cNvSpPr>
            <a:spLocks noGrp="1"/>
          </p:cNvSpPr>
          <p:nvPr>
            <p:ph type="sldNum" sz="quarter" idx="12"/>
          </p:nvPr>
        </p:nvSpPr>
        <p:spPr/>
        <p:txBody>
          <a:bodyPr/>
          <a:lstStyle/>
          <a:p>
            <a:fld id="{50378FF1-0A2D-B242-8485-06C380C6B3EE}" type="slidenum">
              <a:rPr lang="en-NG" smtClean="0"/>
              <a:t>‹#›</a:t>
            </a:fld>
            <a:endParaRPr lang="en-NG"/>
          </a:p>
        </p:txBody>
      </p:sp>
      <p:sp>
        <p:nvSpPr>
          <p:cNvPr id="12" name="Content Placeholder 2">
            <a:extLst>
              <a:ext uri="{FF2B5EF4-FFF2-40B4-BE49-F238E27FC236}">
                <a16:creationId xmlns:a16="http://schemas.microsoft.com/office/drawing/2014/main" id="{B8B47DAD-4910-7548-BA26-15131978B484}"/>
              </a:ext>
            </a:extLst>
          </p:cNvPr>
          <p:cNvSpPr>
            <a:spLocks noGrp="1"/>
          </p:cNvSpPr>
          <p:nvPr>
            <p:ph idx="13"/>
          </p:nvPr>
        </p:nvSpPr>
        <p:spPr>
          <a:xfrm>
            <a:off x="4423541" y="1843471"/>
            <a:ext cx="3344917" cy="4351338"/>
          </a:xfrm>
        </p:spPr>
        <p:txBody>
          <a:bodyPr/>
          <a:lstStyle>
            <a:lvl1pPr marL="0" indent="0">
              <a:buNone/>
              <a:defRPr>
                <a:solidFill>
                  <a:srgbClr val="000000"/>
                </a:solidFill>
              </a:defRPr>
            </a:lvl1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NG" dirty="0"/>
          </a:p>
        </p:txBody>
      </p:sp>
      <p:sp>
        <p:nvSpPr>
          <p:cNvPr id="13" name="Content Placeholder 2">
            <a:extLst>
              <a:ext uri="{FF2B5EF4-FFF2-40B4-BE49-F238E27FC236}">
                <a16:creationId xmlns:a16="http://schemas.microsoft.com/office/drawing/2014/main" id="{B18C9753-C672-614A-9BA6-992D0455CD57}"/>
              </a:ext>
            </a:extLst>
          </p:cNvPr>
          <p:cNvSpPr>
            <a:spLocks noGrp="1"/>
          </p:cNvSpPr>
          <p:nvPr>
            <p:ph idx="14"/>
          </p:nvPr>
        </p:nvSpPr>
        <p:spPr>
          <a:xfrm>
            <a:off x="8008885" y="1825625"/>
            <a:ext cx="3344917" cy="4351338"/>
          </a:xfrm>
        </p:spPr>
        <p:txBody>
          <a:bodyPr/>
          <a:lstStyle>
            <a:lvl1pPr marL="0" indent="0">
              <a:buNone/>
              <a:defRPr>
                <a:solidFill>
                  <a:srgbClr val="000000"/>
                </a:solidFill>
              </a:defRPr>
            </a:lvl1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NG" dirty="0"/>
          </a:p>
        </p:txBody>
      </p:sp>
    </p:spTree>
    <p:extLst>
      <p:ext uri="{BB962C8B-B14F-4D97-AF65-F5344CB8AC3E}">
        <p14:creationId xmlns:p14="http://schemas.microsoft.com/office/powerpoint/2010/main" val="2889564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E468F63-F60E-0842-ACD6-D5A44C0A74DC}"/>
              </a:ext>
            </a:extLst>
          </p:cNvPr>
          <p:cNvSpPr>
            <a:spLocks noGrp="1"/>
          </p:cNvSpPr>
          <p:nvPr>
            <p:ph type="dt" sz="half" idx="10"/>
          </p:nvPr>
        </p:nvSpPr>
        <p:spPr/>
        <p:txBody>
          <a:bodyPr/>
          <a:lstStyle/>
          <a:p>
            <a:endParaRPr lang="en-NG"/>
          </a:p>
        </p:txBody>
      </p:sp>
      <p:sp>
        <p:nvSpPr>
          <p:cNvPr id="5" name="Footer Placeholder 4">
            <a:extLst>
              <a:ext uri="{FF2B5EF4-FFF2-40B4-BE49-F238E27FC236}">
                <a16:creationId xmlns:a16="http://schemas.microsoft.com/office/drawing/2014/main" id="{D4908C14-7B12-C74C-8C93-F3671A069BA8}"/>
              </a:ext>
            </a:extLst>
          </p:cNvPr>
          <p:cNvSpPr>
            <a:spLocks noGrp="1"/>
          </p:cNvSpPr>
          <p:nvPr>
            <p:ph type="ftr" sz="quarter" idx="11"/>
          </p:nvPr>
        </p:nvSpPr>
        <p:spPr>
          <a:xfrm>
            <a:off x="1798321" y="6359672"/>
            <a:ext cx="4114800" cy="365125"/>
          </a:xfrm>
          <a:prstGeom prst="rect">
            <a:avLst/>
          </a:prstGeom>
        </p:spPr>
        <p:txBody>
          <a:bodyPr/>
          <a:lstStyle/>
          <a:p>
            <a:r>
              <a:rPr lang="en-US"/>
              <a:t>PLANE-AL Endline Assessment Results, Kano | 2022/23</a:t>
            </a:r>
            <a:endParaRPr lang="en-NG"/>
          </a:p>
        </p:txBody>
      </p:sp>
      <p:sp>
        <p:nvSpPr>
          <p:cNvPr id="6" name="Slide Number Placeholder 5">
            <a:extLst>
              <a:ext uri="{FF2B5EF4-FFF2-40B4-BE49-F238E27FC236}">
                <a16:creationId xmlns:a16="http://schemas.microsoft.com/office/drawing/2014/main" id="{26D3FCF2-A40B-5C4E-B766-C2AE6BAACF12}"/>
              </a:ext>
            </a:extLst>
          </p:cNvPr>
          <p:cNvSpPr>
            <a:spLocks noGrp="1"/>
          </p:cNvSpPr>
          <p:nvPr>
            <p:ph type="sldNum" sz="quarter" idx="12"/>
          </p:nvPr>
        </p:nvSpPr>
        <p:spPr/>
        <p:txBody>
          <a:bodyPr/>
          <a:lstStyle/>
          <a:p>
            <a:fld id="{50378FF1-0A2D-B242-8485-06C380C6B3EE}" type="slidenum">
              <a:rPr lang="en-NG" smtClean="0"/>
              <a:t>‹#›</a:t>
            </a:fld>
            <a:endParaRPr lang="en-NG"/>
          </a:p>
        </p:txBody>
      </p:sp>
      <p:sp>
        <p:nvSpPr>
          <p:cNvPr id="7" name="Rectangle 6">
            <a:extLst>
              <a:ext uri="{FF2B5EF4-FFF2-40B4-BE49-F238E27FC236}">
                <a16:creationId xmlns:a16="http://schemas.microsoft.com/office/drawing/2014/main" id="{16592CC1-AD94-274E-916C-E6FD51AE4931}"/>
              </a:ext>
            </a:extLst>
          </p:cNvPr>
          <p:cNvSpPr/>
          <p:nvPr userDrawn="1"/>
        </p:nvSpPr>
        <p:spPr>
          <a:xfrm>
            <a:off x="1" y="2363993"/>
            <a:ext cx="7971414" cy="2130014"/>
          </a:xfrm>
          <a:prstGeom prst="rect">
            <a:avLst/>
          </a:prstGeom>
          <a:solidFill>
            <a:srgbClr val="4444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G"/>
          </a:p>
        </p:txBody>
      </p:sp>
      <p:sp>
        <p:nvSpPr>
          <p:cNvPr id="9" name="Rectangle 8">
            <a:extLst>
              <a:ext uri="{FF2B5EF4-FFF2-40B4-BE49-F238E27FC236}">
                <a16:creationId xmlns:a16="http://schemas.microsoft.com/office/drawing/2014/main" id="{386681FD-7868-9844-839A-AEA1EB2CF4D0}"/>
              </a:ext>
            </a:extLst>
          </p:cNvPr>
          <p:cNvSpPr/>
          <p:nvPr userDrawn="1"/>
        </p:nvSpPr>
        <p:spPr>
          <a:xfrm>
            <a:off x="7971415" y="2363993"/>
            <a:ext cx="4216999" cy="2130014"/>
          </a:xfrm>
          <a:prstGeom prst="rect">
            <a:avLst/>
          </a:prstGeom>
          <a:solidFill>
            <a:srgbClr val="98CA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G"/>
          </a:p>
        </p:txBody>
      </p:sp>
      <p:sp>
        <p:nvSpPr>
          <p:cNvPr id="2" name="Title 1">
            <a:extLst>
              <a:ext uri="{FF2B5EF4-FFF2-40B4-BE49-F238E27FC236}">
                <a16:creationId xmlns:a16="http://schemas.microsoft.com/office/drawing/2014/main" id="{699E27F3-7288-354A-9757-A56051B0430F}"/>
              </a:ext>
            </a:extLst>
          </p:cNvPr>
          <p:cNvSpPr>
            <a:spLocks noGrp="1"/>
          </p:cNvSpPr>
          <p:nvPr>
            <p:ph type="title"/>
          </p:nvPr>
        </p:nvSpPr>
        <p:spPr>
          <a:xfrm>
            <a:off x="655321" y="2803712"/>
            <a:ext cx="5257800" cy="1250576"/>
          </a:xfrm>
        </p:spPr>
        <p:txBody>
          <a:bodyPr anchor="b">
            <a:normAutofit/>
          </a:bodyPr>
          <a:lstStyle>
            <a:lvl1pPr>
              <a:defRPr sz="4400">
                <a:solidFill>
                  <a:schemeClr val="bg1"/>
                </a:solidFill>
              </a:defRPr>
            </a:lvl1pPr>
          </a:lstStyle>
          <a:p>
            <a:r>
              <a:rPr lang="en-GB" dirty="0"/>
              <a:t>Click to edit Master title style</a:t>
            </a:r>
            <a:endParaRPr lang="en-NG" dirty="0"/>
          </a:p>
        </p:txBody>
      </p:sp>
    </p:spTree>
    <p:extLst>
      <p:ext uri="{BB962C8B-B14F-4D97-AF65-F5344CB8AC3E}">
        <p14:creationId xmlns:p14="http://schemas.microsoft.com/office/powerpoint/2010/main" val="2328632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DAA67-D078-164C-94B1-70AD6DC19028}"/>
              </a:ext>
            </a:extLst>
          </p:cNvPr>
          <p:cNvSpPr>
            <a:spLocks noGrp="1"/>
          </p:cNvSpPr>
          <p:nvPr>
            <p:ph type="title"/>
          </p:nvPr>
        </p:nvSpPr>
        <p:spPr>
          <a:xfrm>
            <a:off x="838199" y="320675"/>
            <a:ext cx="5100145" cy="1325563"/>
          </a:xfrm>
        </p:spPr>
        <p:txBody>
          <a:bodyPr/>
          <a:lstStyle/>
          <a:p>
            <a:r>
              <a:rPr lang="en-GB" dirty="0"/>
              <a:t>Click to edit Master title style</a:t>
            </a:r>
            <a:endParaRPr lang="en-NG" dirty="0"/>
          </a:p>
        </p:txBody>
      </p:sp>
      <p:sp>
        <p:nvSpPr>
          <p:cNvPr id="3" name="Content Placeholder 2">
            <a:extLst>
              <a:ext uri="{FF2B5EF4-FFF2-40B4-BE49-F238E27FC236}">
                <a16:creationId xmlns:a16="http://schemas.microsoft.com/office/drawing/2014/main" id="{DA4651AD-B220-764B-9FE2-638A70E51B49}"/>
              </a:ext>
            </a:extLst>
          </p:cNvPr>
          <p:cNvSpPr>
            <a:spLocks noGrp="1"/>
          </p:cNvSpPr>
          <p:nvPr>
            <p:ph idx="1"/>
          </p:nvPr>
        </p:nvSpPr>
        <p:spPr>
          <a:xfrm>
            <a:off x="838200" y="1825625"/>
            <a:ext cx="5100145" cy="4351338"/>
          </a:xfrm>
        </p:spPr>
        <p:txBody>
          <a:bodyPr/>
          <a:lstStyle>
            <a:lvl1pPr marL="0" indent="0">
              <a:buNone/>
              <a:defRPr>
                <a:solidFill>
                  <a:srgbClr val="000000"/>
                </a:solidFill>
              </a:defRPr>
            </a:lvl1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NG" dirty="0"/>
          </a:p>
        </p:txBody>
      </p:sp>
      <p:sp>
        <p:nvSpPr>
          <p:cNvPr id="4" name="Date Placeholder 3">
            <a:extLst>
              <a:ext uri="{FF2B5EF4-FFF2-40B4-BE49-F238E27FC236}">
                <a16:creationId xmlns:a16="http://schemas.microsoft.com/office/drawing/2014/main" id="{504941F0-136F-F14C-8F06-9F1142A79A86}"/>
              </a:ext>
            </a:extLst>
          </p:cNvPr>
          <p:cNvSpPr>
            <a:spLocks noGrp="1"/>
          </p:cNvSpPr>
          <p:nvPr>
            <p:ph type="dt" sz="half" idx="10"/>
          </p:nvPr>
        </p:nvSpPr>
        <p:spPr/>
        <p:txBody>
          <a:bodyPr/>
          <a:lstStyle/>
          <a:p>
            <a:endParaRPr lang="en-NG"/>
          </a:p>
        </p:txBody>
      </p:sp>
      <p:sp>
        <p:nvSpPr>
          <p:cNvPr id="5" name="Footer Placeholder 4">
            <a:extLst>
              <a:ext uri="{FF2B5EF4-FFF2-40B4-BE49-F238E27FC236}">
                <a16:creationId xmlns:a16="http://schemas.microsoft.com/office/drawing/2014/main" id="{51A8898C-53B2-9F46-82CB-87617CA8B6FA}"/>
              </a:ext>
            </a:extLst>
          </p:cNvPr>
          <p:cNvSpPr>
            <a:spLocks noGrp="1"/>
          </p:cNvSpPr>
          <p:nvPr>
            <p:ph type="ftr" sz="quarter" idx="11"/>
          </p:nvPr>
        </p:nvSpPr>
        <p:spPr>
          <a:xfrm>
            <a:off x="4038600" y="6356350"/>
            <a:ext cx="4114800" cy="365125"/>
          </a:xfrm>
          <a:prstGeom prst="rect">
            <a:avLst/>
          </a:prstGeom>
        </p:spPr>
        <p:txBody>
          <a:bodyPr/>
          <a:lstStyle/>
          <a:p>
            <a:r>
              <a:rPr lang="en-US"/>
              <a:t>PLANE-AL Endline Assessment Results, Kano | 2022/23</a:t>
            </a:r>
            <a:endParaRPr lang="en-NG"/>
          </a:p>
        </p:txBody>
      </p:sp>
      <p:sp>
        <p:nvSpPr>
          <p:cNvPr id="6" name="Slide Number Placeholder 5">
            <a:extLst>
              <a:ext uri="{FF2B5EF4-FFF2-40B4-BE49-F238E27FC236}">
                <a16:creationId xmlns:a16="http://schemas.microsoft.com/office/drawing/2014/main" id="{0DBCE70B-9983-E84C-B023-B00A3BB58504}"/>
              </a:ext>
            </a:extLst>
          </p:cNvPr>
          <p:cNvSpPr>
            <a:spLocks noGrp="1"/>
          </p:cNvSpPr>
          <p:nvPr>
            <p:ph type="sldNum" sz="quarter" idx="12"/>
          </p:nvPr>
        </p:nvSpPr>
        <p:spPr/>
        <p:txBody>
          <a:bodyPr/>
          <a:lstStyle/>
          <a:p>
            <a:fld id="{50378FF1-0A2D-B242-8485-06C380C6B3EE}" type="slidenum">
              <a:rPr lang="en-NG" smtClean="0"/>
              <a:t>‹#›</a:t>
            </a:fld>
            <a:endParaRPr lang="en-NG"/>
          </a:p>
        </p:txBody>
      </p:sp>
      <p:sp>
        <p:nvSpPr>
          <p:cNvPr id="9" name="Picture Placeholder 3">
            <a:extLst>
              <a:ext uri="{FF2B5EF4-FFF2-40B4-BE49-F238E27FC236}">
                <a16:creationId xmlns:a16="http://schemas.microsoft.com/office/drawing/2014/main" id="{E3ADA23A-DD17-9F4B-936F-289B98FDB277}"/>
              </a:ext>
            </a:extLst>
          </p:cNvPr>
          <p:cNvSpPr>
            <a:spLocks noGrp="1"/>
          </p:cNvSpPr>
          <p:nvPr>
            <p:ph type="pic" sz="quarter" idx="13" hasCustomPrompt="1"/>
          </p:nvPr>
        </p:nvSpPr>
        <p:spPr>
          <a:xfrm>
            <a:off x="6253657" y="320675"/>
            <a:ext cx="5654564" cy="5856288"/>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latin typeface="+mn-lt"/>
              </a:defRPr>
            </a:lvl1pPr>
          </a:lstStyle>
          <a:p>
            <a:r>
              <a:rPr lang="en-US" dirty="0"/>
              <a:t>ADD PHOTO HERE</a:t>
            </a:r>
          </a:p>
        </p:txBody>
      </p:sp>
    </p:spTree>
    <p:extLst>
      <p:ext uri="{BB962C8B-B14F-4D97-AF65-F5344CB8AC3E}">
        <p14:creationId xmlns:p14="http://schemas.microsoft.com/office/powerpoint/2010/main" val="1717313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DAA67-D078-164C-94B1-70AD6DC19028}"/>
              </a:ext>
            </a:extLst>
          </p:cNvPr>
          <p:cNvSpPr>
            <a:spLocks noGrp="1"/>
          </p:cNvSpPr>
          <p:nvPr>
            <p:ph type="title"/>
          </p:nvPr>
        </p:nvSpPr>
        <p:spPr>
          <a:xfrm>
            <a:off x="6358760" y="2480934"/>
            <a:ext cx="5100145" cy="1325563"/>
          </a:xfrm>
        </p:spPr>
        <p:txBody>
          <a:bodyPr/>
          <a:lstStyle/>
          <a:p>
            <a:r>
              <a:rPr lang="en-GB" dirty="0"/>
              <a:t>Click to edit Master title style</a:t>
            </a:r>
            <a:endParaRPr lang="en-NG" dirty="0"/>
          </a:p>
        </p:txBody>
      </p:sp>
      <p:sp>
        <p:nvSpPr>
          <p:cNvPr id="4" name="Date Placeholder 3">
            <a:extLst>
              <a:ext uri="{FF2B5EF4-FFF2-40B4-BE49-F238E27FC236}">
                <a16:creationId xmlns:a16="http://schemas.microsoft.com/office/drawing/2014/main" id="{504941F0-136F-F14C-8F06-9F1142A79A86}"/>
              </a:ext>
            </a:extLst>
          </p:cNvPr>
          <p:cNvSpPr>
            <a:spLocks noGrp="1"/>
          </p:cNvSpPr>
          <p:nvPr>
            <p:ph type="dt" sz="half" idx="10"/>
          </p:nvPr>
        </p:nvSpPr>
        <p:spPr/>
        <p:txBody>
          <a:bodyPr/>
          <a:lstStyle/>
          <a:p>
            <a:endParaRPr lang="en-NG"/>
          </a:p>
        </p:txBody>
      </p:sp>
      <p:sp>
        <p:nvSpPr>
          <p:cNvPr id="5" name="Footer Placeholder 4">
            <a:extLst>
              <a:ext uri="{FF2B5EF4-FFF2-40B4-BE49-F238E27FC236}">
                <a16:creationId xmlns:a16="http://schemas.microsoft.com/office/drawing/2014/main" id="{51A8898C-53B2-9F46-82CB-87617CA8B6FA}"/>
              </a:ext>
            </a:extLst>
          </p:cNvPr>
          <p:cNvSpPr>
            <a:spLocks noGrp="1"/>
          </p:cNvSpPr>
          <p:nvPr>
            <p:ph type="ftr" sz="quarter" idx="11"/>
          </p:nvPr>
        </p:nvSpPr>
        <p:spPr>
          <a:xfrm>
            <a:off x="4038600" y="6356350"/>
            <a:ext cx="4114800" cy="365125"/>
          </a:xfrm>
          <a:prstGeom prst="rect">
            <a:avLst/>
          </a:prstGeom>
        </p:spPr>
        <p:txBody>
          <a:bodyPr/>
          <a:lstStyle/>
          <a:p>
            <a:r>
              <a:rPr lang="en-US"/>
              <a:t>PLANE-AL Endline Assessment Results, Kano | 2022/23</a:t>
            </a:r>
            <a:endParaRPr lang="en-NG"/>
          </a:p>
        </p:txBody>
      </p:sp>
      <p:sp>
        <p:nvSpPr>
          <p:cNvPr id="6" name="Slide Number Placeholder 5">
            <a:extLst>
              <a:ext uri="{FF2B5EF4-FFF2-40B4-BE49-F238E27FC236}">
                <a16:creationId xmlns:a16="http://schemas.microsoft.com/office/drawing/2014/main" id="{0DBCE70B-9983-E84C-B023-B00A3BB58504}"/>
              </a:ext>
            </a:extLst>
          </p:cNvPr>
          <p:cNvSpPr>
            <a:spLocks noGrp="1"/>
          </p:cNvSpPr>
          <p:nvPr>
            <p:ph type="sldNum" sz="quarter" idx="12"/>
          </p:nvPr>
        </p:nvSpPr>
        <p:spPr/>
        <p:txBody>
          <a:bodyPr/>
          <a:lstStyle/>
          <a:p>
            <a:fld id="{50378FF1-0A2D-B242-8485-06C380C6B3EE}" type="slidenum">
              <a:rPr lang="en-NG" smtClean="0"/>
              <a:t>‹#›</a:t>
            </a:fld>
            <a:endParaRPr lang="en-NG"/>
          </a:p>
        </p:txBody>
      </p:sp>
      <p:sp>
        <p:nvSpPr>
          <p:cNvPr id="9" name="Picture Placeholder 3">
            <a:extLst>
              <a:ext uri="{FF2B5EF4-FFF2-40B4-BE49-F238E27FC236}">
                <a16:creationId xmlns:a16="http://schemas.microsoft.com/office/drawing/2014/main" id="{E3ADA23A-DD17-9F4B-936F-289B98FDB277}"/>
              </a:ext>
            </a:extLst>
          </p:cNvPr>
          <p:cNvSpPr>
            <a:spLocks noGrp="1"/>
          </p:cNvSpPr>
          <p:nvPr>
            <p:ph type="pic" sz="quarter" idx="13" hasCustomPrompt="1"/>
          </p:nvPr>
        </p:nvSpPr>
        <p:spPr>
          <a:xfrm>
            <a:off x="178678" y="215572"/>
            <a:ext cx="5654564" cy="5856288"/>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latin typeface="+mn-lt"/>
              </a:defRPr>
            </a:lvl1pPr>
          </a:lstStyle>
          <a:p>
            <a:r>
              <a:rPr lang="en-US" dirty="0"/>
              <a:t>ADD PHOTO HERE</a:t>
            </a:r>
          </a:p>
        </p:txBody>
      </p:sp>
    </p:spTree>
    <p:extLst>
      <p:ext uri="{BB962C8B-B14F-4D97-AF65-F5344CB8AC3E}">
        <p14:creationId xmlns:p14="http://schemas.microsoft.com/office/powerpoint/2010/main" val="1156832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3CA41A0-1451-E64B-BC07-4E12EE2626F0}"/>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0" y="-1"/>
            <a:ext cx="12191999" cy="6858001"/>
          </a:xfrm>
          <a:prstGeom prst="rect">
            <a:avLst/>
          </a:prstGeom>
        </p:spPr>
      </p:pic>
      <p:sp>
        <p:nvSpPr>
          <p:cNvPr id="5" name="Date Placeholder 4">
            <a:extLst>
              <a:ext uri="{FF2B5EF4-FFF2-40B4-BE49-F238E27FC236}">
                <a16:creationId xmlns:a16="http://schemas.microsoft.com/office/drawing/2014/main" id="{77F8A647-67CB-FE4E-976F-A64E878BBAF5}"/>
              </a:ext>
            </a:extLst>
          </p:cNvPr>
          <p:cNvSpPr>
            <a:spLocks noGrp="1"/>
          </p:cNvSpPr>
          <p:nvPr>
            <p:ph type="dt" sz="half" idx="10"/>
          </p:nvPr>
        </p:nvSpPr>
        <p:spPr/>
        <p:txBody>
          <a:bodyPr/>
          <a:lstStyle/>
          <a:p>
            <a:endParaRPr lang="en-NG"/>
          </a:p>
        </p:txBody>
      </p:sp>
      <p:sp>
        <p:nvSpPr>
          <p:cNvPr id="6" name="Footer Placeholder 5">
            <a:extLst>
              <a:ext uri="{FF2B5EF4-FFF2-40B4-BE49-F238E27FC236}">
                <a16:creationId xmlns:a16="http://schemas.microsoft.com/office/drawing/2014/main" id="{373C8FAA-C783-404B-90C2-4A23CF41F64B}"/>
              </a:ext>
            </a:extLst>
          </p:cNvPr>
          <p:cNvSpPr>
            <a:spLocks noGrp="1"/>
          </p:cNvSpPr>
          <p:nvPr>
            <p:ph type="ftr" sz="quarter" idx="11"/>
          </p:nvPr>
        </p:nvSpPr>
        <p:spPr>
          <a:xfrm>
            <a:off x="4038600" y="6356350"/>
            <a:ext cx="4114800" cy="365125"/>
          </a:xfrm>
          <a:prstGeom prst="rect">
            <a:avLst/>
          </a:prstGeom>
        </p:spPr>
        <p:txBody>
          <a:bodyPr/>
          <a:lstStyle/>
          <a:p>
            <a:r>
              <a:rPr lang="en-US"/>
              <a:t>PLANE-AL Endline Assessment Results, Kano | 2022/23</a:t>
            </a:r>
            <a:endParaRPr lang="en-NG"/>
          </a:p>
        </p:txBody>
      </p:sp>
      <p:sp>
        <p:nvSpPr>
          <p:cNvPr id="7" name="Slide Number Placeholder 6">
            <a:extLst>
              <a:ext uri="{FF2B5EF4-FFF2-40B4-BE49-F238E27FC236}">
                <a16:creationId xmlns:a16="http://schemas.microsoft.com/office/drawing/2014/main" id="{3BA237BB-A420-2B4C-8E0A-13BBA048C042}"/>
              </a:ext>
            </a:extLst>
          </p:cNvPr>
          <p:cNvSpPr>
            <a:spLocks noGrp="1"/>
          </p:cNvSpPr>
          <p:nvPr>
            <p:ph type="sldNum" sz="quarter" idx="12"/>
          </p:nvPr>
        </p:nvSpPr>
        <p:spPr/>
        <p:txBody>
          <a:bodyPr/>
          <a:lstStyle/>
          <a:p>
            <a:fld id="{50378FF1-0A2D-B242-8485-06C380C6B3EE}" type="slidenum">
              <a:rPr lang="en-NG" smtClean="0"/>
              <a:t>‹#›</a:t>
            </a:fld>
            <a:endParaRPr lang="en-NG"/>
          </a:p>
        </p:txBody>
      </p:sp>
      <p:pic>
        <p:nvPicPr>
          <p:cNvPr id="11" name="Picture 10">
            <a:extLst>
              <a:ext uri="{FF2B5EF4-FFF2-40B4-BE49-F238E27FC236}">
                <a16:creationId xmlns:a16="http://schemas.microsoft.com/office/drawing/2014/main" id="{706D9251-A78F-E346-91F1-67EDF7A187BD}"/>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9313260" y="6375584"/>
            <a:ext cx="2171700" cy="345891"/>
          </a:xfrm>
          <a:prstGeom prst="rect">
            <a:avLst/>
          </a:prstGeom>
        </p:spPr>
      </p:pic>
      <p:sp>
        <p:nvSpPr>
          <p:cNvPr id="12" name="Subtitle 2">
            <a:extLst>
              <a:ext uri="{FF2B5EF4-FFF2-40B4-BE49-F238E27FC236}">
                <a16:creationId xmlns:a16="http://schemas.microsoft.com/office/drawing/2014/main" id="{9A496B13-1CFE-B149-8B48-0B465BBF271D}"/>
              </a:ext>
            </a:extLst>
          </p:cNvPr>
          <p:cNvSpPr>
            <a:spLocks noGrp="1"/>
          </p:cNvSpPr>
          <p:nvPr>
            <p:ph type="subTitle" idx="1" hasCustomPrompt="1"/>
          </p:nvPr>
        </p:nvSpPr>
        <p:spPr>
          <a:xfrm>
            <a:off x="516321" y="583762"/>
            <a:ext cx="4875486" cy="1600200"/>
          </a:xfrm>
          <a:effectLst>
            <a:outerShdw blurRad="254000" dir="5400000" algn="tl" rotWithShape="0">
              <a:srgbClr val="000000">
                <a:alpha val="40000"/>
              </a:srgbClr>
            </a:outerShdw>
          </a:effectLst>
        </p:spPr>
        <p:txBody>
          <a:bodyPr>
            <a:noAutofit/>
          </a:bodyPr>
          <a:lstStyle>
            <a:lvl1pPr marL="0" indent="0" algn="l">
              <a:buNone/>
              <a:defRPr sz="400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567576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E24DF-C022-9E4B-AEFA-CFA111CD3CD8}"/>
              </a:ext>
            </a:extLst>
          </p:cNvPr>
          <p:cNvSpPr>
            <a:spLocks noGrp="1"/>
          </p:cNvSpPr>
          <p:nvPr>
            <p:ph type="title"/>
          </p:nvPr>
        </p:nvSpPr>
        <p:spPr>
          <a:xfrm>
            <a:off x="839788" y="365125"/>
            <a:ext cx="10515600" cy="1325563"/>
          </a:xfrm>
        </p:spPr>
        <p:txBody>
          <a:bodyPr/>
          <a:lstStyle/>
          <a:p>
            <a:r>
              <a:rPr lang="en-GB"/>
              <a:t>Click to edit Master title style</a:t>
            </a:r>
            <a:endParaRPr lang="en-NG"/>
          </a:p>
        </p:txBody>
      </p:sp>
      <p:sp>
        <p:nvSpPr>
          <p:cNvPr id="3" name="Text Placeholder 2">
            <a:extLst>
              <a:ext uri="{FF2B5EF4-FFF2-40B4-BE49-F238E27FC236}">
                <a16:creationId xmlns:a16="http://schemas.microsoft.com/office/drawing/2014/main" id="{38C6E053-1F85-AA41-9254-06DA138E63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29CEF0AE-1093-6042-9487-9667A17C3234}"/>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G"/>
          </a:p>
        </p:txBody>
      </p:sp>
      <p:sp>
        <p:nvSpPr>
          <p:cNvPr id="5" name="Text Placeholder 4">
            <a:extLst>
              <a:ext uri="{FF2B5EF4-FFF2-40B4-BE49-F238E27FC236}">
                <a16:creationId xmlns:a16="http://schemas.microsoft.com/office/drawing/2014/main" id="{6F5408E7-BA05-F943-A14C-F5EA768554A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8AA1C30-0F11-8B4C-991D-29C680C02DE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G"/>
          </a:p>
        </p:txBody>
      </p:sp>
      <p:sp>
        <p:nvSpPr>
          <p:cNvPr id="7" name="Date Placeholder 6">
            <a:extLst>
              <a:ext uri="{FF2B5EF4-FFF2-40B4-BE49-F238E27FC236}">
                <a16:creationId xmlns:a16="http://schemas.microsoft.com/office/drawing/2014/main" id="{C8D47440-A65B-BD49-A1D0-B6669BC7D6E4}"/>
              </a:ext>
            </a:extLst>
          </p:cNvPr>
          <p:cNvSpPr>
            <a:spLocks noGrp="1"/>
          </p:cNvSpPr>
          <p:nvPr>
            <p:ph type="dt" sz="half" idx="10"/>
          </p:nvPr>
        </p:nvSpPr>
        <p:spPr/>
        <p:txBody>
          <a:bodyPr/>
          <a:lstStyle/>
          <a:p>
            <a:endParaRPr lang="en-NG"/>
          </a:p>
        </p:txBody>
      </p:sp>
      <p:sp>
        <p:nvSpPr>
          <p:cNvPr id="8" name="Footer Placeholder 7">
            <a:extLst>
              <a:ext uri="{FF2B5EF4-FFF2-40B4-BE49-F238E27FC236}">
                <a16:creationId xmlns:a16="http://schemas.microsoft.com/office/drawing/2014/main" id="{9D3DCF8B-C10A-F146-ABD3-1DD53C29783F}"/>
              </a:ext>
            </a:extLst>
          </p:cNvPr>
          <p:cNvSpPr>
            <a:spLocks noGrp="1"/>
          </p:cNvSpPr>
          <p:nvPr>
            <p:ph type="ftr" sz="quarter" idx="11"/>
          </p:nvPr>
        </p:nvSpPr>
        <p:spPr>
          <a:xfrm>
            <a:off x="4038600" y="6356350"/>
            <a:ext cx="4114800" cy="365125"/>
          </a:xfrm>
          <a:prstGeom prst="rect">
            <a:avLst/>
          </a:prstGeom>
        </p:spPr>
        <p:txBody>
          <a:bodyPr/>
          <a:lstStyle/>
          <a:p>
            <a:r>
              <a:rPr lang="en-US"/>
              <a:t>PLANE-AL Endline Assessment Results, Kano | 2022/23</a:t>
            </a:r>
            <a:endParaRPr lang="en-NG"/>
          </a:p>
        </p:txBody>
      </p:sp>
      <p:sp>
        <p:nvSpPr>
          <p:cNvPr id="9" name="Slide Number Placeholder 8">
            <a:extLst>
              <a:ext uri="{FF2B5EF4-FFF2-40B4-BE49-F238E27FC236}">
                <a16:creationId xmlns:a16="http://schemas.microsoft.com/office/drawing/2014/main" id="{EEB30D9F-A911-E44A-B647-3F75511B7A34}"/>
              </a:ext>
            </a:extLst>
          </p:cNvPr>
          <p:cNvSpPr>
            <a:spLocks noGrp="1"/>
          </p:cNvSpPr>
          <p:nvPr>
            <p:ph type="sldNum" sz="quarter" idx="12"/>
          </p:nvPr>
        </p:nvSpPr>
        <p:spPr/>
        <p:txBody>
          <a:bodyPr/>
          <a:lstStyle/>
          <a:p>
            <a:fld id="{50378FF1-0A2D-B242-8485-06C380C6B3EE}" type="slidenum">
              <a:rPr lang="en-NG" smtClean="0"/>
              <a:t>‹#›</a:t>
            </a:fld>
            <a:endParaRPr lang="en-NG"/>
          </a:p>
        </p:txBody>
      </p:sp>
    </p:spTree>
    <p:extLst>
      <p:ext uri="{BB962C8B-B14F-4D97-AF65-F5344CB8AC3E}">
        <p14:creationId xmlns:p14="http://schemas.microsoft.com/office/powerpoint/2010/main" val="3333873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ack Pa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00D23B4-FB4A-6B42-9723-FE55541FAEF9}"/>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983"/>
            <a:ext cx="12192000" cy="6856034"/>
          </a:xfrm>
          <a:prstGeom prst="rect">
            <a:avLst/>
          </a:prstGeom>
        </p:spPr>
      </p:pic>
    </p:spTree>
    <p:extLst>
      <p:ext uri="{BB962C8B-B14F-4D97-AF65-F5344CB8AC3E}">
        <p14:creationId xmlns:p14="http://schemas.microsoft.com/office/powerpoint/2010/main" val="42298820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Agenda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 Placeholder 6"/>
          <p:cNvSpPr>
            <a:spLocks noGrp="1"/>
          </p:cNvSpPr>
          <p:nvPr>
            <p:ph type="body" sz="quarter" idx="10" hasCustomPrompt="1"/>
          </p:nvPr>
        </p:nvSpPr>
        <p:spPr>
          <a:xfrm>
            <a:off x="984992" y="959479"/>
            <a:ext cx="6654800" cy="555285"/>
          </a:xfrm>
          <a:prstGeom prst="rect">
            <a:avLst/>
          </a:prstGeom>
        </p:spPr>
        <p:txBody>
          <a:bodyPr/>
          <a:lstStyle>
            <a:lvl1pPr marL="0" indent="0">
              <a:buNone/>
              <a:defRPr sz="4000" b="0">
                <a:latin typeface="Montserrat" charset="0"/>
                <a:ea typeface="Montserrat" charset="0"/>
                <a:cs typeface="Montserrat" charset="0"/>
              </a:defRPr>
            </a:lvl1pPr>
          </a:lstStyle>
          <a:p>
            <a:r>
              <a:rPr lang="en-US" dirty="0"/>
              <a:t>Agenda</a:t>
            </a:r>
          </a:p>
        </p:txBody>
      </p:sp>
      <p:sp>
        <p:nvSpPr>
          <p:cNvPr id="14" name="Rectangle 13"/>
          <p:cNvSpPr/>
          <p:nvPr userDrawn="1"/>
        </p:nvSpPr>
        <p:spPr>
          <a:xfrm flipV="1">
            <a:off x="984991" y="1876122"/>
            <a:ext cx="8502652" cy="60959"/>
          </a:xfrm>
          <a:prstGeom prst="rect">
            <a:avLst/>
          </a:prstGeom>
          <a:solidFill>
            <a:schemeClr val="bg1">
              <a:lumMod val="9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algn="ctr"/>
            <a:endParaRPr lang="en-US" sz="1400" dirty="0">
              <a:solidFill>
                <a:schemeClr val="tx2">
                  <a:lumMod val="20000"/>
                  <a:lumOff val="80000"/>
                </a:schemeClr>
              </a:solidFill>
            </a:endParaRPr>
          </a:p>
        </p:txBody>
      </p:sp>
      <p:sp>
        <p:nvSpPr>
          <p:cNvPr id="13" name="Text Placeholder 28">
            <a:extLst>
              <a:ext uri="{FF2B5EF4-FFF2-40B4-BE49-F238E27FC236}">
                <a16:creationId xmlns:a16="http://schemas.microsoft.com/office/drawing/2014/main" id="{974A02D5-C623-E643-89D0-171FC43C75AD}"/>
              </a:ext>
            </a:extLst>
          </p:cNvPr>
          <p:cNvSpPr>
            <a:spLocks noGrp="1"/>
          </p:cNvSpPr>
          <p:nvPr>
            <p:ph type="body" sz="quarter" idx="13" hasCustomPrompt="1"/>
          </p:nvPr>
        </p:nvSpPr>
        <p:spPr>
          <a:xfrm>
            <a:off x="984990" y="2073868"/>
            <a:ext cx="10176009" cy="4026633"/>
          </a:xfrm>
          <a:prstGeom prst="rect">
            <a:avLst/>
          </a:prstGeom>
        </p:spPr>
        <p:txBody>
          <a:bodyPr/>
          <a:lstStyle>
            <a:lvl1pPr marL="457189" indent="-457189">
              <a:buFont typeface="Arial" panose="020B0604020202020204" pitchFamily="34" charset="0"/>
              <a:buChar char="•"/>
              <a:defRPr b="0" i="0">
                <a:latin typeface="Montserrat Light" pitchFamily="2" charset="77"/>
                <a:ea typeface="Montserrat Light" pitchFamily="2" charset="77"/>
                <a:cs typeface="Montserrat Light" pitchFamily="2" charset="77"/>
              </a:defRPr>
            </a:lvl1pPr>
            <a:lvl2pPr>
              <a:defRPr b="0" i="0">
                <a:latin typeface="Montserrat Light" pitchFamily="2" charset="77"/>
              </a:defRPr>
            </a:lvl2pPr>
            <a:lvl3pPr marL="914377" indent="0">
              <a:buNone/>
              <a:defRPr b="0" i="0">
                <a:latin typeface="Montserrat Light" pitchFamily="2" charset="77"/>
              </a:defRPr>
            </a:lvl3pPr>
          </a:lstStyle>
          <a:p>
            <a:r>
              <a:rPr lang="en-US" dirty="0"/>
              <a:t>Add agenda item</a:t>
            </a:r>
          </a:p>
        </p:txBody>
      </p:sp>
    </p:spTree>
    <p:extLst>
      <p:ext uri="{BB962C8B-B14F-4D97-AF65-F5344CB8AC3E}">
        <p14:creationId xmlns:p14="http://schemas.microsoft.com/office/powerpoint/2010/main" val="28641949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ection Header/Transition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 Placeholder 6"/>
          <p:cNvSpPr>
            <a:spLocks noGrp="1"/>
          </p:cNvSpPr>
          <p:nvPr>
            <p:ph type="body" sz="quarter" idx="10" hasCustomPrompt="1"/>
          </p:nvPr>
        </p:nvSpPr>
        <p:spPr>
          <a:xfrm>
            <a:off x="984991" y="2560231"/>
            <a:ext cx="7656983" cy="555285"/>
          </a:xfrm>
          <a:prstGeom prst="rect">
            <a:avLst/>
          </a:prstGeom>
        </p:spPr>
        <p:txBody>
          <a:bodyPr/>
          <a:lstStyle>
            <a:lvl1pPr marL="0" indent="0">
              <a:buNone/>
              <a:defRPr lang="en-US" sz="4000" b="1" kern="1200" baseline="0" dirty="0">
                <a:solidFill>
                  <a:schemeClr val="bg1"/>
                </a:solidFill>
                <a:latin typeface="Montserrat" charset="0"/>
                <a:ea typeface="Montserrat" charset="0"/>
                <a:cs typeface="Montserrat" charset="0"/>
              </a:defRPr>
            </a:lvl1pPr>
          </a:lstStyle>
          <a:p>
            <a:r>
              <a:rPr lang="en-US" dirty="0"/>
              <a:t>Divider Slide</a:t>
            </a:r>
          </a:p>
        </p:txBody>
      </p:sp>
      <p:sp>
        <p:nvSpPr>
          <p:cNvPr id="10" name="Rectangle 9"/>
          <p:cNvSpPr/>
          <p:nvPr userDrawn="1"/>
        </p:nvSpPr>
        <p:spPr>
          <a:xfrm>
            <a:off x="984991" y="1937081"/>
            <a:ext cx="10255663" cy="60959"/>
          </a:xfrm>
          <a:prstGeom prst="rect">
            <a:avLst/>
          </a:prstGeom>
          <a:solidFill>
            <a:srgbClr val="009A9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algn="ctr"/>
            <a:endParaRPr lang="en-US" sz="1400" dirty="0">
              <a:solidFill>
                <a:schemeClr val="tx2">
                  <a:lumMod val="20000"/>
                  <a:lumOff val="80000"/>
                </a:schemeClr>
              </a:solidFill>
            </a:endParaRPr>
          </a:p>
        </p:txBody>
      </p:sp>
      <p:sp>
        <p:nvSpPr>
          <p:cNvPr id="11" name="Rectangle 10"/>
          <p:cNvSpPr/>
          <p:nvPr userDrawn="1"/>
        </p:nvSpPr>
        <p:spPr>
          <a:xfrm>
            <a:off x="968170" y="3398521"/>
            <a:ext cx="7673804" cy="6240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algn="ctr"/>
            <a:endParaRPr lang="en-US" sz="1400" dirty="0">
              <a:solidFill>
                <a:schemeClr val="tx2">
                  <a:lumMod val="20000"/>
                  <a:lumOff val="80000"/>
                </a:schemeClr>
              </a:solidFill>
            </a:endParaRPr>
          </a:p>
        </p:txBody>
      </p:sp>
      <p:sp>
        <p:nvSpPr>
          <p:cNvPr id="15" name="Text Placeholder 2"/>
          <p:cNvSpPr>
            <a:spLocks noGrp="1"/>
          </p:cNvSpPr>
          <p:nvPr>
            <p:ph type="body" sz="quarter" idx="11"/>
          </p:nvPr>
        </p:nvSpPr>
        <p:spPr>
          <a:xfrm>
            <a:off x="984992" y="3742485"/>
            <a:ext cx="7656985" cy="2048715"/>
          </a:xfrm>
          <a:prstGeom prst="rect">
            <a:avLst/>
          </a:prstGeom>
        </p:spPr>
        <p:txBody>
          <a:bodyPr/>
          <a:lstStyle>
            <a:lvl1pPr marL="0" indent="0">
              <a:buNone/>
              <a:defRPr sz="1600" b="0" i="0">
                <a:solidFill>
                  <a:schemeClr val="bg1"/>
                </a:solidFill>
                <a:latin typeface="Montserrat" charset="0"/>
                <a:ea typeface="Montserrat" charset="0"/>
                <a:cs typeface="Montserrat" charset="0"/>
              </a:defRPr>
            </a:lvl1pPr>
          </a:lstStyle>
          <a:p>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Ut</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a:t>
            </a:r>
            <a:r>
              <a:rPr lang="en-US" dirty="0" err="1"/>
              <a:t>Duis</a:t>
            </a:r>
            <a:r>
              <a:rPr lang="en-US" dirty="0"/>
              <a:t>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a:t>
            </a:r>
            <a:r>
              <a:rPr lang="en-US" dirty="0" err="1"/>
              <a:t>dolore</a:t>
            </a:r>
            <a:r>
              <a:rPr lang="en-US" dirty="0"/>
              <a:t>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a:t>
            </a:r>
            <a:r>
              <a:rPr lang="en-US" dirty="0" err="1"/>
              <a:t>proident</a:t>
            </a:r>
            <a:r>
              <a:rPr lang="en-US" dirty="0"/>
              <a:t>, </a:t>
            </a:r>
            <a:r>
              <a:rPr lang="en-US" dirty="0" err="1"/>
              <a:t>sunt</a:t>
            </a:r>
            <a:r>
              <a:rPr lang="en-US" dirty="0"/>
              <a:t> in culpa qui </a:t>
            </a:r>
            <a:r>
              <a:rPr lang="en-US" dirty="0" err="1"/>
              <a:t>officia</a:t>
            </a:r>
            <a:r>
              <a:rPr lang="en-US" dirty="0"/>
              <a:t> </a:t>
            </a:r>
            <a:r>
              <a:rPr lang="en-US" dirty="0" err="1"/>
              <a:t>deserunt</a:t>
            </a:r>
            <a:r>
              <a:rPr lang="en-US" dirty="0"/>
              <a:t> </a:t>
            </a:r>
            <a:r>
              <a:rPr lang="en-US" dirty="0" err="1"/>
              <a:t>mollit</a:t>
            </a:r>
            <a:r>
              <a:rPr lang="en-US" dirty="0"/>
              <a:t> </a:t>
            </a:r>
            <a:r>
              <a:rPr lang="en-US" dirty="0" err="1"/>
              <a:t>anim</a:t>
            </a:r>
            <a:r>
              <a:rPr lang="en-US" dirty="0"/>
              <a:t> id </a:t>
            </a:r>
            <a:r>
              <a:rPr lang="en-US" dirty="0" err="1"/>
              <a:t>est</a:t>
            </a:r>
            <a:r>
              <a:rPr lang="en-US" dirty="0"/>
              <a:t> </a:t>
            </a:r>
            <a:r>
              <a:rPr lang="en-US" dirty="0" err="1"/>
              <a:t>laborum</a:t>
            </a:r>
            <a:r>
              <a:rPr lang="en-US" dirty="0"/>
              <a:t>.</a:t>
            </a:r>
          </a:p>
        </p:txBody>
      </p:sp>
    </p:spTree>
    <p:extLst>
      <p:ext uri="{BB962C8B-B14F-4D97-AF65-F5344CB8AC3E}">
        <p14:creationId xmlns:p14="http://schemas.microsoft.com/office/powerpoint/2010/main" val="40070738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Main Content Slide 2">
    <p:spTree>
      <p:nvGrpSpPr>
        <p:cNvPr id="1" name=""/>
        <p:cNvGrpSpPr/>
        <p:nvPr/>
      </p:nvGrpSpPr>
      <p:grpSpPr>
        <a:xfrm>
          <a:off x="0" y="0"/>
          <a:ext cx="0" cy="0"/>
          <a:chOff x="0" y="0"/>
          <a:chExt cx="0" cy="0"/>
        </a:xfrm>
      </p:grpSpPr>
      <p:sp>
        <p:nvSpPr>
          <p:cNvPr id="5" name="TextBox 4"/>
          <p:cNvSpPr txBox="1"/>
          <p:nvPr userDrawn="1"/>
        </p:nvSpPr>
        <p:spPr>
          <a:xfrm>
            <a:off x="6938683" y="-1631575"/>
            <a:ext cx="269626" cy="461665"/>
          </a:xfrm>
          <a:prstGeom prst="rect">
            <a:avLst/>
          </a:prstGeom>
          <a:noFill/>
        </p:spPr>
        <p:txBody>
          <a:bodyPr wrap="none" rtlCol="0">
            <a:spAutoFit/>
          </a:bodyPr>
          <a:lstStyle/>
          <a:p>
            <a:r>
              <a:rPr lang="en-US" sz="2400" dirty="0"/>
              <a:t> </a:t>
            </a:r>
          </a:p>
        </p:txBody>
      </p:sp>
      <p:sp>
        <p:nvSpPr>
          <p:cNvPr id="7" name="Title 1"/>
          <p:cNvSpPr>
            <a:spLocks noGrp="1"/>
          </p:cNvSpPr>
          <p:nvPr>
            <p:ph type="title" hasCustomPrompt="1"/>
          </p:nvPr>
        </p:nvSpPr>
        <p:spPr>
          <a:xfrm>
            <a:off x="623128" y="312000"/>
            <a:ext cx="10790400" cy="657600"/>
          </a:xfrm>
          <a:prstGeom prst="rect">
            <a:avLst/>
          </a:prstGeom>
        </p:spPr>
        <p:txBody>
          <a:bodyPr/>
          <a:lstStyle>
            <a:lvl1pPr>
              <a:defRPr sz="4267" b="0">
                <a:latin typeface="Montserrat" charset="0"/>
                <a:ea typeface="Montserrat" charset="0"/>
                <a:cs typeface="Montserrat" charset="0"/>
              </a:defRPr>
            </a:lvl1pPr>
          </a:lstStyle>
          <a:p>
            <a:r>
              <a:rPr lang="en-US" dirty="0"/>
              <a:t>Add New Title</a:t>
            </a:r>
          </a:p>
        </p:txBody>
      </p:sp>
      <p:sp>
        <p:nvSpPr>
          <p:cNvPr id="11" name="Text Placeholder 2"/>
          <p:cNvSpPr>
            <a:spLocks noGrp="1"/>
          </p:cNvSpPr>
          <p:nvPr>
            <p:ph type="body" sz="quarter" idx="14" hasCustomPrompt="1"/>
          </p:nvPr>
        </p:nvSpPr>
        <p:spPr>
          <a:xfrm>
            <a:off x="623128" y="1172665"/>
            <a:ext cx="10788584" cy="4464000"/>
          </a:xfrm>
          <a:prstGeom prst="rect">
            <a:avLst/>
          </a:prstGeom>
        </p:spPr>
        <p:txBody>
          <a:bodyPr/>
          <a:lstStyle>
            <a:lvl1pPr marL="228594" indent="-228594">
              <a:buFont typeface="Arial" charset="0"/>
              <a:buChar char="•"/>
              <a:defRPr sz="2800" b="0" i="0" baseline="0">
                <a:solidFill>
                  <a:schemeClr val="tx1"/>
                </a:solidFill>
                <a:latin typeface="Montserrat Light" pitchFamily="2" charset="77"/>
                <a:ea typeface="Montserrat Light" pitchFamily="2" charset="77"/>
                <a:cs typeface="Montserrat Light" pitchFamily="2" charset="77"/>
              </a:defRPr>
            </a:lvl1pPr>
            <a:lvl2pPr marL="838179" indent="-380990">
              <a:buFont typeface="Courier New" panose="02070309020205020404" pitchFamily="49" charset="0"/>
              <a:buChar char="o"/>
              <a:defRPr b="0" i="0">
                <a:latin typeface="Montserrat Light" pitchFamily="2" charset="77"/>
              </a:defRPr>
            </a:lvl2pPr>
            <a:lvl3pPr marL="1142971" indent="-228594">
              <a:buFont typeface="Wingdings" pitchFamily="2" charset="2"/>
              <a:buChar char="§"/>
              <a:defRPr b="0" i="0">
                <a:latin typeface="Montserrat Light" pitchFamily="2" charset="77"/>
              </a:defRPr>
            </a:lvl3pPr>
            <a:lvl4pPr>
              <a:defRPr b="0" i="0">
                <a:latin typeface="Montserrat Light" pitchFamily="2" charset="77"/>
              </a:defRPr>
            </a:lvl4p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12" name="Rectangle 11"/>
          <p:cNvSpPr/>
          <p:nvPr userDrawn="1"/>
        </p:nvSpPr>
        <p:spPr>
          <a:xfrm>
            <a:off x="757240" y="6068570"/>
            <a:ext cx="10654473" cy="60959"/>
          </a:xfrm>
          <a:prstGeom prst="rect">
            <a:avLst/>
          </a:prstGeom>
          <a:solidFill>
            <a:srgbClr val="4D4D4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algn="ctr"/>
            <a:endParaRPr lang="en-US" sz="1400" dirty="0">
              <a:solidFill>
                <a:schemeClr val="tx2">
                  <a:lumMod val="20000"/>
                  <a:lumOff val="80000"/>
                </a:schemeClr>
              </a:solidFill>
            </a:endParaRPr>
          </a:p>
        </p:txBody>
      </p:sp>
      <p:sp>
        <p:nvSpPr>
          <p:cNvPr id="2" name="Footer Placeholder 1">
            <a:extLst>
              <a:ext uri="{FF2B5EF4-FFF2-40B4-BE49-F238E27FC236}">
                <a16:creationId xmlns:a16="http://schemas.microsoft.com/office/drawing/2014/main" id="{2CD75727-B379-E642-8D50-6760BE1C00DA}"/>
              </a:ext>
            </a:extLst>
          </p:cNvPr>
          <p:cNvSpPr>
            <a:spLocks noGrp="1"/>
          </p:cNvSpPr>
          <p:nvPr>
            <p:ph type="ftr" sz="quarter" idx="15"/>
          </p:nvPr>
        </p:nvSpPr>
        <p:spPr/>
        <p:txBody>
          <a:bodyPr/>
          <a:lstStyle/>
          <a:p>
            <a:r>
              <a:rPr lang="en-US"/>
              <a:t>PLANE-AL Endline Assessment Results, Kano | 2022/23</a:t>
            </a:r>
            <a:endParaRPr lang="en-US" dirty="0"/>
          </a:p>
        </p:txBody>
      </p:sp>
      <p:sp>
        <p:nvSpPr>
          <p:cNvPr id="3" name="Slide Number Placeholder 2">
            <a:extLst>
              <a:ext uri="{FF2B5EF4-FFF2-40B4-BE49-F238E27FC236}">
                <a16:creationId xmlns:a16="http://schemas.microsoft.com/office/drawing/2014/main" id="{3A262609-5FB2-BD48-B022-AD32268BBC1D}"/>
              </a:ext>
            </a:extLst>
          </p:cNvPr>
          <p:cNvSpPr>
            <a:spLocks noGrp="1"/>
          </p:cNvSpPr>
          <p:nvPr>
            <p:ph type="sldNum" sz="quarter" idx="16"/>
          </p:nvPr>
        </p:nvSpPr>
        <p:spPr/>
        <p:txBody>
          <a:bodyPr/>
          <a:lstStyle/>
          <a:p>
            <a:fld id="{7468CC59-DEF6-F84A-BE3F-F46808761F63}" type="slidenum">
              <a:rPr lang="en-US" smtClean="0"/>
              <a:pPr/>
              <a:t>‹#›</a:t>
            </a:fld>
            <a:endParaRPr lang="en-US" dirty="0"/>
          </a:p>
        </p:txBody>
      </p:sp>
    </p:spTree>
    <p:extLst>
      <p:ext uri="{BB962C8B-B14F-4D97-AF65-F5344CB8AC3E}">
        <p14:creationId xmlns:p14="http://schemas.microsoft.com/office/powerpoint/2010/main" val="15656801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PLANE-AL Endline Assessment Results, Kano | 2022/23</a:t>
            </a:r>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3310377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5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02240-4F05-4AAD-9114-580C5CA5EE3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75546B7-E25E-4B87-A261-92047C9DD44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D28D1BD-5837-4A08-8E4A-2DA1CC4E037D}"/>
              </a:ext>
            </a:extLst>
          </p:cNvPr>
          <p:cNvSpPr>
            <a:spLocks noGrp="1"/>
          </p:cNvSpPr>
          <p:nvPr>
            <p:ph type="dt" sz="half" idx="10"/>
          </p:nvPr>
        </p:nvSpPr>
        <p:spPr/>
        <p:txBody>
          <a:bodyPr/>
          <a:lstStyle/>
          <a:p>
            <a:endParaRPr lang="en-GB" dirty="0"/>
          </a:p>
        </p:txBody>
      </p:sp>
      <p:sp>
        <p:nvSpPr>
          <p:cNvPr id="5" name="Footer Placeholder 4">
            <a:extLst>
              <a:ext uri="{FF2B5EF4-FFF2-40B4-BE49-F238E27FC236}">
                <a16:creationId xmlns:a16="http://schemas.microsoft.com/office/drawing/2014/main" id="{E8B5E2EC-F3AA-4A47-B966-FB10600E5B6E}"/>
              </a:ext>
            </a:extLst>
          </p:cNvPr>
          <p:cNvSpPr>
            <a:spLocks noGrp="1"/>
          </p:cNvSpPr>
          <p:nvPr>
            <p:ph type="ftr" sz="quarter" idx="11"/>
          </p:nvPr>
        </p:nvSpPr>
        <p:spPr/>
        <p:txBody>
          <a:bodyPr/>
          <a:lstStyle/>
          <a:p>
            <a:r>
              <a:rPr lang="en-GB"/>
              <a:t>PLANE-AL Endline Assessment Results, Kano | 2022/23</a:t>
            </a:r>
            <a:endParaRPr lang="en-GB" dirty="0"/>
          </a:p>
        </p:txBody>
      </p:sp>
      <p:sp>
        <p:nvSpPr>
          <p:cNvPr id="6" name="Slide Number Placeholder 5">
            <a:extLst>
              <a:ext uri="{FF2B5EF4-FFF2-40B4-BE49-F238E27FC236}">
                <a16:creationId xmlns:a16="http://schemas.microsoft.com/office/drawing/2014/main" id="{C1267C1D-A0FC-4FA0-83CA-6B4EE9AB63BE}"/>
              </a:ext>
            </a:extLst>
          </p:cNvPr>
          <p:cNvSpPr>
            <a:spLocks noGrp="1"/>
          </p:cNvSpPr>
          <p:nvPr>
            <p:ph type="sldNum" sz="quarter" idx="12"/>
          </p:nvPr>
        </p:nvSpPr>
        <p:spPr/>
        <p:txBody>
          <a:bodyPr/>
          <a:lstStyle/>
          <a:p>
            <a:fld id="{86E64E34-A516-40B4-A6AC-A3A886CC4DD5}" type="slidenum">
              <a:rPr lang="en-GB" smtClean="0"/>
              <a:t>‹#›</a:t>
            </a:fld>
            <a:endParaRPr lang="en-GB" dirty="0"/>
          </a:p>
        </p:txBody>
      </p:sp>
    </p:spTree>
    <p:extLst>
      <p:ext uri="{BB962C8B-B14F-4D97-AF65-F5344CB8AC3E}">
        <p14:creationId xmlns:p14="http://schemas.microsoft.com/office/powerpoint/2010/main" val="2057991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27ED9C8-F09A-4D9E-BEC0-4725162E21FF}" type="datetimeFigureOut">
              <a:rPr lang="en-US" smtClean="0"/>
              <a:t>2/20/2024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34120873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Main Content Slide 2">
  <p:cSld name="1_Main Content Slide 2">
    <p:spTree>
      <p:nvGrpSpPr>
        <p:cNvPr id="1" name="Shape 107"/>
        <p:cNvGrpSpPr/>
        <p:nvPr/>
      </p:nvGrpSpPr>
      <p:grpSpPr>
        <a:xfrm>
          <a:off x="0" y="0"/>
          <a:ext cx="0" cy="0"/>
          <a:chOff x="0" y="0"/>
          <a:chExt cx="0" cy="0"/>
        </a:xfrm>
      </p:grpSpPr>
      <p:sp>
        <p:nvSpPr>
          <p:cNvPr id="108" name="Google Shape;108;p16"/>
          <p:cNvSpPr txBox="1"/>
          <p:nvPr/>
        </p:nvSpPr>
        <p:spPr>
          <a:xfrm>
            <a:off x="6938683" y="-1631575"/>
            <a:ext cx="2649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0" i="0" u="none" strike="noStrike" cap="none">
                <a:solidFill>
                  <a:schemeClr val="dk1"/>
                </a:solidFill>
                <a:latin typeface="Montserrat"/>
                <a:ea typeface="Montserrat"/>
                <a:cs typeface="Montserrat"/>
                <a:sym typeface="Montserrat"/>
              </a:rPr>
              <a:t> </a:t>
            </a:r>
            <a:endParaRPr sz="1400" b="0" i="0" u="none" strike="noStrike" cap="none">
              <a:solidFill>
                <a:srgbClr val="000000"/>
              </a:solidFill>
              <a:latin typeface="Arial"/>
              <a:ea typeface="Arial"/>
              <a:cs typeface="Arial"/>
              <a:sym typeface="Arial"/>
            </a:endParaRPr>
          </a:p>
        </p:txBody>
      </p:sp>
      <p:sp>
        <p:nvSpPr>
          <p:cNvPr id="109" name="Google Shape;109;p16"/>
          <p:cNvSpPr txBox="1">
            <a:spLocks noGrp="1"/>
          </p:cNvSpPr>
          <p:nvPr>
            <p:ph type="title"/>
          </p:nvPr>
        </p:nvSpPr>
        <p:spPr>
          <a:xfrm>
            <a:off x="623128" y="312000"/>
            <a:ext cx="10790400" cy="6576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267"/>
              <a:buFont typeface="Montserrat"/>
              <a:buNone/>
              <a:defRPr sz="4267" b="0" i="0" u="none" strike="noStrike" cap="none">
                <a:solidFill>
                  <a:schemeClr val="dk1"/>
                </a:solidFill>
                <a:latin typeface="Montserrat"/>
                <a:ea typeface="Montserrat"/>
                <a:cs typeface="Montserrat"/>
                <a:sym typeface="Montserra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0" name="Google Shape;110;p16"/>
          <p:cNvSpPr txBox="1">
            <a:spLocks noGrp="1"/>
          </p:cNvSpPr>
          <p:nvPr>
            <p:ph type="body" idx="1"/>
          </p:nvPr>
        </p:nvSpPr>
        <p:spPr>
          <a:xfrm>
            <a:off x="623128" y="1172665"/>
            <a:ext cx="10788600" cy="44640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Montserrat Light"/>
                <a:ea typeface="Montserrat Light"/>
                <a:cs typeface="Montserrat Light"/>
                <a:sym typeface="Montserrat Light"/>
              </a:defRPr>
            </a:lvl1pPr>
            <a:lvl2pPr marL="914400" marR="0" lvl="1" indent="-381000" algn="l" rtl="0">
              <a:lnSpc>
                <a:spcPct val="90000"/>
              </a:lnSpc>
              <a:spcBef>
                <a:spcPts val="500"/>
              </a:spcBef>
              <a:spcAft>
                <a:spcPts val="0"/>
              </a:spcAft>
              <a:buClr>
                <a:schemeClr val="dk1"/>
              </a:buClr>
              <a:buSzPts val="2400"/>
              <a:buFont typeface="Courier New"/>
              <a:buChar char="o"/>
              <a:defRPr sz="2400" b="0" i="0" u="none" strike="noStrike" cap="none">
                <a:solidFill>
                  <a:schemeClr val="dk1"/>
                </a:solidFill>
                <a:latin typeface="Montserrat Light"/>
                <a:ea typeface="Montserrat Light"/>
                <a:cs typeface="Montserrat Light"/>
                <a:sym typeface="Montserrat Light"/>
              </a:defRPr>
            </a:lvl2pPr>
            <a:lvl3pPr marL="1371600" marR="0" lvl="2" indent="-355600" algn="l" rtl="0">
              <a:lnSpc>
                <a:spcPct val="90000"/>
              </a:lnSpc>
              <a:spcBef>
                <a:spcPts val="500"/>
              </a:spcBef>
              <a:spcAft>
                <a:spcPts val="0"/>
              </a:spcAft>
              <a:buClr>
                <a:schemeClr val="dk1"/>
              </a:buClr>
              <a:buSzPts val="2000"/>
              <a:buFont typeface="Noto Sans"/>
              <a:buChar char="▪"/>
              <a:defRPr sz="2000" b="0" i="0" u="none" strike="noStrike" cap="none">
                <a:solidFill>
                  <a:schemeClr val="dk1"/>
                </a:solidFill>
                <a:latin typeface="Montserrat Light"/>
                <a:ea typeface="Montserrat Light"/>
                <a:cs typeface="Montserrat Light"/>
                <a:sym typeface="Montserrat Light"/>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Light"/>
                <a:ea typeface="Montserrat Light"/>
                <a:cs typeface="Montserrat Light"/>
                <a:sym typeface="Montserrat Light"/>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a:ea typeface="Montserrat"/>
                <a:cs typeface="Montserrat"/>
                <a:sym typeface="Montserra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a:ea typeface="Montserrat"/>
                <a:cs typeface="Montserrat"/>
                <a:sym typeface="Montserrat"/>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a:ea typeface="Montserrat"/>
                <a:cs typeface="Montserrat"/>
                <a:sym typeface="Montserrat"/>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a:ea typeface="Montserrat"/>
                <a:cs typeface="Montserrat"/>
                <a:sym typeface="Montserrat"/>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a:ea typeface="Montserrat"/>
                <a:cs typeface="Montserrat"/>
                <a:sym typeface="Montserrat"/>
              </a:defRPr>
            </a:lvl9pPr>
          </a:lstStyle>
          <a:p>
            <a:endParaRPr/>
          </a:p>
        </p:txBody>
      </p:sp>
      <p:sp>
        <p:nvSpPr>
          <p:cNvPr id="111" name="Google Shape;111;p16"/>
          <p:cNvSpPr/>
          <p:nvPr/>
        </p:nvSpPr>
        <p:spPr>
          <a:xfrm>
            <a:off x="757240" y="6068570"/>
            <a:ext cx="10654500" cy="60900"/>
          </a:xfrm>
          <a:prstGeom prst="rect">
            <a:avLst/>
          </a:prstGeom>
          <a:solidFill>
            <a:srgbClr val="4D4D4D"/>
          </a:solidFill>
          <a:ln>
            <a:noFill/>
          </a:ln>
        </p:spPr>
        <p:txBody>
          <a:bodyPr spcFirstLastPara="1" wrap="square" lIns="180000" tIns="180000" rIns="180000" bIns="1800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DEDEDE"/>
              </a:solidFill>
              <a:latin typeface="Montserrat"/>
              <a:ea typeface="Montserrat"/>
              <a:cs typeface="Montserrat"/>
              <a:sym typeface="Montserrat"/>
            </a:endParaRPr>
          </a:p>
        </p:txBody>
      </p:sp>
      <p:sp>
        <p:nvSpPr>
          <p:cNvPr id="112" name="Google Shape;112;p16"/>
          <p:cNvSpPr txBox="1">
            <a:spLocks noGrp="1"/>
          </p:cNvSpPr>
          <p:nvPr>
            <p:ph type="ftr" idx="11"/>
          </p:nvPr>
        </p:nvSpPr>
        <p:spPr>
          <a:xfrm>
            <a:off x="757239" y="6223313"/>
            <a:ext cx="4114800" cy="366300"/>
          </a:xfrm>
          <a:prstGeom prst="rect">
            <a:avLst/>
          </a:prstGeom>
          <a:noFill/>
          <a:ln>
            <a:noFill/>
          </a:ln>
        </p:spPr>
        <p:txBody>
          <a:bodyPr spcFirstLastPara="1" wrap="square" lIns="0" tIns="45700" rIns="0"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16"/>
          <p:cNvSpPr txBox="1">
            <a:spLocks noGrp="1"/>
          </p:cNvSpPr>
          <p:nvPr>
            <p:ph type="sldNum" idx="12"/>
          </p:nvPr>
        </p:nvSpPr>
        <p:spPr>
          <a:xfrm>
            <a:off x="8610600" y="6223313"/>
            <a:ext cx="2743200" cy="366300"/>
          </a:xfrm>
          <a:prstGeom prst="rect">
            <a:avLst/>
          </a:prstGeom>
          <a:noFill/>
          <a:ln>
            <a:noFill/>
          </a:ln>
        </p:spPr>
        <p:txBody>
          <a:bodyPr spcFirstLastPara="1" wrap="square" lIns="0" tIns="45700" rIns="0" bIns="45700" anchor="ctr" anchorCtr="0">
            <a:noAutofit/>
          </a:bodyPr>
          <a:lstStyle>
            <a:lvl1pPr marL="0" marR="0" lvl="0" indent="0" algn="r">
              <a:lnSpc>
                <a:spcPct val="100000"/>
              </a:lnSpc>
              <a:spcBef>
                <a:spcPts val="0"/>
              </a:spcBef>
              <a:spcAft>
                <a:spcPts val="0"/>
              </a:spcAft>
              <a:buClr>
                <a:srgbClr val="000000"/>
              </a:buClr>
              <a:buSzPts val="1333"/>
              <a:buFont typeface="Arial"/>
              <a:buNone/>
              <a:defRPr sz="1333" b="1" i="0" u="none" strike="noStrike" cap="none">
                <a:solidFill>
                  <a:srgbClr val="009A92"/>
                </a:solidFill>
                <a:latin typeface="Montserrat"/>
                <a:ea typeface="Montserrat"/>
                <a:cs typeface="Montserrat"/>
                <a:sym typeface="Montserrat"/>
              </a:defRPr>
            </a:lvl1pPr>
            <a:lvl2pPr marL="0" marR="0" lvl="1" indent="0" algn="r">
              <a:lnSpc>
                <a:spcPct val="100000"/>
              </a:lnSpc>
              <a:spcBef>
                <a:spcPts val="0"/>
              </a:spcBef>
              <a:spcAft>
                <a:spcPts val="0"/>
              </a:spcAft>
              <a:buClr>
                <a:srgbClr val="000000"/>
              </a:buClr>
              <a:buSzPts val="1333"/>
              <a:buFont typeface="Arial"/>
              <a:buNone/>
              <a:defRPr sz="1333" b="1" i="0" u="none" strike="noStrike" cap="none">
                <a:solidFill>
                  <a:srgbClr val="009A92"/>
                </a:solidFill>
                <a:latin typeface="Montserrat"/>
                <a:ea typeface="Montserrat"/>
                <a:cs typeface="Montserrat"/>
                <a:sym typeface="Montserrat"/>
              </a:defRPr>
            </a:lvl2pPr>
            <a:lvl3pPr marL="0" marR="0" lvl="2" indent="0" algn="r">
              <a:lnSpc>
                <a:spcPct val="100000"/>
              </a:lnSpc>
              <a:spcBef>
                <a:spcPts val="0"/>
              </a:spcBef>
              <a:spcAft>
                <a:spcPts val="0"/>
              </a:spcAft>
              <a:buClr>
                <a:srgbClr val="000000"/>
              </a:buClr>
              <a:buSzPts val="1333"/>
              <a:buFont typeface="Arial"/>
              <a:buNone/>
              <a:defRPr sz="1333" b="1" i="0" u="none" strike="noStrike" cap="none">
                <a:solidFill>
                  <a:srgbClr val="009A92"/>
                </a:solidFill>
                <a:latin typeface="Montserrat"/>
                <a:ea typeface="Montserrat"/>
                <a:cs typeface="Montserrat"/>
                <a:sym typeface="Montserrat"/>
              </a:defRPr>
            </a:lvl3pPr>
            <a:lvl4pPr marL="0" marR="0" lvl="3" indent="0" algn="r">
              <a:lnSpc>
                <a:spcPct val="100000"/>
              </a:lnSpc>
              <a:spcBef>
                <a:spcPts val="0"/>
              </a:spcBef>
              <a:spcAft>
                <a:spcPts val="0"/>
              </a:spcAft>
              <a:buClr>
                <a:srgbClr val="000000"/>
              </a:buClr>
              <a:buSzPts val="1333"/>
              <a:buFont typeface="Arial"/>
              <a:buNone/>
              <a:defRPr sz="1333" b="1" i="0" u="none" strike="noStrike" cap="none">
                <a:solidFill>
                  <a:srgbClr val="009A92"/>
                </a:solidFill>
                <a:latin typeface="Montserrat"/>
                <a:ea typeface="Montserrat"/>
                <a:cs typeface="Montserrat"/>
                <a:sym typeface="Montserrat"/>
              </a:defRPr>
            </a:lvl4pPr>
            <a:lvl5pPr marL="0" marR="0" lvl="4" indent="0" algn="r">
              <a:lnSpc>
                <a:spcPct val="100000"/>
              </a:lnSpc>
              <a:spcBef>
                <a:spcPts val="0"/>
              </a:spcBef>
              <a:spcAft>
                <a:spcPts val="0"/>
              </a:spcAft>
              <a:buClr>
                <a:srgbClr val="000000"/>
              </a:buClr>
              <a:buSzPts val="1333"/>
              <a:buFont typeface="Arial"/>
              <a:buNone/>
              <a:defRPr sz="1333" b="1" i="0" u="none" strike="noStrike" cap="none">
                <a:solidFill>
                  <a:srgbClr val="009A92"/>
                </a:solidFill>
                <a:latin typeface="Montserrat"/>
                <a:ea typeface="Montserrat"/>
                <a:cs typeface="Montserrat"/>
                <a:sym typeface="Montserrat"/>
              </a:defRPr>
            </a:lvl5pPr>
            <a:lvl6pPr marL="0" marR="0" lvl="5" indent="0" algn="r">
              <a:lnSpc>
                <a:spcPct val="100000"/>
              </a:lnSpc>
              <a:spcBef>
                <a:spcPts val="0"/>
              </a:spcBef>
              <a:spcAft>
                <a:spcPts val="0"/>
              </a:spcAft>
              <a:buClr>
                <a:srgbClr val="000000"/>
              </a:buClr>
              <a:buSzPts val="1333"/>
              <a:buFont typeface="Arial"/>
              <a:buNone/>
              <a:defRPr sz="1333" b="1" i="0" u="none" strike="noStrike" cap="none">
                <a:solidFill>
                  <a:srgbClr val="009A92"/>
                </a:solidFill>
                <a:latin typeface="Montserrat"/>
                <a:ea typeface="Montserrat"/>
                <a:cs typeface="Montserrat"/>
                <a:sym typeface="Montserrat"/>
              </a:defRPr>
            </a:lvl6pPr>
            <a:lvl7pPr marL="0" marR="0" lvl="6" indent="0" algn="r">
              <a:lnSpc>
                <a:spcPct val="100000"/>
              </a:lnSpc>
              <a:spcBef>
                <a:spcPts val="0"/>
              </a:spcBef>
              <a:spcAft>
                <a:spcPts val="0"/>
              </a:spcAft>
              <a:buClr>
                <a:srgbClr val="000000"/>
              </a:buClr>
              <a:buSzPts val="1333"/>
              <a:buFont typeface="Arial"/>
              <a:buNone/>
              <a:defRPr sz="1333" b="1" i="0" u="none" strike="noStrike" cap="none">
                <a:solidFill>
                  <a:srgbClr val="009A92"/>
                </a:solidFill>
                <a:latin typeface="Montserrat"/>
                <a:ea typeface="Montserrat"/>
                <a:cs typeface="Montserrat"/>
                <a:sym typeface="Montserrat"/>
              </a:defRPr>
            </a:lvl7pPr>
            <a:lvl8pPr marL="0" marR="0" lvl="7" indent="0" algn="r">
              <a:lnSpc>
                <a:spcPct val="100000"/>
              </a:lnSpc>
              <a:spcBef>
                <a:spcPts val="0"/>
              </a:spcBef>
              <a:spcAft>
                <a:spcPts val="0"/>
              </a:spcAft>
              <a:buClr>
                <a:srgbClr val="000000"/>
              </a:buClr>
              <a:buSzPts val="1333"/>
              <a:buFont typeface="Arial"/>
              <a:buNone/>
              <a:defRPr sz="1333" b="1" i="0" u="none" strike="noStrike" cap="none">
                <a:solidFill>
                  <a:srgbClr val="009A92"/>
                </a:solidFill>
                <a:latin typeface="Montserrat"/>
                <a:ea typeface="Montserrat"/>
                <a:cs typeface="Montserrat"/>
                <a:sym typeface="Montserrat"/>
              </a:defRPr>
            </a:lvl8pPr>
            <a:lvl9pPr marL="0" marR="0" lvl="8" indent="0" algn="r">
              <a:lnSpc>
                <a:spcPct val="100000"/>
              </a:lnSpc>
              <a:spcBef>
                <a:spcPts val="0"/>
              </a:spcBef>
              <a:spcAft>
                <a:spcPts val="0"/>
              </a:spcAft>
              <a:buClr>
                <a:srgbClr val="000000"/>
              </a:buClr>
              <a:buSzPts val="1333"/>
              <a:buFont typeface="Arial"/>
              <a:buNone/>
              <a:defRPr sz="1333" b="1" i="0" u="none" strike="noStrike" cap="none">
                <a:solidFill>
                  <a:srgbClr val="009A92"/>
                </a:solidFill>
                <a:latin typeface="Montserrat"/>
                <a:ea typeface="Montserrat"/>
                <a:cs typeface="Montserrat"/>
                <a:sym typeface="Montserrat"/>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40748900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4" name="Slide Number">
            <a:extLst>
              <a:ext uri="{C183D7F6-B498-43B3-948B-1728B52AA6E4}">
                <adec:decorative xmlns:adec="http://schemas.microsoft.com/office/drawing/2017/decorative" val="1"/>
              </a:ext>
            </a:extLst>
          </p:cNvPr>
          <p:cNvSpPr>
            <a:spLocks noGrp="1"/>
          </p:cNvSpPr>
          <p:nvPr>
            <p:ph type="sldNum" sz="quarter" idx="12"/>
          </p:nvPr>
        </p:nvSpPr>
        <p:spPr/>
        <p:txBody>
          <a:bodyPr/>
          <a:lstStyle/>
          <a:p>
            <a:fld id="{A36854FA-307F-854E-96D4-DE585DB24BD3}" type="slidenum">
              <a:rPr lang="en-GB" noProof="0" smtClean="0"/>
              <a:t>‹#›</a:t>
            </a:fld>
            <a:endParaRPr lang="en-GB" noProof="0"/>
          </a:p>
        </p:txBody>
      </p:sp>
    </p:spTree>
    <p:extLst>
      <p:ext uri="{BB962C8B-B14F-4D97-AF65-F5344CB8AC3E}">
        <p14:creationId xmlns:p14="http://schemas.microsoft.com/office/powerpoint/2010/main" val="40493515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cSld name="2 columns">
    <p:spTree>
      <p:nvGrpSpPr>
        <p:cNvPr id="1" name=""/>
        <p:cNvGrpSpPr/>
        <p:nvPr/>
      </p:nvGrpSpPr>
      <p:grpSpPr>
        <a:xfrm>
          <a:off x="0" y="0"/>
          <a:ext cx="0" cy="0"/>
          <a:chOff x="0" y="0"/>
          <a:chExt cx="0" cy="0"/>
        </a:xfrm>
      </p:grpSpPr>
      <p:sp>
        <p:nvSpPr>
          <p:cNvPr id="2" name="Title"/>
          <p:cNvSpPr>
            <a:spLocks noGrp="1"/>
          </p:cNvSpPr>
          <p:nvPr>
            <p:ph type="title"/>
          </p:nvPr>
        </p:nvSpPr>
        <p:spPr>
          <a:xfrm>
            <a:off x="648000" y="504000"/>
            <a:ext cx="10944000" cy="792000"/>
          </a:xfrm>
        </p:spPr>
        <p:txBody>
          <a:bodyPr/>
          <a:lstStyle/>
          <a:p>
            <a:r>
              <a:rPr lang="en-GB" noProof="0" dirty="0"/>
              <a:t>Click to edit Master title style</a:t>
            </a:r>
          </a:p>
        </p:txBody>
      </p:sp>
      <p:sp>
        <p:nvSpPr>
          <p:cNvPr id="3" name="Text 1"/>
          <p:cNvSpPr>
            <a:spLocks noGrp="1"/>
          </p:cNvSpPr>
          <p:nvPr>
            <p:ph sz="half" idx="1"/>
          </p:nvPr>
        </p:nvSpPr>
        <p:spPr>
          <a:xfrm>
            <a:off x="648000" y="1512000"/>
            <a:ext cx="5328000" cy="4500000"/>
          </a:xfrm>
        </p:spPr>
        <p:txBody>
          <a:bodyPr/>
          <a:lstStyle/>
          <a:p>
            <a:pPr lvl="0"/>
            <a:r>
              <a:rPr lang="en-US" dirty="0"/>
              <a:t>Edit Master text styles</a:t>
            </a:r>
          </a:p>
          <a:p>
            <a:pPr lvl="1"/>
            <a:r>
              <a:rPr lang="en-US" dirty="0"/>
              <a:t>Second level</a:t>
            </a:r>
          </a:p>
          <a:p>
            <a:pPr lvl="2"/>
            <a:r>
              <a:rPr lang="en-US" dirty="0"/>
              <a:t>Third </a:t>
            </a:r>
            <a:r>
              <a:rPr lang="en-GB" noProof="0" dirty="0"/>
              <a:t>level</a:t>
            </a:r>
          </a:p>
          <a:p>
            <a:pPr lvl="3"/>
            <a:r>
              <a:rPr lang="en-US" dirty="0"/>
              <a:t>Fourth level</a:t>
            </a:r>
          </a:p>
          <a:p>
            <a:pPr lvl="4"/>
            <a:r>
              <a:rPr lang="en-US" dirty="0"/>
              <a:t>Fifth level</a:t>
            </a:r>
          </a:p>
        </p:txBody>
      </p:sp>
      <p:sp>
        <p:nvSpPr>
          <p:cNvPr id="4" name="Text 2"/>
          <p:cNvSpPr>
            <a:spLocks noGrp="1"/>
          </p:cNvSpPr>
          <p:nvPr>
            <p:ph sz="half" idx="2"/>
          </p:nvPr>
        </p:nvSpPr>
        <p:spPr>
          <a:xfrm>
            <a:off x="6264000" y="1512000"/>
            <a:ext cx="5328000" cy="4500000"/>
          </a:xfrm>
        </p:spPr>
        <p:txBody>
          <a:bodyPr/>
          <a:lstStyle/>
          <a:p>
            <a:pPr lvl="0"/>
            <a:r>
              <a:rPr lang="en-US" dirty="0"/>
              <a:t>Edit Master text styles</a:t>
            </a:r>
          </a:p>
          <a:p>
            <a:pPr lvl="1"/>
            <a:r>
              <a:rPr lang="en-US" dirty="0"/>
              <a:t>Second </a:t>
            </a:r>
            <a:r>
              <a:rPr lang="en-GB" noProof="0" dirty="0"/>
              <a:t>level</a:t>
            </a:r>
          </a:p>
          <a:p>
            <a:pPr lvl="2"/>
            <a:r>
              <a:rPr lang="en-US" dirty="0"/>
              <a:t>Third level</a:t>
            </a:r>
          </a:p>
          <a:p>
            <a:pPr lvl="3"/>
            <a:r>
              <a:rPr lang="en-US" dirty="0"/>
              <a:t>Fourth level</a:t>
            </a:r>
          </a:p>
          <a:p>
            <a:pPr lvl="4"/>
            <a:r>
              <a:rPr lang="en-US" dirty="0"/>
              <a:t>Fifth level</a:t>
            </a:r>
          </a:p>
        </p:txBody>
      </p:sp>
      <p:sp>
        <p:nvSpPr>
          <p:cNvPr id="7" name="Slide Number">
            <a:extLst>
              <a:ext uri="{C183D7F6-B498-43B3-948B-1728B52AA6E4}">
                <adec:decorative xmlns:adec="http://schemas.microsoft.com/office/drawing/2017/decorative" val="1"/>
              </a:ext>
            </a:extLst>
          </p:cNvPr>
          <p:cNvSpPr>
            <a:spLocks noGrp="1"/>
          </p:cNvSpPr>
          <p:nvPr>
            <p:ph type="sldNum" sz="quarter" idx="12"/>
          </p:nvPr>
        </p:nvSpPr>
        <p:spPr/>
        <p:txBody>
          <a:bodyPr/>
          <a:lstStyle/>
          <a:p>
            <a:fld id="{A36854FA-307F-854E-96D4-DE585DB24BD3}" type="slidenum">
              <a:rPr lang="en-GB" noProof="0" smtClean="0"/>
              <a:t>‹#›</a:t>
            </a:fld>
            <a:endParaRPr lang="en-GB" noProof="0"/>
          </a:p>
        </p:txBody>
      </p:sp>
    </p:spTree>
    <p:extLst>
      <p:ext uri="{BB962C8B-B14F-4D97-AF65-F5344CB8AC3E}">
        <p14:creationId xmlns:p14="http://schemas.microsoft.com/office/powerpoint/2010/main" val="547898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269B4C1B-5779-834F-8D5E-086A903979D3}"/>
              </a:ext>
            </a:extLst>
          </p:cNvPr>
          <p:cNvPicPr>
            <a:picLocks noChangeAspect="1"/>
          </p:cNvPicPr>
          <p:nvPr userDrawn="1"/>
        </p:nvPicPr>
        <p:blipFill>
          <a:blip r:embed="rId21" cstate="email">
            <a:extLst>
              <a:ext uri="{28A0092B-C50C-407E-A947-70E740481C1C}">
                <a14:useLocalDpi xmlns:a14="http://schemas.microsoft.com/office/drawing/2010/main" val="0"/>
              </a:ext>
            </a:extLst>
          </a:blip>
          <a:stretch>
            <a:fillRect/>
          </a:stretch>
        </p:blipFill>
        <p:spPr>
          <a:xfrm>
            <a:off x="0" y="6074640"/>
            <a:ext cx="12192000" cy="922525"/>
          </a:xfrm>
          <a:prstGeom prst="rect">
            <a:avLst/>
          </a:prstGeom>
        </p:spPr>
      </p:pic>
      <p:sp>
        <p:nvSpPr>
          <p:cNvPr id="2" name="Title Placeholder 1">
            <a:extLst>
              <a:ext uri="{FF2B5EF4-FFF2-40B4-BE49-F238E27FC236}">
                <a16:creationId xmlns:a16="http://schemas.microsoft.com/office/drawing/2014/main" id="{C9F66477-C26F-A746-8BD8-C352DB839E7A}"/>
              </a:ext>
            </a:extLst>
          </p:cNvPr>
          <p:cNvSpPr>
            <a:spLocks noGrp="1"/>
          </p:cNvSpPr>
          <p:nvPr>
            <p:ph type="title"/>
          </p:nvPr>
        </p:nvSpPr>
        <p:spPr>
          <a:xfrm>
            <a:off x="709108" y="322095"/>
            <a:ext cx="10515600" cy="979581"/>
          </a:xfrm>
          <a:prstGeom prst="rect">
            <a:avLst/>
          </a:prstGeom>
        </p:spPr>
        <p:txBody>
          <a:bodyPr vert="horz" lIns="91440" tIns="45720" rIns="91440" bIns="45720" rtlCol="0" anchor="ctr">
            <a:normAutofit/>
          </a:bodyPr>
          <a:lstStyle/>
          <a:p>
            <a:r>
              <a:rPr lang="en-GB" dirty="0"/>
              <a:t>Click to edit Master title style</a:t>
            </a:r>
            <a:endParaRPr lang="en-NG" dirty="0"/>
          </a:p>
        </p:txBody>
      </p:sp>
      <p:sp>
        <p:nvSpPr>
          <p:cNvPr id="3" name="Text Placeholder 2">
            <a:extLst>
              <a:ext uri="{FF2B5EF4-FFF2-40B4-BE49-F238E27FC236}">
                <a16:creationId xmlns:a16="http://schemas.microsoft.com/office/drawing/2014/main" id="{416C1AE2-D80D-374C-8897-8E6A666EBCF8}"/>
              </a:ext>
            </a:extLst>
          </p:cNvPr>
          <p:cNvSpPr>
            <a:spLocks noGrp="1"/>
          </p:cNvSpPr>
          <p:nvPr>
            <p:ph type="body" idx="1"/>
          </p:nvPr>
        </p:nvSpPr>
        <p:spPr>
          <a:xfrm>
            <a:off x="709108" y="158475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NG" dirty="0"/>
          </a:p>
        </p:txBody>
      </p:sp>
      <p:sp>
        <p:nvSpPr>
          <p:cNvPr id="4" name="Date Placeholder 3">
            <a:extLst>
              <a:ext uri="{FF2B5EF4-FFF2-40B4-BE49-F238E27FC236}">
                <a16:creationId xmlns:a16="http://schemas.microsoft.com/office/drawing/2014/main" id="{32314D0B-9488-6A4A-B5B1-23F094C17E77}"/>
              </a:ext>
            </a:extLst>
          </p:cNvPr>
          <p:cNvSpPr>
            <a:spLocks noGrp="1"/>
          </p:cNvSpPr>
          <p:nvPr>
            <p:ph type="dt" sz="half" idx="2"/>
          </p:nvPr>
        </p:nvSpPr>
        <p:spPr>
          <a:xfrm>
            <a:off x="709108" y="6359670"/>
            <a:ext cx="614082" cy="365125"/>
          </a:xfrm>
          <a:prstGeom prst="rect">
            <a:avLst/>
          </a:prstGeom>
        </p:spPr>
        <p:txBody>
          <a:bodyPr vert="horz" lIns="91440" tIns="45720" rIns="91440" bIns="45720" rtlCol="0" anchor="ctr"/>
          <a:lstStyle>
            <a:lvl1pPr algn="l">
              <a:defRPr sz="900">
                <a:solidFill>
                  <a:schemeClr val="bg1"/>
                </a:solidFill>
                <a:latin typeface="Arial" panose="020B0604020202020204" pitchFamily="34" charset="0"/>
                <a:cs typeface="Arial" panose="020B0604020202020204" pitchFamily="34" charset="0"/>
              </a:defRPr>
            </a:lvl1pPr>
          </a:lstStyle>
          <a:p>
            <a:endParaRPr lang="en-NG" dirty="0"/>
          </a:p>
        </p:txBody>
      </p:sp>
      <p:sp>
        <p:nvSpPr>
          <p:cNvPr id="6" name="Slide Number Placeholder 5">
            <a:extLst>
              <a:ext uri="{FF2B5EF4-FFF2-40B4-BE49-F238E27FC236}">
                <a16:creationId xmlns:a16="http://schemas.microsoft.com/office/drawing/2014/main" id="{7053A747-6FDB-B448-A295-8520645B64FD}"/>
              </a:ext>
            </a:extLst>
          </p:cNvPr>
          <p:cNvSpPr>
            <a:spLocks noGrp="1"/>
          </p:cNvSpPr>
          <p:nvPr>
            <p:ph type="sldNum" sz="quarter" idx="4"/>
          </p:nvPr>
        </p:nvSpPr>
        <p:spPr>
          <a:xfrm>
            <a:off x="10817432" y="6353342"/>
            <a:ext cx="407276" cy="365125"/>
          </a:xfrm>
          <a:prstGeom prst="rect">
            <a:avLst/>
          </a:prstGeom>
        </p:spPr>
        <p:txBody>
          <a:bodyPr vert="horz" lIns="91440" tIns="45720" rIns="91440" bIns="45720" rtlCol="0" anchor="ctr"/>
          <a:lstStyle>
            <a:lvl1pPr algn="r">
              <a:defRPr sz="900">
                <a:solidFill>
                  <a:schemeClr val="bg1"/>
                </a:solidFill>
                <a:latin typeface="Arial" panose="020B0604020202020204" pitchFamily="34" charset="0"/>
                <a:cs typeface="Arial" panose="020B0604020202020204" pitchFamily="34" charset="0"/>
              </a:defRPr>
            </a:lvl1pPr>
          </a:lstStyle>
          <a:p>
            <a:fld id="{50378FF1-0A2D-B242-8485-06C380C6B3EE}" type="slidenum">
              <a:rPr lang="en-NG" smtClean="0"/>
              <a:pPr/>
              <a:t>‹#›</a:t>
            </a:fld>
            <a:endParaRPr lang="en-NG" dirty="0"/>
          </a:p>
        </p:txBody>
      </p:sp>
      <p:sp>
        <p:nvSpPr>
          <p:cNvPr id="8" name="Footer Placeholder 7">
            <a:extLst>
              <a:ext uri="{FF2B5EF4-FFF2-40B4-BE49-F238E27FC236}">
                <a16:creationId xmlns:a16="http://schemas.microsoft.com/office/drawing/2014/main" id="{53B1DE7C-06AB-B545-B4EB-DA3978DB6BF8}"/>
              </a:ext>
            </a:extLst>
          </p:cNvPr>
          <p:cNvSpPr>
            <a:spLocks noGrp="1"/>
          </p:cNvSpPr>
          <p:nvPr>
            <p:ph type="ftr" sz="quarter" idx="3"/>
          </p:nvPr>
        </p:nvSpPr>
        <p:spPr>
          <a:xfrm>
            <a:off x="1852108" y="6353341"/>
            <a:ext cx="4114800" cy="365125"/>
          </a:xfrm>
          <a:prstGeom prst="rect">
            <a:avLst/>
          </a:prstGeom>
        </p:spPr>
        <p:txBody>
          <a:bodyPr vert="horz" lIns="91440" tIns="45720" rIns="91440" bIns="45720" rtlCol="0" anchor="ctr"/>
          <a:lstStyle>
            <a:lvl1pPr algn="ctr">
              <a:defRPr sz="1200">
                <a:solidFill>
                  <a:schemeClr val="bg1"/>
                </a:solidFill>
              </a:defRPr>
            </a:lvl1pPr>
          </a:lstStyle>
          <a:p>
            <a:r>
              <a:rPr lang="en-US"/>
              <a:t>PLANE-AL Endline Assessment Results, Kano | 2022/23</a:t>
            </a:r>
            <a:endParaRPr lang="en-NG" dirty="0"/>
          </a:p>
        </p:txBody>
      </p:sp>
    </p:spTree>
    <p:extLst>
      <p:ext uri="{BB962C8B-B14F-4D97-AF65-F5344CB8AC3E}">
        <p14:creationId xmlns:p14="http://schemas.microsoft.com/office/powerpoint/2010/main" val="31797003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3" r:id="rId3"/>
    <p:sldLayoutId id="2147483660" r:id="rId4"/>
    <p:sldLayoutId id="2147483651" r:id="rId5"/>
    <p:sldLayoutId id="2147483661" r:id="rId6"/>
    <p:sldLayoutId id="2147483662" r:id="rId7"/>
    <p:sldLayoutId id="2147483652" r:id="rId8"/>
    <p:sldLayoutId id="2147483653" r:id="rId9"/>
    <p:sldLayoutId id="2147483654" r:id="rId10"/>
    <p:sldLayoutId id="2147483664" r:id="rId11"/>
    <p:sldLayoutId id="2147483665" r:id="rId12"/>
    <p:sldLayoutId id="2147483666" r:id="rId13"/>
    <p:sldLayoutId id="2147483671" r:id="rId14"/>
    <p:sldLayoutId id="2147483672" r:id="rId15"/>
    <p:sldLayoutId id="2147483673" r:id="rId16"/>
    <p:sldLayoutId id="2147483674" r:id="rId17"/>
    <p:sldLayoutId id="2147483675" r:id="rId18"/>
    <p:sldLayoutId id="2147483676" r:id="rId19"/>
  </p:sldLayoutIdLst>
  <p:hf hdr="0" dt="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hyperlink" Target="https://www.britishcouncil.org.ng/kalma" TargetMode="External"/><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0.png"/><Relationship Id="rId7" Type="http://schemas.openxmlformats.org/officeDocument/2006/relationships/hyperlink" Target="https://app.powerbi.com/groups/me/reports/ecbb78f5-0437-4a7d-a94c-108615b70500/?pbi_source=PowerPoint" TargetMode="External"/><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microsoft.com/office/2007/relationships/hdphoto" Target="../media/hdphoto1.wdp"/><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hyperlink" Target="https://app.powerbi.com/groups/me/reports/ecbb78f5-0437-4a7d-a94c-108615b70500/?pbi_source=PowerPoint" TargetMode="External"/><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hyperlink" Target="https://app.powerbi.com/groups/me/reports/ecbb78f5-0437-4a7d-a94c-108615b70500/?pbi_source=PowerPoint" TargetMode="External"/><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app.powerbi.com/groups/me/reports/ecbb78f5-0437-4a7d-a94c-108615b70500/?pbi_source=PowerPoint" TargetMode="Externa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app.powerbi.com/groups/me/reports/ecbb78f5-0437-4a7d-a94c-108615b70500/?pbi_source=PowerPoint" TargetMode="Externa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app.powerbi.com/groups/me/reports/ecbb78f5-0437-4a7d-a94c-108615b70500/?pbi_source=PowerPoint" TargetMode="Externa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Layout" Target="../slideLayouts/slideLayout16.xml"/><Relationship Id="rId5" Type="http://schemas.openxmlformats.org/officeDocument/2006/relationships/chart" Target="../charts/chart1.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21.JPG"/><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22.JPG"/><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23.JPG"/><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24.JPG"/><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D5E5B-96F0-82B6-71A4-018457A52406}"/>
              </a:ext>
            </a:extLst>
          </p:cNvPr>
          <p:cNvSpPr>
            <a:spLocks noGrp="1"/>
          </p:cNvSpPr>
          <p:nvPr>
            <p:ph type="title"/>
          </p:nvPr>
        </p:nvSpPr>
        <p:spPr>
          <a:xfrm>
            <a:off x="1" y="410024"/>
            <a:ext cx="6095999" cy="2066326"/>
          </a:xfrm>
        </p:spPr>
        <p:txBody>
          <a:bodyPr>
            <a:normAutofit/>
          </a:bodyPr>
          <a:lstStyle/>
          <a:p>
            <a:pPr algn="ctr"/>
            <a:r>
              <a:rPr lang="en-GB" sz="4000" dirty="0"/>
              <a:t>PLANE AL</a:t>
            </a:r>
            <a:br>
              <a:rPr lang="en-GB" sz="4000" dirty="0"/>
            </a:br>
            <a:br>
              <a:rPr lang="en-GB" sz="4000" dirty="0"/>
            </a:br>
            <a:r>
              <a:rPr lang="en-GB" sz="4000" dirty="0"/>
              <a:t> Dissemination</a:t>
            </a:r>
          </a:p>
        </p:txBody>
      </p:sp>
      <p:sp>
        <p:nvSpPr>
          <p:cNvPr id="3" name="Content Placeholder 2">
            <a:extLst>
              <a:ext uri="{FF2B5EF4-FFF2-40B4-BE49-F238E27FC236}">
                <a16:creationId xmlns:a16="http://schemas.microsoft.com/office/drawing/2014/main" id="{8CBB601D-C600-1554-2B3B-D8E00FB7B414}"/>
              </a:ext>
            </a:extLst>
          </p:cNvPr>
          <p:cNvSpPr>
            <a:spLocks noGrp="1"/>
          </p:cNvSpPr>
          <p:nvPr>
            <p:ph idx="1"/>
          </p:nvPr>
        </p:nvSpPr>
        <p:spPr>
          <a:xfrm>
            <a:off x="5061856" y="4297235"/>
            <a:ext cx="1034143" cy="286078"/>
          </a:xfrm>
        </p:spPr>
        <p:txBody>
          <a:bodyPr>
            <a:normAutofit fontScale="85000" lnSpcReduction="10000"/>
          </a:bodyPr>
          <a:lstStyle/>
          <a:p>
            <a:r>
              <a:rPr lang="en-GB" dirty="0"/>
              <a:t>November2023</a:t>
            </a:r>
          </a:p>
        </p:txBody>
      </p:sp>
      <p:sp>
        <p:nvSpPr>
          <p:cNvPr id="5" name="Picture Placeholder 4">
            <a:extLst>
              <a:ext uri="{FF2B5EF4-FFF2-40B4-BE49-F238E27FC236}">
                <a16:creationId xmlns:a16="http://schemas.microsoft.com/office/drawing/2014/main" id="{1B457A84-31ED-CAC1-AAD1-EA518410925A}"/>
              </a:ext>
            </a:extLst>
          </p:cNvPr>
          <p:cNvSpPr>
            <a:spLocks noGrp="1"/>
          </p:cNvSpPr>
          <p:nvPr>
            <p:ph type="pic" sz="quarter" idx="13"/>
          </p:nvPr>
        </p:nvSpPr>
        <p:spPr/>
        <p:txBody>
          <a:bodyPr/>
          <a:lstStyle/>
          <a:p>
            <a:endParaRPr lang="en-NG"/>
          </a:p>
        </p:txBody>
      </p:sp>
      <p:pic>
        <p:nvPicPr>
          <p:cNvPr id="7" name="Picture Placeholder 8">
            <a:extLst>
              <a:ext uri="{FF2B5EF4-FFF2-40B4-BE49-F238E27FC236}">
                <a16:creationId xmlns:a16="http://schemas.microsoft.com/office/drawing/2014/main" id="{CF5A214E-CB1D-F010-AC1D-DF3D4C58A000}"/>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6095999" y="-1"/>
            <a:ext cx="6096000" cy="6856413"/>
          </a:xfrm>
          <a:prstGeom prst="rect">
            <a:avLst/>
          </a:prstGeom>
        </p:spPr>
      </p:pic>
    </p:spTree>
    <p:extLst>
      <p:ext uri="{BB962C8B-B14F-4D97-AF65-F5344CB8AC3E}">
        <p14:creationId xmlns:p14="http://schemas.microsoft.com/office/powerpoint/2010/main" val="211913365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F0BC1946-D563-724C-9DBD-744349ACE52A}"/>
              </a:ext>
            </a:extLst>
          </p:cNvPr>
          <p:cNvSpPr>
            <a:spLocks/>
          </p:cNvSpPr>
          <p:nvPr/>
        </p:nvSpPr>
        <p:spPr>
          <a:xfrm>
            <a:off x="686834" y="1153572"/>
            <a:ext cx="3200400" cy="44611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5400" b="1" kern="1200" dirty="0">
                <a:solidFill>
                  <a:srgbClr val="FFFFFF"/>
                </a:solidFill>
                <a:latin typeface="+mj-lt"/>
                <a:ea typeface="+mj-ea"/>
                <a:cs typeface="+mj-cs"/>
              </a:rPr>
              <a:t>Contents</a:t>
            </a:r>
          </a:p>
        </p:txBody>
      </p:sp>
      <p:sp>
        <p:nvSpPr>
          <p:cNvPr id="29" name="Arc 28">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0F084AE5-4FD0-1D41-B02F-AD5FA8B2FCEC}"/>
              </a:ext>
            </a:extLst>
          </p:cNvPr>
          <p:cNvSpPr>
            <a:spLocks/>
          </p:cNvSpPr>
          <p:nvPr/>
        </p:nvSpPr>
        <p:spPr>
          <a:xfrm>
            <a:off x="4447308" y="591344"/>
            <a:ext cx="7186527" cy="5585619"/>
          </a:xfrm>
          <a:prstGeom prst="rect">
            <a:avLst/>
          </a:prstGeom>
        </p:spPr>
        <p:txBody>
          <a:bodyPr vert="horz" lIns="91440" tIns="45720" rIns="91440" bIns="45720" rtlCol="0" anchor="ctr">
            <a:normAutofit/>
          </a:bodyPr>
          <a:lstStyle/>
          <a:p>
            <a:pPr marL="457200" indent="-228600">
              <a:lnSpc>
                <a:spcPct val="90000"/>
              </a:lnSpc>
              <a:spcAft>
                <a:spcPts val="600"/>
              </a:spcAft>
              <a:buFont typeface="Arial" panose="020B0604020202020204" pitchFamily="34" charset="0"/>
              <a:buChar char="•"/>
            </a:pPr>
            <a:r>
              <a:rPr lang="en-US" sz="3600" dirty="0"/>
              <a:t>How it started</a:t>
            </a:r>
          </a:p>
          <a:p>
            <a:pPr marL="457200" indent="-228600">
              <a:lnSpc>
                <a:spcPct val="90000"/>
              </a:lnSpc>
              <a:spcAft>
                <a:spcPts val="600"/>
              </a:spcAft>
              <a:buFont typeface="Arial" panose="020B0604020202020204" pitchFamily="34" charset="0"/>
              <a:buChar char="•"/>
            </a:pPr>
            <a:r>
              <a:rPr lang="en-US" sz="3600" dirty="0"/>
              <a:t>The journey so far</a:t>
            </a:r>
          </a:p>
          <a:p>
            <a:pPr marL="457200" indent="-228600">
              <a:lnSpc>
                <a:spcPct val="90000"/>
              </a:lnSpc>
              <a:spcAft>
                <a:spcPts val="600"/>
              </a:spcAft>
              <a:buFont typeface="Arial" panose="020B0604020202020204" pitchFamily="34" charset="0"/>
              <a:buChar char="•"/>
            </a:pPr>
            <a:r>
              <a:rPr lang="en-US" sz="3600" dirty="0"/>
              <a:t>Overview</a:t>
            </a:r>
          </a:p>
          <a:p>
            <a:pPr marL="457200" indent="-228600">
              <a:lnSpc>
                <a:spcPct val="90000"/>
              </a:lnSpc>
              <a:spcAft>
                <a:spcPts val="600"/>
              </a:spcAft>
              <a:buFont typeface="Arial" panose="020B0604020202020204" pitchFamily="34" charset="0"/>
              <a:buChar char="•"/>
            </a:pPr>
            <a:r>
              <a:rPr lang="en-US" sz="3600" dirty="0"/>
              <a:t>Overall Endline Results</a:t>
            </a:r>
          </a:p>
          <a:p>
            <a:pPr marL="457200" indent="-228600">
              <a:lnSpc>
                <a:spcPct val="90000"/>
              </a:lnSpc>
              <a:spcAft>
                <a:spcPts val="600"/>
              </a:spcAft>
              <a:buFont typeface="Arial" panose="020B0604020202020204" pitchFamily="34" charset="0"/>
              <a:buChar char="•"/>
            </a:pPr>
            <a:r>
              <a:rPr lang="en-US" sz="3600" dirty="0"/>
              <a:t>Home-based learning</a:t>
            </a:r>
          </a:p>
          <a:p>
            <a:pPr marL="457200" indent="-228600">
              <a:lnSpc>
                <a:spcPct val="90000"/>
              </a:lnSpc>
              <a:spcAft>
                <a:spcPts val="600"/>
              </a:spcAft>
              <a:buFont typeface="Arial" panose="020B0604020202020204" pitchFamily="34" charset="0"/>
              <a:buChar char="•"/>
            </a:pPr>
            <a:r>
              <a:rPr lang="en-US" sz="3600" dirty="0"/>
              <a:t>Case studies</a:t>
            </a:r>
          </a:p>
          <a:p>
            <a:pPr marL="457200" indent="-228600">
              <a:lnSpc>
                <a:spcPct val="90000"/>
              </a:lnSpc>
              <a:spcAft>
                <a:spcPts val="600"/>
              </a:spcAft>
              <a:buFont typeface="Arial" panose="020B0604020202020204" pitchFamily="34" charset="0"/>
              <a:buChar char="•"/>
            </a:pPr>
            <a:r>
              <a:rPr lang="en-US" sz="3600" dirty="0"/>
              <a:t>Challenges and way forward</a:t>
            </a:r>
          </a:p>
          <a:p>
            <a:pPr marL="457200" indent="-228600">
              <a:lnSpc>
                <a:spcPct val="90000"/>
              </a:lnSpc>
              <a:spcAft>
                <a:spcPts val="600"/>
              </a:spcAft>
              <a:buFont typeface="Arial" panose="020B0604020202020204" pitchFamily="34" charset="0"/>
              <a:buChar char="•"/>
            </a:pPr>
            <a:r>
              <a:rPr lang="en-US" sz="3600" dirty="0"/>
              <a:t>Recommendation</a:t>
            </a:r>
          </a:p>
        </p:txBody>
      </p:sp>
    </p:spTree>
    <p:extLst>
      <p:ext uri="{BB962C8B-B14F-4D97-AF65-F5344CB8AC3E}">
        <p14:creationId xmlns:p14="http://schemas.microsoft.com/office/powerpoint/2010/main" val="436427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3915486-ED1E-9348-990A-43B9664BDBF2}"/>
              </a:ext>
            </a:extLst>
          </p:cNvPr>
          <p:cNvSpPr txBox="1"/>
          <p:nvPr/>
        </p:nvSpPr>
        <p:spPr>
          <a:xfrm>
            <a:off x="468033" y="0"/>
            <a:ext cx="11052898" cy="515526"/>
          </a:xfrm>
          <a:prstGeom prst="rect">
            <a:avLst/>
          </a:prstGeom>
          <a:noFill/>
        </p:spPr>
        <p:txBody>
          <a:bodyPr wrap="square" rtlCol="0">
            <a:spAutoFit/>
          </a:bodyPr>
          <a:lstStyle/>
          <a:p>
            <a:pPr>
              <a:lnSpc>
                <a:spcPts val="3300"/>
              </a:lnSpc>
              <a:spcBef>
                <a:spcPct val="0"/>
              </a:spcBef>
            </a:pPr>
            <a:r>
              <a:rPr lang="en-GB" sz="2800" dirty="0">
                <a:solidFill>
                  <a:schemeClr val="tx2"/>
                </a:solidFill>
                <a:latin typeface="British Council Sans Headline" panose="020B0504020202020204" pitchFamily="34" charset="0"/>
                <a:ea typeface="+mj-ea"/>
                <a:cs typeface="British Council Sans Headline" panose="020B0504020202020204" pitchFamily="34" charset="0"/>
              </a:rPr>
              <a:t>KANO Literacy and Maths Accelerator (KaLMA) </a:t>
            </a:r>
          </a:p>
        </p:txBody>
      </p:sp>
      <p:sp>
        <p:nvSpPr>
          <p:cNvPr id="3" name="TextBox 2">
            <a:extLst>
              <a:ext uri="{FF2B5EF4-FFF2-40B4-BE49-F238E27FC236}">
                <a16:creationId xmlns:a16="http://schemas.microsoft.com/office/drawing/2014/main" id="{0F34AD9F-48CC-C44E-A77C-59C1C8A4AB1B}"/>
              </a:ext>
            </a:extLst>
          </p:cNvPr>
          <p:cNvSpPr txBox="1"/>
          <p:nvPr/>
        </p:nvSpPr>
        <p:spPr>
          <a:xfrm>
            <a:off x="141973" y="1191632"/>
            <a:ext cx="2185233" cy="1422441"/>
          </a:xfrm>
          <a:prstGeom prst="rect">
            <a:avLst/>
          </a:prstGeom>
          <a:noFill/>
          <a:ln>
            <a:solidFill>
              <a:schemeClr val="tx1"/>
            </a:solidFill>
          </a:ln>
        </p:spPr>
        <p:txBody>
          <a:bodyPr wrap="square" rtlCol="0">
            <a:spAutoFit/>
          </a:bodyPr>
          <a:lstStyle/>
          <a:p>
            <a:pPr marL="1905">
              <a:lnSpc>
                <a:spcPct val="110000"/>
              </a:lnSpc>
            </a:pPr>
            <a:r>
              <a:rPr lang="en-GB" sz="1600" b="1" dirty="0">
                <a:effectLst/>
                <a:latin typeface="British Council Sans (Body)"/>
                <a:ea typeface="Times New Roman" panose="02020603050405020304" pitchFamily="18" charset="0"/>
                <a:cs typeface="Arial" panose="020B0604020202020204" pitchFamily="34" charset="0"/>
              </a:rPr>
              <a:t>Country: Nigeria</a:t>
            </a:r>
          </a:p>
          <a:p>
            <a:pPr marL="1905">
              <a:lnSpc>
                <a:spcPct val="110000"/>
              </a:lnSpc>
            </a:pPr>
            <a:r>
              <a:rPr lang="en-GB" sz="1600" b="1" dirty="0">
                <a:effectLst/>
                <a:latin typeface="British Council Sans (Body)"/>
                <a:ea typeface="Times New Roman" panose="02020603050405020304" pitchFamily="18" charset="0"/>
                <a:cs typeface="Arial" panose="020B0604020202020204" pitchFamily="34" charset="0"/>
              </a:rPr>
              <a:t>Client: FCDO</a:t>
            </a:r>
          </a:p>
          <a:p>
            <a:pPr marL="1905">
              <a:lnSpc>
                <a:spcPct val="110000"/>
              </a:lnSpc>
            </a:pPr>
            <a:r>
              <a:rPr lang="en-GB" sz="1600" b="1" dirty="0">
                <a:latin typeface="British Council Sans (Body)"/>
                <a:ea typeface="Times New Roman" panose="02020603050405020304" pitchFamily="18" charset="0"/>
                <a:cs typeface="Arial" panose="020B0604020202020204" pitchFamily="34" charset="0"/>
              </a:rPr>
              <a:t>Value: </a:t>
            </a:r>
            <a:r>
              <a:rPr lang="en-GB" sz="1600" b="1" dirty="0">
                <a:effectLst/>
                <a:latin typeface="British Council Sans (Body)"/>
                <a:ea typeface="Times New Roman" panose="02020603050405020304" pitchFamily="18" charset="0"/>
                <a:cs typeface="Arial" panose="020B0604020202020204" pitchFamily="34" charset="0"/>
              </a:rPr>
              <a:t>£3</a:t>
            </a:r>
            <a:r>
              <a:rPr lang="en-GB" sz="1600" b="1" dirty="0">
                <a:latin typeface="British Council Sans (Body)"/>
                <a:ea typeface="Times New Roman" panose="02020603050405020304" pitchFamily="18" charset="0"/>
                <a:cs typeface="Arial" panose="020B0604020202020204" pitchFamily="34" charset="0"/>
              </a:rPr>
              <a:t>,24m</a:t>
            </a:r>
            <a:endParaRPr lang="en-GB" sz="1600" b="1" dirty="0">
              <a:effectLst/>
              <a:latin typeface="British Council Sans (Body)"/>
              <a:ea typeface="Times New Roman" panose="02020603050405020304" pitchFamily="18" charset="0"/>
              <a:cs typeface="Arial" panose="020B0604020202020204" pitchFamily="34" charset="0"/>
            </a:endParaRPr>
          </a:p>
          <a:p>
            <a:pPr marL="1905">
              <a:lnSpc>
                <a:spcPct val="110000"/>
              </a:lnSpc>
            </a:pPr>
            <a:r>
              <a:rPr lang="en-GB" sz="1600" b="1" dirty="0">
                <a:effectLst/>
                <a:latin typeface="British Council Sans (Body)"/>
                <a:ea typeface="Times New Roman" panose="02020603050405020304" pitchFamily="18" charset="0"/>
                <a:cs typeface="Arial" panose="020B0604020202020204" pitchFamily="34" charset="0"/>
              </a:rPr>
              <a:t>Lifecycle</a:t>
            </a:r>
            <a:r>
              <a:rPr lang="en-GB" sz="1600" b="1">
                <a:effectLst/>
                <a:latin typeface="British Council Sans (Body)"/>
                <a:ea typeface="Times New Roman" panose="02020603050405020304" pitchFamily="18" charset="0"/>
                <a:cs typeface="Arial" panose="020B0604020202020204" pitchFamily="34" charset="0"/>
              </a:rPr>
              <a:t>: 2019-2021</a:t>
            </a:r>
            <a:endParaRPr lang="en-US" sz="1400" b="1" dirty="0">
              <a:effectLst/>
              <a:latin typeface="British Council Sans (Body)"/>
              <a:ea typeface="Times New Roman" panose="02020603050405020304" pitchFamily="18" charset="0"/>
              <a:cs typeface="Arial" panose="020B0604020202020204" pitchFamily="34" charset="0"/>
            </a:endParaRPr>
          </a:p>
        </p:txBody>
      </p:sp>
      <p:sp>
        <p:nvSpPr>
          <p:cNvPr id="6" name="TextBox 5">
            <a:extLst>
              <a:ext uri="{FF2B5EF4-FFF2-40B4-BE49-F238E27FC236}">
                <a16:creationId xmlns:a16="http://schemas.microsoft.com/office/drawing/2014/main" id="{33188340-30B5-4151-9A94-5BFAE86CBA10}"/>
              </a:ext>
            </a:extLst>
          </p:cNvPr>
          <p:cNvSpPr txBox="1"/>
          <p:nvPr/>
        </p:nvSpPr>
        <p:spPr>
          <a:xfrm>
            <a:off x="2731634" y="1075462"/>
            <a:ext cx="9346527" cy="5262979"/>
          </a:xfrm>
          <a:prstGeom prst="rect">
            <a:avLst/>
          </a:prstGeom>
          <a:noFill/>
        </p:spPr>
        <p:txBody>
          <a:bodyPr wrap="square">
            <a:spAutoFit/>
          </a:bodyPr>
          <a:lstStyle/>
          <a:p>
            <a:pPr marL="285750" indent="-285750" algn="just">
              <a:buFont typeface="Arial" panose="020B0604020202020204" pitchFamily="34" charset="0"/>
              <a:buChar char="•"/>
            </a:pPr>
            <a:r>
              <a:rPr lang="en-GB" sz="1600" dirty="0"/>
              <a:t>The British Council, TaRL Africa, Kano SUBEB, and the </a:t>
            </a:r>
            <a:r>
              <a:rPr lang="en-GB" sz="1600" dirty="0" err="1"/>
              <a:t>Sa’adatu</a:t>
            </a:r>
            <a:r>
              <a:rPr lang="en-GB" sz="1600" dirty="0"/>
              <a:t> </a:t>
            </a:r>
            <a:r>
              <a:rPr lang="en-GB" sz="1600" dirty="0" err="1"/>
              <a:t>Rimi</a:t>
            </a:r>
            <a:r>
              <a:rPr lang="en-GB" sz="1600" dirty="0"/>
              <a:t> College of Education partnered to implement </a:t>
            </a:r>
            <a:r>
              <a:rPr lang="en-GB" sz="1600" dirty="0" err="1">
                <a:hlinkClick r:id="rId3">
                  <a:extLst>
                    <a:ext uri="{A12FA001-AC4F-418D-AE19-62706E023703}">
                      <ahyp:hlinkClr xmlns:ahyp="http://schemas.microsoft.com/office/drawing/2018/hyperlinkcolor" val="tx"/>
                    </a:ext>
                  </a:extLst>
                </a:hlinkClick>
              </a:rPr>
              <a:t>KaLMA</a:t>
            </a:r>
            <a:r>
              <a:rPr lang="en-GB" sz="1600" dirty="0"/>
              <a:t> which </a:t>
            </a:r>
            <a:r>
              <a:rPr lang="en-GB" sz="1600" b="1" dirty="0"/>
              <a:t>built foundational Maths, Hausa, and English literacy skills for more </a:t>
            </a:r>
            <a:r>
              <a:rPr lang="en-GB" sz="1600" b="1"/>
              <a:t>than 37,000 </a:t>
            </a:r>
            <a:r>
              <a:rPr lang="en-GB" sz="1600" b="1" dirty="0"/>
              <a:t>Primary 4 to Primary 6 girls and boys in two full local government areas, </a:t>
            </a:r>
            <a:r>
              <a:rPr lang="en-GB" sz="1600" b="1" dirty="0" err="1"/>
              <a:t>Dawakin</a:t>
            </a:r>
            <a:r>
              <a:rPr lang="en-GB" sz="1600" b="1" dirty="0"/>
              <a:t> </a:t>
            </a:r>
            <a:r>
              <a:rPr lang="en-GB" sz="1600" b="1" dirty="0" err="1"/>
              <a:t>Tofa</a:t>
            </a:r>
            <a:r>
              <a:rPr lang="en-GB" sz="1600" b="1" dirty="0"/>
              <a:t> and </a:t>
            </a:r>
            <a:r>
              <a:rPr lang="en-GB" sz="1600" b="1" dirty="0" err="1"/>
              <a:t>Wudil</a:t>
            </a:r>
            <a:r>
              <a:rPr lang="en-GB" sz="1600" dirty="0"/>
              <a:t> in Kano State; using the TaRL and </a:t>
            </a:r>
            <a:r>
              <a:rPr lang="en-GB" sz="1600" b="1" dirty="0"/>
              <a:t>British Council dual-language approaches</a:t>
            </a:r>
            <a:endParaRPr lang="en-GB" sz="1600" dirty="0"/>
          </a:p>
          <a:p>
            <a:pPr marL="285750" indent="-285750" algn="just">
              <a:buFont typeface="Arial" panose="020B0604020202020204" pitchFamily="34" charset="0"/>
              <a:buChar char="•"/>
            </a:pPr>
            <a:r>
              <a:rPr lang="en-GB" sz="1600" dirty="0"/>
              <a:t>Provided </a:t>
            </a:r>
            <a:r>
              <a:rPr lang="en-GB" sz="1600" b="1" dirty="0"/>
              <a:t>TPD to 1,200 teachers, 100 student teachers, 255 headteachers, 50 school support officers and 33 master trainers</a:t>
            </a:r>
            <a:r>
              <a:rPr lang="en-GB" sz="1600" dirty="0"/>
              <a:t> </a:t>
            </a:r>
          </a:p>
          <a:p>
            <a:pPr marL="285750" indent="-285750" algn="just">
              <a:buFont typeface="Arial" panose="020B0604020202020204" pitchFamily="34" charset="0"/>
              <a:buChar char="•"/>
            </a:pPr>
            <a:r>
              <a:rPr lang="en-GB" sz="1600" b="1" dirty="0"/>
              <a:t>Developed a package of teaching, learning, and assessment tools</a:t>
            </a:r>
            <a:r>
              <a:rPr lang="en-GB" sz="1600" dirty="0"/>
              <a:t> for each subject area.  </a:t>
            </a:r>
            <a:endParaRPr lang="en-BE" sz="1600" dirty="0"/>
          </a:p>
          <a:p>
            <a:pPr marL="285750" indent="-285750" algn="just">
              <a:buFont typeface="Arial" panose="020B0604020202020204" pitchFamily="34" charset="0"/>
              <a:buChar char="•"/>
            </a:pPr>
            <a:r>
              <a:rPr lang="en-GB" sz="1600" dirty="0"/>
              <a:t>A strong </a:t>
            </a:r>
            <a:r>
              <a:rPr lang="en-GB" sz="1600" b="1" dirty="0"/>
              <a:t>gender component</a:t>
            </a:r>
            <a:r>
              <a:rPr lang="en-GB" sz="1600" dirty="0"/>
              <a:t>, with all learning materials created with a gender lens and strengthened teachers' capacity to utilize gender-responsive pedagogies </a:t>
            </a:r>
            <a:endParaRPr lang="en-BE" sz="1600" dirty="0"/>
          </a:p>
          <a:p>
            <a:pPr marL="285750" indent="-285750" algn="just">
              <a:buFont typeface="Arial" panose="020B0604020202020204" pitchFamily="34" charset="0"/>
              <a:buChar char="•"/>
            </a:pPr>
            <a:r>
              <a:rPr lang="en-GB" sz="1600" dirty="0"/>
              <a:t>During the COVID-19 crisis, </a:t>
            </a:r>
            <a:r>
              <a:rPr lang="en-GB" sz="1600" b="1" dirty="0"/>
              <a:t>Home-Based Learning was delivered to over 4.8 million households </a:t>
            </a:r>
            <a:r>
              <a:rPr lang="en-GB" sz="1600" dirty="0"/>
              <a:t>via radio broadcasts, text messages, AVM on a toll-free line, and worksheets for HBL, which increased learning time for girls.</a:t>
            </a:r>
            <a:endParaRPr lang="en-BE" sz="1600" dirty="0"/>
          </a:p>
          <a:p>
            <a:pPr marL="285750" indent="-285750" algn="just">
              <a:buFont typeface="Arial" panose="020B0604020202020204" pitchFamily="34" charset="0"/>
              <a:buChar char="•"/>
            </a:pPr>
            <a:r>
              <a:rPr lang="en-GB" sz="1600" dirty="0"/>
              <a:t>The number of students able to read and do foundational maths at grade 1 level increased by 18pp while the number of students who cannot read basic words and recognize 2-digit numbers was reduced by 37pp. </a:t>
            </a:r>
            <a:endParaRPr lang="en-BE" sz="1600" dirty="0"/>
          </a:p>
          <a:p>
            <a:pPr marL="285750" indent="-285750" algn="just">
              <a:buFont typeface="Arial" panose="020B0604020202020204" pitchFamily="34" charset="0"/>
              <a:buChar char="•"/>
            </a:pPr>
            <a:r>
              <a:rPr lang="en-GB" sz="1600" b="1" dirty="0"/>
              <a:t>Built grassroots accountability </a:t>
            </a:r>
            <a:r>
              <a:rPr lang="en-GB" sz="1600" dirty="0"/>
              <a:t>through working with headteachers and SBMCs to share report cards of students’ performance at townhall meetings, involving parents/caregivers in supporting children’s learning and instituting a weekly phone-in radio programme advocating for foundational skills’ acquisition and community support for girls’ education.</a:t>
            </a:r>
            <a:endParaRPr lang="en-BE" sz="1600" dirty="0"/>
          </a:p>
          <a:p>
            <a:r>
              <a:rPr lang="en-GB" sz="1600" b="1" dirty="0">
                <a:solidFill>
                  <a:schemeClr val="tx2"/>
                </a:solidFill>
              </a:rPr>
              <a:t> </a:t>
            </a:r>
            <a:endParaRPr lang="en-BE" sz="1600" b="1" dirty="0">
              <a:solidFill>
                <a:schemeClr val="tx2"/>
              </a:solidFill>
            </a:endParaRPr>
          </a:p>
        </p:txBody>
      </p:sp>
      <p:pic>
        <p:nvPicPr>
          <p:cNvPr id="12" name="Picture 11">
            <a:extLst>
              <a:ext uri="{FF2B5EF4-FFF2-40B4-BE49-F238E27FC236}">
                <a16:creationId xmlns:a16="http://schemas.microsoft.com/office/drawing/2014/main" id="{8E82222E-7141-4AEF-9442-8D0CC7000F37}"/>
              </a:ext>
            </a:extLst>
          </p:cNvPr>
          <p:cNvPicPr>
            <a:picLocks noChangeAspect="1"/>
          </p:cNvPicPr>
          <p:nvPr/>
        </p:nvPicPr>
        <p:blipFill>
          <a:blip r:embed="rId4"/>
          <a:stretch>
            <a:fillRect/>
          </a:stretch>
        </p:blipFill>
        <p:spPr>
          <a:xfrm>
            <a:off x="141973" y="2866987"/>
            <a:ext cx="2185233" cy="233091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093559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g1e3d48b8df7_0_345"/>
          <p:cNvSpPr txBox="1">
            <a:spLocks noGrp="1"/>
          </p:cNvSpPr>
          <p:nvPr>
            <p:ph type="sldNum" idx="12"/>
          </p:nvPr>
        </p:nvSpPr>
        <p:spPr>
          <a:xfrm>
            <a:off x="8610600" y="6223312"/>
            <a:ext cx="2743200" cy="366000"/>
          </a:xfrm>
          <a:prstGeom prst="rect">
            <a:avLst/>
          </a:prstGeom>
          <a:noFill/>
          <a:ln>
            <a:noFill/>
          </a:ln>
        </p:spPr>
        <p:txBody>
          <a:bodyPr spcFirstLastPara="1" wrap="square" lIns="0" tIns="60933" rIns="0" bIns="60933" anchor="ctr" anchorCtr="0">
            <a:noAutofit/>
          </a:bodyPr>
          <a:lstStyle/>
          <a:p>
            <a:pPr>
              <a:buSzPts val="1000"/>
            </a:pPr>
            <a:fld id="{00000000-1234-1234-1234-123412341234}" type="slidenum">
              <a:rPr lang="en-GB" sz="1600"/>
              <a:pPr>
                <a:buSzPts val="1000"/>
              </a:pPr>
              <a:t>4</a:t>
            </a:fld>
            <a:endParaRPr sz="1600"/>
          </a:p>
        </p:txBody>
      </p:sp>
      <p:cxnSp>
        <p:nvCxnSpPr>
          <p:cNvPr id="372" name="Google Shape;372;g1e3d48b8df7_0_345"/>
          <p:cNvCxnSpPr>
            <a:stCxn id="373" idx="6"/>
            <a:endCxn id="374" idx="2"/>
          </p:cNvCxnSpPr>
          <p:nvPr/>
        </p:nvCxnSpPr>
        <p:spPr>
          <a:xfrm rot="10800000" flipH="1">
            <a:off x="2606301" y="1956500"/>
            <a:ext cx="6815600" cy="3600"/>
          </a:xfrm>
          <a:prstGeom prst="straightConnector1">
            <a:avLst/>
          </a:prstGeom>
          <a:noFill/>
          <a:ln w="19050" cap="flat" cmpd="sng">
            <a:solidFill>
              <a:srgbClr val="00B050"/>
            </a:solidFill>
            <a:prstDash val="solid"/>
            <a:round/>
            <a:headEnd type="none" w="sm" len="sm"/>
            <a:tailEnd type="none" w="sm" len="sm"/>
          </a:ln>
        </p:spPr>
      </p:cxnSp>
      <p:sp>
        <p:nvSpPr>
          <p:cNvPr id="375" name="Google Shape;375;g1e3d48b8df7_0_345"/>
          <p:cNvSpPr txBox="1"/>
          <p:nvPr/>
        </p:nvSpPr>
        <p:spPr>
          <a:xfrm>
            <a:off x="2245836" y="1572801"/>
            <a:ext cx="692000" cy="369277"/>
          </a:xfrm>
          <a:prstGeom prst="rect">
            <a:avLst/>
          </a:prstGeom>
          <a:noFill/>
          <a:ln>
            <a:noFill/>
          </a:ln>
        </p:spPr>
        <p:txBody>
          <a:bodyPr spcFirstLastPara="1" wrap="square" lIns="121900" tIns="60933" rIns="121900" bIns="60933" anchor="t" anchorCtr="0">
            <a:spAutoFit/>
          </a:bodyPr>
          <a:lstStyle/>
          <a:p>
            <a:pPr>
              <a:buSzPts val="800"/>
            </a:pPr>
            <a:r>
              <a:rPr lang="en-GB" sz="1600" dirty="0">
                <a:latin typeface="Montserrat"/>
                <a:ea typeface="Montserrat"/>
                <a:cs typeface="Montserrat"/>
                <a:sym typeface="Montserrat"/>
              </a:rPr>
              <a:t>2019</a:t>
            </a:r>
            <a:endParaRPr sz="1600" dirty="0"/>
          </a:p>
        </p:txBody>
      </p:sp>
      <p:sp>
        <p:nvSpPr>
          <p:cNvPr id="376" name="Google Shape;376;g1e3d48b8df7_0_345"/>
          <p:cNvSpPr txBox="1"/>
          <p:nvPr/>
        </p:nvSpPr>
        <p:spPr>
          <a:xfrm>
            <a:off x="3641864" y="1572801"/>
            <a:ext cx="814831" cy="369277"/>
          </a:xfrm>
          <a:prstGeom prst="rect">
            <a:avLst/>
          </a:prstGeom>
          <a:noFill/>
          <a:ln>
            <a:noFill/>
          </a:ln>
        </p:spPr>
        <p:txBody>
          <a:bodyPr spcFirstLastPara="1" wrap="square" lIns="121900" tIns="60933" rIns="121900" bIns="60933" anchor="t" anchorCtr="0">
            <a:spAutoFit/>
          </a:bodyPr>
          <a:lstStyle/>
          <a:p>
            <a:pPr>
              <a:buSzPts val="800"/>
            </a:pPr>
            <a:r>
              <a:rPr lang="en-GB" sz="1600" dirty="0">
                <a:latin typeface="Montserrat"/>
                <a:ea typeface="Montserrat"/>
                <a:cs typeface="Montserrat"/>
                <a:sym typeface="Montserrat"/>
              </a:rPr>
              <a:t>2020</a:t>
            </a:r>
            <a:endParaRPr sz="1600" dirty="0"/>
          </a:p>
        </p:txBody>
      </p:sp>
      <p:sp>
        <p:nvSpPr>
          <p:cNvPr id="377" name="Google Shape;377;g1e3d48b8df7_0_345"/>
          <p:cNvSpPr txBox="1"/>
          <p:nvPr/>
        </p:nvSpPr>
        <p:spPr>
          <a:xfrm>
            <a:off x="5035469" y="1572801"/>
            <a:ext cx="692000" cy="369277"/>
          </a:xfrm>
          <a:prstGeom prst="rect">
            <a:avLst/>
          </a:prstGeom>
          <a:noFill/>
          <a:ln>
            <a:noFill/>
          </a:ln>
        </p:spPr>
        <p:txBody>
          <a:bodyPr spcFirstLastPara="1" wrap="square" lIns="121900" tIns="60933" rIns="121900" bIns="60933" anchor="t" anchorCtr="0">
            <a:spAutoFit/>
          </a:bodyPr>
          <a:lstStyle/>
          <a:p>
            <a:pPr>
              <a:buSzPts val="800"/>
            </a:pPr>
            <a:r>
              <a:rPr lang="en-GB" sz="1600" dirty="0">
                <a:latin typeface="Montserrat"/>
                <a:ea typeface="Montserrat"/>
                <a:cs typeface="Montserrat"/>
                <a:sym typeface="Montserrat"/>
              </a:rPr>
              <a:t>2021</a:t>
            </a:r>
            <a:endParaRPr sz="1600" dirty="0"/>
          </a:p>
        </p:txBody>
      </p:sp>
      <p:sp>
        <p:nvSpPr>
          <p:cNvPr id="378" name="Google Shape;378;g1e3d48b8df7_0_345"/>
          <p:cNvSpPr txBox="1"/>
          <p:nvPr/>
        </p:nvSpPr>
        <p:spPr>
          <a:xfrm>
            <a:off x="6462300" y="1572801"/>
            <a:ext cx="741200" cy="369277"/>
          </a:xfrm>
          <a:prstGeom prst="rect">
            <a:avLst/>
          </a:prstGeom>
          <a:noFill/>
          <a:ln>
            <a:noFill/>
          </a:ln>
        </p:spPr>
        <p:txBody>
          <a:bodyPr spcFirstLastPara="1" wrap="square" lIns="121900" tIns="60933" rIns="121900" bIns="60933" anchor="t" anchorCtr="0">
            <a:spAutoFit/>
          </a:bodyPr>
          <a:lstStyle/>
          <a:p>
            <a:pPr>
              <a:buSzPts val="800"/>
            </a:pPr>
            <a:r>
              <a:rPr lang="en-GB" sz="1600" dirty="0">
                <a:latin typeface="Montserrat"/>
                <a:ea typeface="Montserrat"/>
                <a:cs typeface="Montserrat"/>
                <a:sym typeface="Montserrat"/>
              </a:rPr>
              <a:t>2022</a:t>
            </a:r>
            <a:endParaRPr sz="1600" dirty="0"/>
          </a:p>
        </p:txBody>
      </p:sp>
      <p:sp>
        <p:nvSpPr>
          <p:cNvPr id="379" name="Google Shape;379;g1e3d48b8df7_0_345"/>
          <p:cNvSpPr txBox="1"/>
          <p:nvPr/>
        </p:nvSpPr>
        <p:spPr>
          <a:xfrm>
            <a:off x="7830628" y="1572767"/>
            <a:ext cx="741200" cy="369277"/>
          </a:xfrm>
          <a:prstGeom prst="rect">
            <a:avLst/>
          </a:prstGeom>
          <a:noFill/>
          <a:ln>
            <a:noFill/>
          </a:ln>
        </p:spPr>
        <p:txBody>
          <a:bodyPr spcFirstLastPara="1" wrap="square" lIns="121900" tIns="60933" rIns="121900" bIns="60933" anchor="t" anchorCtr="0">
            <a:spAutoFit/>
          </a:bodyPr>
          <a:lstStyle/>
          <a:p>
            <a:pPr>
              <a:buSzPts val="800"/>
            </a:pPr>
            <a:r>
              <a:rPr lang="en-GB" sz="1600" dirty="0">
                <a:latin typeface="Montserrat"/>
                <a:ea typeface="Montserrat"/>
                <a:cs typeface="Montserrat"/>
                <a:sym typeface="Montserrat"/>
              </a:rPr>
              <a:t>2023</a:t>
            </a:r>
            <a:endParaRPr sz="1600" dirty="0"/>
          </a:p>
        </p:txBody>
      </p:sp>
      <p:sp>
        <p:nvSpPr>
          <p:cNvPr id="380" name="Google Shape;380;g1e3d48b8df7_0_345"/>
          <p:cNvSpPr txBox="1"/>
          <p:nvPr/>
        </p:nvSpPr>
        <p:spPr>
          <a:xfrm>
            <a:off x="9229800" y="1567401"/>
            <a:ext cx="1141429" cy="369277"/>
          </a:xfrm>
          <a:prstGeom prst="rect">
            <a:avLst/>
          </a:prstGeom>
          <a:noFill/>
          <a:ln>
            <a:noFill/>
          </a:ln>
        </p:spPr>
        <p:txBody>
          <a:bodyPr spcFirstLastPara="1" wrap="square" lIns="121900" tIns="60933" rIns="121900" bIns="60933" anchor="t" anchorCtr="0">
            <a:spAutoFit/>
          </a:bodyPr>
          <a:lstStyle/>
          <a:p>
            <a:pPr>
              <a:buSzPts val="800"/>
            </a:pPr>
            <a:r>
              <a:rPr lang="en-GB" sz="1600" dirty="0">
                <a:latin typeface="Montserrat"/>
                <a:ea typeface="Montserrat"/>
                <a:cs typeface="Montserrat"/>
                <a:sym typeface="Montserrat"/>
              </a:rPr>
              <a:t>2023/24</a:t>
            </a:r>
            <a:endParaRPr sz="1600" dirty="0"/>
          </a:p>
        </p:txBody>
      </p:sp>
      <p:sp>
        <p:nvSpPr>
          <p:cNvPr id="381" name="Google Shape;381;g1e3d48b8df7_0_345"/>
          <p:cNvSpPr txBox="1"/>
          <p:nvPr/>
        </p:nvSpPr>
        <p:spPr>
          <a:xfrm>
            <a:off x="1709400" y="2091267"/>
            <a:ext cx="1613200" cy="1600384"/>
          </a:xfrm>
          <a:prstGeom prst="rect">
            <a:avLst/>
          </a:prstGeom>
          <a:noFill/>
          <a:ln>
            <a:noFill/>
          </a:ln>
        </p:spPr>
        <p:txBody>
          <a:bodyPr spcFirstLastPara="1" wrap="square" lIns="121900" tIns="60933" rIns="121900" bIns="60933" anchor="t" anchorCtr="0">
            <a:spAutoFit/>
          </a:bodyPr>
          <a:lstStyle/>
          <a:p>
            <a:pPr algn="ctr">
              <a:buSzPts val="700"/>
            </a:pPr>
            <a:r>
              <a:rPr lang="en-GB" sz="1600" dirty="0">
                <a:latin typeface="Montserrat"/>
                <a:ea typeface="Montserrat"/>
                <a:cs typeface="Montserrat"/>
                <a:sym typeface="Montserrat"/>
              </a:rPr>
              <a:t>181-school pilot starts, reaching 1,200 teachers, 37,000 pupils</a:t>
            </a:r>
            <a:endParaRPr sz="1600" dirty="0"/>
          </a:p>
        </p:txBody>
      </p:sp>
      <p:sp>
        <p:nvSpPr>
          <p:cNvPr id="382" name="Google Shape;382;g1e3d48b8df7_0_345"/>
          <p:cNvSpPr txBox="1"/>
          <p:nvPr/>
        </p:nvSpPr>
        <p:spPr>
          <a:xfrm>
            <a:off x="3108003" y="2091257"/>
            <a:ext cx="1613200" cy="1600384"/>
          </a:xfrm>
          <a:prstGeom prst="rect">
            <a:avLst/>
          </a:prstGeom>
          <a:noFill/>
          <a:ln>
            <a:noFill/>
          </a:ln>
        </p:spPr>
        <p:txBody>
          <a:bodyPr spcFirstLastPara="1" wrap="square" lIns="121900" tIns="60933" rIns="121900" bIns="60933" anchor="t" anchorCtr="0">
            <a:spAutoFit/>
          </a:bodyPr>
          <a:lstStyle/>
          <a:p>
            <a:pPr algn="ctr">
              <a:buSzPts val="700"/>
            </a:pPr>
            <a:r>
              <a:rPr lang="en-GB" sz="1600" dirty="0">
                <a:latin typeface="Montserrat"/>
                <a:ea typeface="Montserrat"/>
                <a:cs typeface="Montserrat"/>
                <a:sym typeface="Montserrat"/>
              </a:rPr>
              <a:t>Pilot pivoted to HBL in the face of the COVID 19 school closures</a:t>
            </a:r>
            <a:endParaRPr sz="1600" dirty="0"/>
          </a:p>
        </p:txBody>
      </p:sp>
      <p:sp>
        <p:nvSpPr>
          <p:cNvPr id="383" name="Google Shape;383;g1e3d48b8df7_0_345"/>
          <p:cNvSpPr txBox="1"/>
          <p:nvPr/>
        </p:nvSpPr>
        <p:spPr>
          <a:xfrm>
            <a:off x="4721203" y="2087381"/>
            <a:ext cx="1187228" cy="1354162"/>
          </a:xfrm>
          <a:prstGeom prst="rect">
            <a:avLst/>
          </a:prstGeom>
          <a:noFill/>
          <a:ln>
            <a:noFill/>
          </a:ln>
        </p:spPr>
        <p:txBody>
          <a:bodyPr spcFirstLastPara="1" wrap="square" lIns="121900" tIns="60933" rIns="121900" bIns="60933" anchor="t" anchorCtr="0">
            <a:spAutoFit/>
          </a:bodyPr>
          <a:lstStyle/>
          <a:p>
            <a:pPr algn="ctr">
              <a:buSzPts val="700"/>
            </a:pPr>
            <a:r>
              <a:rPr lang="en-GB" sz="1600" dirty="0">
                <a:latin typeface="Montserrat"/>
                <a:ea typeface="Montserrat"/>
                <a:cs typeface="Montserrat"/>
                <a:sym typeface="Montserrat"/>
              </a:rPr>
              <a:t>Pilot resumes reaching 30,000+ pupils</a:t>
            </a:r>
            <a:endParaRPr sz="1600" dirty="0"/>
          </a:p>
        </p:txBody>
      </p:sp>
      <p:sp>
        <p:nvSpPr>
          <p:cNvPr id="384" name="Google Shape;384;g1e3d48b8df7_0_345"/>
          <p:cNvSpPr txBox="1"/>
          <p:nvPr/>
        </p:nvSpPr>
        <p:spPr>
          <a:xfrm>
            <a:off x="5856533" y="2087367"/>
            <a:ext cx="1613200" cy="1846605"/>
          </a:xfrm>
          <a:prstGeom prst="rect">
            <a:avLst/>
          </a:prstGeom>
          <a:noFill/>
          <a:ln>
            <a:noFill/>
          </a:ln>
        </p:spPr>
        <p:txBody>
          <a:bodyPr spcFirstLastPara="1" wrap="square" lIns="121900" tIns="60933" rIns="121900" bIns="60933" anchor="t" anchorCtr="0">
            <a:spAutoFit/>
          </a:bodyPr>
          <a:lstStyle/>
          <a:p>
            <a:pPr algn="ctr">
              <a:buSzPts val="700"/>
            </a:pPr>
            <a:r>
              <a:rPr lang="en-GB" sz="1600" dirty="0">
                <a:latin typeface="Montserrat"/>
                <a:ea typeface="Montserrat"/>
                <a:cs typeface="Montserrat"/>
                <a:sym typeface="Montserrat"/>
              </a:rPr>
              <a:t>Scaling up starts, reaching 7 LGAs, 580 schools, 110,000+ pupils</a:t>
            </a:r>
            <a:endParaRPr sz="1600" dirty="0"/>
          </a:p>
        </p:txBody>
      </p:sp>
      <p:sp>
        <p:nvSpPr>
          <p:cNvPr id="385" name="Google Shape;385;g1e3d48b8df7_0_345"/>
          <p:cNvSpPr txBox="1"/>
          <p:nvPr/>
        </p:nvSpPr>
        <p:spPr>
          <a:xfrm>
            <a:off x="7126700" y="2089441"/>
            <a:ext cx="1973630" cy="861720"/>
          </a:xfrm>
          <a:prstGeom prst="rect">
            <a:avLst/>
          </a:prstGeom>
          <a:noFill/>
          <a:ln>
            <a:noFill/>
          </a:ln>
        </p:spPr>
        <p:txBody>
          <a:bodyPr spcFirstLastPara="1" wrap="square" lIns="121900" tIns="60933" rIns="121900" bIns="60933" anchor="t" anchorCtr="0">
            <a:spAutoFit/>
          </a:bodyPr>
          <a:lstStyle/>
          <a:p>
            <a:pPr algn="ctr">
              <a:buSzPts val="700"/>
            </a:pPr>
            <a:r>
              <a:rPr lang="en-GB" sz="1600" dirty="0">
                <a:latin typeface="Montserrat"/>
                <a:ea typeface="Montserrat"/>
                <a:cs typeface="Montserrat"/>
                <a:sym typeface="Montserrat"/>
              </a:rPr>
              <a:t>Implementation continues in 7 LGAs</a:t>
            </a:r>
            <a:endParaRPr sz="1600" dirty="0"/>
          </a:p>
        </p:txBody>
      </p:sp>
      <p:sp>
        <p:nvSpPr>
          <p:cNvPr id="386" name="Google Shape;386;g1e3d48b8df7_0_345"/>
          <p:cNvSpPr txBox="1"/>
          <p:nvPr/>
        </p:nvSpPr>
        <p:spPr>
          <a:xfrm>
            <a:off x="8857396" y="2099975"/>
            <a:ext cx="1763712" cy="861720"/>
          </a:xfrm>
          <a:prstGeom prst="rect">
            <a:avLst/>
          </a:prstGeom>
          <a:noFill/>
          <a:ln>
            <a:noFill/>
          </a:ln>
        </p:spPr>
        <p:txBody>
          <a:bodyPr spcFirstLastPara="1" wrap="square" lIns="121900" tIns="60933" rIns="121900" bIns="60933" anchor="t" anchorCtr="0">
            <a:spAutoFit/>
          </a:bodyPr>
          <a:lstStyle/>
          <a:p>
            <a:pPr algn="ctr">
              <a:buSzPts val="700"/>
            </a:pPr>
            <a:r>
              <a:rPr lang="en-GB" sz="1600" b="1" dirty="0">
                <a:latin typeface="Montserrat"/>
                <a:ea typeface="Montserrat"/>
                <a:cs typeface="Montserrat"/>
                <a:sym typeface="Montserrat"/>
              </a:rPr>
              <a:t>Transition to  Sustainability Strategy</a:t>
            </a:r>
            <a:endParaRPr sz="1600" dirty="0"/>
          </a:p>
        </p:txBody>
      </p:sp>
      <p:sp>
        <p:nvSpPr>
          <p:cNvPr id="373" name="Google Shape;373;g1e3d48b8df7_0_345"/>
          <p:cNvSpPr/>
          <p:nvPr/>
        </p:nvSpPr>
        <p:spPr>
          <a:xfrm>
            <a:off x="2423501" y="1868700"/>
            <a:ext cx="182800" cy="182800"/>
          </a:xfrm>
          <a:prstGeom prst="ellipse">
            <a:avLst/>
          </a:prstGeom>
          <a:solidFill>
            <a:srgbClr val="92D050"/>
          </a:solidFill>
          <a:ln w="38100" cap="flat" cmpd="sng">
            <a:solidFill>
              <a:srgbClr val="92D050"/>
            </a:solidFill>
            <a:prstDash val="solid"/>
            <a:round/>
            <a:headEnd type="none" w="sm" len="sm"/>
            <a:tailEnd type="none" w="sm" len="sm"/>
          </a:ln>
        </p:spPr>
        <p:txBody>
          <a:bodyPr spcFirstLastPara="1" wrap="square" lIns="121900" tIns="60933" rIns="121900" bIns="60933" anchor="ctr" anchorCtr="0">
            <a:noAutofit/>
          </a:bodyPr>
          <a:lstStyle/>
          <a:p>
            <a:pPr algn="ctr">
              <a:buSzPts val="1400"/>
            </a:pPr>
            <a:endParaRPr sz="1600">
              <a:solidFill>
                <a:srgbClr val="FFFFFF"/>
              </a:solidFill>
            </a:endParaRPr>
          </a:p>
        </p:txBody>
      </p:sp>
      <p:sp>
        <p:nvSpPr>
          <p:cNvPr id="387" name="Google Shape;387;g1e3d48b8df7_0_345"/>
          <p:cNvSpPr/>
          <p:nvPr/>
        </p:nvSpPr>
        <p:spPr>
          <a:xfrm>
            <a:off x="3823155" y="1877821"/>
            <a:ext cx="182800" cy="182800"/>
          </a:xfrm>
          <a:prstGeom prst="ellipse">
            <a:avLst/>
          </a:prstGeom>
          <a:solidFill>
            <a:srgbClr val="92D050"/>
          </a:solidFill>
          <a:ln w="38100" cap="flat" cmpd="sng">
            <a:solidFill>
              <a:srgbClr val="92D050"/>
            </a:solidFill>
            <a:prstDash val="solid"/>
            <a:round/>
            <a:headEnd type="none" w="sm" len="sm"/>
            <a:tailEnd type="none" w="sm" len="sm"/>
          </a:ln>
        </p:spPr>
        <p:txBody>
          <a:bodyPr spcFirstLastPara="1" wrap="square" lIns="121900" tIns="60933" rIns="121900" bIns="60933" anchor="ctr" anchorCtr="0">
            <a:noAutofit/>
          </a:bodyPr>
          <a:lstStyle/>
          <a:p>
            <a:pPr algn="ctr">
              <a:buSzPts val="1400"/>
            </a:pPr>
            <a:endParaRPr sz="1600">
              <a:solidFill>
                <a:srgbClr val="FFFFFF"/>
              </a:solidFill>
            </a:endParaRPr>
          </a:p>
        </p:txBody>
      </p:sp>
      <p:sp>
        <p:nvSpPr>
          <p:cNvPr id="388" name="Google Shape;388;g1e3d48b8df7_0_345"/>
          <p:cNvSpPr/>
          <p:nvPr/>
        </p:nvSpPr>
        <p:spPr>
          <a:xfrm>
            <a:off x="5222808" y="1874617"/>
            <a:ext cx="182800" cy="182800"/>
          </a:xfrm>
          <a:prstGeom prst="ellipse">
            <a:avLst/>
          </a:prstGeom>
          <a:solidFill>
            <a:srgbClr val="92D050"/>
          </a:solidFill>
          <a:ln w="38100" cap="flat" cmpd="sng">
            <a:solidFill>
              <a:srgbClr val="92D050"/>
            </a:solidFill>
            <a:prstDash val="solid"/>
            <a:round/>
            <a:headEnd type="none" w="sm" len="sm"/>
            <a:tailEnd type="none" w="sm" len="sm"/>
          </a:ln>
        </p:spPr>
        <p:txBody>
          <a:bodyPr spcFirstLastPara="1" wrap="square" lIns="121900" tIns="60933" rIns="121900" bIns="60933" anchor="ctr" anchorCtr="0">
            <a:noAutofit/>
          </a:bodyPr>
          <a:lstStyle/>
          <a:p>
            <a:pPr algn="ctr">
              <a:buSzPts val="1400"/>
            </a:pPr>
            <a:endParaRPr sz="1600">
              <a:solidFill>
                <a:srgbClr val="FFFFFF"/>
              </a:solidFill>
            </a:endParaRPr>
          </a:p>
        </p:txBody>
      </p:sp>
      <p:sp>
        <p:nvSpPr>
          <p:cNvPr id="389" name="Google Shape;389;g1e3d48b8df7_0_345"/>
          <p:cNvSpPr/>
          <p:nvPr/>
        </p:nvSpPr>
        <p:spPr>
          <a:xfrm>
            <a:off x="6622461" y="1868700"/>
            <a:ext cx="182800" cy="182800"/>
          </a:xfrm>
          <a:prstGeom prst="ellipse">
            <a:avLst/>
          </a:prstGeom>
          <a:solidFill>
            <a:srgbClr val="92D050"/>
          </a:solidFill>
          <a:ln w="38100" cap="flat" cmpd="sng">
            <a:solidFill>
              <a:srgbClr val="92D050"/>
            </a:solidFill>
            <a:prstDash val="solid"/>
            <a:round/>
            <a:headEnd type="none" w="sm" len="sm"/>
            <a:tailEnd type="none" w="sm" len="sm"/>
          </a:ln>
        </p:spPr>
        <p:txBody>
          <a:bodyPr spcFirstLastPara="1" wrap="square" lIns="121900" tIns="60933" rIns="121900" bIns="60933" anchor="ctr" anchorCtr="0">
            <a:noAutofit/>
          </a:bodyPr>
          <a:lstStyle/>
          <a:p>
            <a:pPr algn="ctr">
              <a:buSzPts val="1400"/>
            </a:pPr>
            <a:endParaRPr sz="1600">
              <a:solidFill>
                <a:srgbClr val="FFFFFF"/>
              </a:solidFill>
            </a:endParaRPr>
          </a:p>
        </p:txBody>
      </p:sp>
      <p:sp>
        <p:nvSpPr>
          <p:cNvPr id="390" name="Google Shape;390;g1e3d48b8df7_0_345"/>
          <p:cNvSpPr/>
          <p:nvPr/>
        </p:nvSpPr>
        <p:spPr>
          <a:xfrm>
            <a:off x="8022115" y="1867767"/>
            <a:ext cx="182800" cy="182800"/>
          </a:xfrm>
          <a:prstGeom prst="ellipse">
            <a:avLst/>
          </a:prstGeom>
          <a:solidFill>
            <a:srgbClr val="92D050"/>
          </a:solidFill>
          <a:ln w="38100" cap="flat" cmpd="sng">
            <a:solidFill>
              <a:srgbClr val="92D050"/>
            </a:solidFill>
            <a:prstDash val="solid"/>
            <a:round/>
            <a:headEnd type="none" w="sm" len="sm"/>
            <a:tailEnd type="none" w="sm" len="sm"/>
          </a:ln>
        </p:spPr>
        <p:txBody>
          <a:bodyPr spcFirstLastPara="1" wrap="square" lIns="121900" tIns="60933" rIns="121900" bIns="60933" anchor="ctr" anchorCtr="0">
            <a:noAutofit/>
          </a:bodyPr>
          <a:lstStyle/>
          <a:p>
            <a:pPr algn="ctr">
              <a:buSzPts val="1400"/>
            </a:pPr>
            <a:endParaRPr sz="1600">
              <a:solidFill>
                <a:srgbClr val="FFFFFF"/>
              </a:solidFill>
            </a:endParaRPr>
          </a:p>
        </p:txBody>
      </p:sp>
      <p:sp>
        <p:nvSpPr>
          <p:cNvPr id="374" name="Google Shape;374;g1e3d48b8df7_0_345"/>
          <p:cNvSpPr/>
          <p:nvPr/>
        </p:nvSpPr>
        <p:spPr>
          <a:xfrm>
            <a:off x="9421768" y="1865131"/>
            <a:ext cx="182800" cy="182800"/>
          </a:xfrm>
          <a:prstGeom prst="ellipse">
            <a:avLst/>
          </a:prstGeom>
          <a:solidFill>
            <a:srgbClr val="92D050"/>
          </a:solidFill>
          <a:ln w="38100" cap="flat" cmpd="sng">
            <a:solidFill>
              <a:srgbClr val="92D050"/>
            </a:solidFill>
            <a:prstDash val="solid"/>
            <a:round/>
            <a:headEnd type="none" w="sm" len="sm"/>
            <a:tailEnd type="none" w="sm" len="sm"/>
          </a:ln>
        </p:spPr>
        <p:txBody>
          <a:bodyPr spcFirstLastPara="1" wrap="square" lIns="121900" tIns="60933" rIns="121900" bIns="60933" anchor="ctr" anchorCtr="0">
            <a:noAutofit/>
          </a:bodyPr>
          <a:lstStyle/>
          <a:p>
            <a:pPr algn="ctr">
              <a:buSzPts val="1400"/>
            </a:pPr>
            <a:endParaRPr sz="1600">
              <a:solidFill>
                <a:srgbClr val="FFFFFF"/>
              </a:solidFill>
            </a:endParaRPr>
          </a:p>
        </p:txBody>
      </p:sp>
      <p:sp>
        <p:nvSpPr>
          <p:cNvPr id="391" name="Google Shape;391;g1e3d48b8df7_0_345"/>
          <p:cNvSpPr txBox="1"/>
          <p:nvPr/>
        </p:nvSpPr>
        <p:spPr>
          <a:xfrm>
            <a:off x="700800" y="518802"/>
            <a:ext cx="10790400" cy="657600"/>
          </a:xfrm>
          <a:prstGeom prst="rect">
            <a:avLst/>
          </a:prstGeom>
          <a:noFill/>
          <a:ln>
            <a:noFill/>
          </a:ln>
        </p:spPr>
        <p:txBody>
          <a:bodyPr spcFirstLastPara="1" wrap="square" lIns="121900" tIns="60933" rIns="121900" bIns="60933" anchor="t" anchorCtr="0">
            <a:noAutofit/>
          </a:bodyPr>
          <a:lstStyle/>
          <a:p>
            <a:pPr>
              <a:lnSpc>
                <a:spcPct val="90000"/>
              </a:lnSpc>
              <a:buClr>
                <a:schemeClr val="dk1"/>
              </a:buClr>
              <a:buSzPts val="3200"/>
            </a:pPr>
            <a:r>
              <a:rPr lang="en-GB" sz="4400" b="1" dirty="0">
                <a:solidFill>
                  <a:schemeClr val="tx1"/>
                </a:solidFill>
                <a:latin typeface="Arial" panose="020B0604020202020204" pitchFamily="34" charset="0"/>
                <a:ea typeface="Montserrat"/>
                <a:cs typeface="Arial" panose="020B0604020202020204" pitchFamily="34" charset="0"/>
                <a:sym typeface="Montserrat"/>
              </a:rPr>
              <a:t>The Journey So Far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9954BF3-3488-33C9-B5A5-C9CE39B4C655}"/>
              </a:ext>
            </a:extLst>
          </p:cNvPr>
          <p:cNvSpPr>
            <a:spLocks noGrp="1"/>
          </p:cNvSpPr>
          <p:nvPr>
            <p:ph type="title"/>
          </p:nvPr>
        </p:nvSpPr>
        <p:spPr>
          <a:xfrm>
            <a:off x="748983" y="2488026"/>
            <a:ext cx="5257800" cy="1250576"/>
          </a:xfrm>
        </p:spPr>
        <p:txBody>
          <a:bodyPr/>
          <a:lstStyle/>
          <a:p>
            <a:r>
              <a:rPr lang="en-US" dirty="0"/>
              <a:t>Overview</a:t>
            </a:r>
            <a:endParaRPr lang="en-GB" dirty="0"/>
          </a:p>
        </p:txBody>
      </p:sp>
      <p:sp>
        <p:nvSpPr>
          <p:cNvPr id="6" name="Text Placeholder 5"/>
          <p:cNvSpPr>
            <a:spLocks noGrp="1"/>
          </p:cNvSpPr>
          <p:nvPr>
            <p:ph idx="4294967295"/>
          </p:nvPr>
        </p:nvSpPr>
        <p:spPr>
          <a:xfrm>
            <a:off x="655321" y="4120242"/>
            <a:ext cx="5445125" cy="340859"/>
          </a:xfrm>
        </p:spPr>
        <p:txBody>
          <a:bodyPr>
            <a:normAutofit fontScale="92500" lnSpcReduction="20000"/>
          </a:bodyPr>
          <a:lstStyle/>
          <a:p>
            <a:r>
              <a:rPr lang="en-US" sz="2400" dirty="0">
                <a:solidFill>
                  <a:schemeClr val="bg1"/>
                </a:solidFill>
              </a:rPr>
              <a:t>Whom and where did we assess?</a:t>
            </a:r>
          </a:p>
          <a:p>
            <a:endParaRPr lang="en-US" sz="2400" dirty="0">
              <a:solidFill>
                <a:schemeClr val="bg1"/>
              </a:solidFill>
            </a:endParaRPr>
          </a:p>
        </p:txBody>
      </p:sp>
      <p:sp>
        <p:nvSpPr>
          <p:cNvPr id="3" name="Slide Number Placeholder 2">
            <a:extLst>
              <a:ext uri="{FF2B5EF4-FFF2-40B4-BE49-F238E27FC236}">
                <a16:creationId xmlns:a16="http://schemas.microsoft.com/office/drawing/2014/main" id="{F8E071D2-2788-4D37-75AC-98E5068D478C}"/>
              </a:ext>
            </a:extLst>
          </p:cNvPr>
          <p:cNvSpPr>
            <a:spLocks noGrp="1"/>
          </p:cNvSpPr>
          <p:nvPr>
            <p:ph type="sldNum" sz="quarter" idx="12"/>
          </p:nvPr>
        </p:nvSpPr>
        <p:spPr/>
        <p:txBody>
          <a:bodyPr/>
          <a:lstStyle/>
          <a:p>
            <a:fld id="{50378FF1-0A2D-B242-8485-06C380C6B3EE}" type="slidenum">
              <a:rPr lang="en-NG" smtClean="0"/>
              <a:t>5</a:t>
            </a:fld>
            <a:endParaRPr lang="en-NG"/>
          </a:p>
        </p:txBody>
      </p:sp>
      <p:sp>
        <p:nvSpPr>
          <p:cNvPr id="2" name="Footer Placeholder 1">
            <a:extLst>
              <a:ext uri="{FF2B5EF4-FFF2-40B4-BE49-F238E27FC236}">
                <a16:creationId xmlns:a16="http://schemas.microsoft.com/office/drawing/2014/main" id="{65F5DF7B-AAA5-6CAE-3456-2A6943B0D297}"/>
              </a:ext>
            </a:extLst>
          </p:cNvPr>
          <p:cNvSpPr>
            <a:spLocks noGrp="1"/>
          </p:cNvSpPr>
          <p:nvPr>
            <p:ph type="ftr" sz="quarter" idx="11"/>
          </p:nvPr>
        </p:nvSpPr>
        <p:spPr/>
        <p:txBody>
          <a:bodyPr/>
          <a:lstStyle/>
          <a:p>
            <a:r>
              <a:rPr lang="en-US"/>
              <a:t>PLANE-AL Endline Assessment Results, Kano | 2022/23</a:t>
            </a:r>
            <a:endParaRPr lang="en-NG"/>
          </a:p>
        </p:txBody>
      </p:sp>
    </p:spTree>
    <p:extLst>
      <p:ext uri="{BB962C8B-B14F-4D97-AF65-F5344CB8AC3E}">
        <p14:creationId xmlns:p14="http://schemas.microsoft.com/office/powerpoint/2010/main" val="9264740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290290C-007B-CD99-22CC-72B7D0056A1D}"/>
              </a:ext>
            </a:extLst>
          </p:cNvPr>
          <p:cNvSpPr>
            <a:spLocks noGrp="1"/>
          </p:cNvSpPr>
          <p:nvPr>
            <p:ph type="ftr" sz="quarter" idx="11"/>
          </p:nvPr>
        </p:nvSpPr>
        <p:spPr/>
        <p:txBody>
          <a:bodyPr/>
          <a:lstStyle/>
          <a:p>
            <a:r>
              <a:rPr lang="en-US"/>
              <a:t>PLANE-AL Endline Assessment Results, Kano | 2022/23</a:t>
            </a:r>
            <a:endParaRPr lang="en-NG" dirty="0"/>
          </a:p>
        </p:txBody>
      </p:sp>
      <p:sp>
        <p:nvSpPr>
          <p:cNvPr id="3" name="Slide Number Placeholder 2">
            <a:extLst>
              <a:ext uri="{FF2B5EF4-FFF2-40B4-BE49-F238E27FC236}">
                <a16:creationId xmlns:a16="http://schemas.microsoft.com/office/drawing/2014/main" id="{BFFD7A2A-7472-9737-D001-BB4C232EC7B5}"/>
              </a:ext>
            </a:extLst>
          </p:cNvPr>
          <p:cNvSpPr>
            <a:spLocks noGrp="1"/>
          </p:cNvSpPr>
          <p:nvPr>
            <p:ph type="sldNum" sz="quarter" idx="12"/>
          </p:nvPr>
        </p:nvSpPr>
        <p:spPr/>
        <p:txBody>
          <a:bodyPr/>
          <a:lstStyle/>
          <a:p>
            <a:fld id="{50378FF1-0A2D-B242-8485-06C380C6B3EE}" type="slidenum">
              <a:rPr lang="en-NG" smtClean="0"/>
              <a:t>6</a:t>
            </a:fld>
            <a:endParaRPr lang="en-NG"/>
          </a:p>
        </p:txBody>
      </p:sp>
      <p:sp>
        <p:nvSpPr>
          <p:cNvPr id="4" name="Text Placeholder 3">
            <a:extLst>
              <a:ext uri="{FF2B5EF4-FFF2-40B4-BE49-F238E27FC236}">
                <a16:creationId xmlns:a16="http://schemas.microsoft.com/office/drawing/2014/main" id="{31633448-C417-DDEA-EF39-9D5C63F93C4F}"/>
              </a:ext>
            </a:extLst>
          </p:cNvPr>
          <p:cNvSpPr>
            <a:spLocks noGrp="1"/>
          </p:cNvSpPr>
          <p:nvPr>
            <p:ph type="body" sz="quarter" idx="13"/>
          </p:nvPr>
        </p:nvSpPr>
        <p:spPr>
          <a:xfrm>
            <a:off x="588962" y="295935"/>
            <a:ext cx="11014075" cy="648913"/>
          </a:xfrm>
        </p:spPr>
        <p:txBody>
          <a:bodyPr>
            <a:normAutofit lnSpcReduction="10000"/>
          </a:bodyPr>
          <a:lstStyle/>
          <a:p>
            <a:r>
              <a:rPr lang="en-US" dirty="0"/>
              <a:t>Assessment Cycles</a:t>
            </a:r>
            <a:endParaRPr lang="en-NG" dirty="0"/>
          </a:p>
        </p:txBody>
      </p:sp>
      <p:graphicFrame>
        <p:nvGraphicFramePr>
          <p:cNvPr id="7" name="Diagram 6">
            <a:extLst>
              <a:ext uri="{FF2B5EF4-FFF2-40B4-BE49-F238E27FC236}">
                <a16:creationId xmlns:a16="http://schemas.microsoft.com/office/drawing/2014/main" id="{3247486C-0BC3-2D94-C243-6E5420E14CFD}"/>
              </a:ext>
            </a:extLst>
          </p:cNvPr>
          <p:cNvGraphicFramePr/>
          <p:nvPr>
            <p:extLst>
              <p:ext uri="{D42A27DB-BD31-4B8C-83A1-F6EECF244321}">
                <p14:modId xmlns:p14="http://schemas.microsoft.com/office/powerpoint/2010/main" val="1842630001"/>
              </p:ext>
            </p:extLst>
          </p:nvPr>
        </p:nvGraphicFramePr>
        <p:xfrm>
          <a:off x="591236" y="1855872"/>
          <a:ext cx="11265484" cy="19338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a16="http://schemas.microsoft.com/office/drawing/2014/main" id="{E9A75CCA-C79C-89C0-8E85-8DF050CB742C}"/>
              </a:ext>
            </a:extLst>
          </p:cNvPr>
          <p:cNvSpPr txBox="1"/>
          <p:nvPr/>
        </p:nvSpPr>
        <p:spPr>
          <a:xfrm>
            <a:off x="591236" y="3677920"/>
            <a:ext cx="2385643" cy="1477328"/>
          </a:xfrm>
          <a:prstGeom prst="rect">
            <a:avLst/>
          </a:prstGeom>
          <a:solidFill>
            <a:schemeClr val="bg1">
              <a:lumMod val="95000"/>
            </a:schemeClr>
          </a:solidFill>
        </p:spPr>
        <p:txBody>
          <a:bodyPr wrap="square" rtlCol="0">
            <a:spAutoFit/>
          </a:bodyPr>
          <a:lstStyle/>
          <a:p>
            <a:pPr algn="ctr"/>
            <a:r>
              <a:rPr lang="en-IN" sz="1800" dirty="0"/>
              <a:t>Baseline was done at the start of the programme, before classes began in schools.</a:t>
            </a:r>
          </a:p>
        </p:txBody>
      </p:sp>
      <p:sp>
        <p:nvSpPr>
          <p:cNvPr id="9" name="TextBox 8">
            <a:extLst>
              <a:ext uri="{FF2B5EF4-FFF2-40B4-BE49-F238E27FC236}">
                <a16:creationId xmlns:a16="http://schemas.microsoft.com/office/drawing/2014/main" id="{B15EB275-81E1-3D05-415B-31272DCCE17C}"/>
              </a:ext>
            </a:extLst>
          </p:cNvPr>
          <p:cNvSpPr txBox="1"/>
          <p:nvPr/>
        </p:nvSpPr>
        <p:spPr>
          <a:xfrm>
            <a:off x="3557956" y="3671888"/>
            <a:ext cx="2385643" cy="1477328"/>
          </a:xfrm>
          <a:prstGeom prst="rect">
            <a:avLst/>
          </a:prstGeom>
          <a:solidFill>
            <a:schemeClr val="bg1">
              <a:lumMod val="95000"/>
            </a:schemeClr>
          </a:solidFill>
        </p:spPr>
        <p:txBody>
          <a:bodyPr wrap="square" rtlCol="0">
            <a:spAutoFit/>
          </a:bodyPr>
          <a:lstStyle/>
          <a:p>
            <a:pPr algn="ctr"/>
            <a:r>
              <a:rPr lang="en-IN" sz="1800" dirty="0"/>
              <a:t>Midline-1 was done after 2 months of the programme, before </a:t>
            </a:r>
            <a:r>
              <a:rPr lang="en-IN" dirty="0"/>
              <a:t>the end of the first term</a:t>
            </a:r>
            <a:r>
              <a:rPr lang="en-IN" sz="1800" dirty="0"/>
              <a:t>.</a:t>
            </a:r>
          </a:p>
        </p:txBody>
      </p:sp>
      <p:sp>
        <p:nvSpPr>
          <p:cNvPr id="10" name="TextBox 9">
            <a:extLst>
              <a:ext uri="{FF2B5EF4-FFF2-40B4-BE49-F238E27FC236}">
                <a16:creationId xmlns:a16="http://schemas.microsoft.com/office/drawing/2014/main" id="{8D879FE8-7BAA-E1C2-7CE7-69FC1AC5D0D3}"/>
              </a:ext>
            </a:extLst>
          </p:cNvPr>
          <p:cNvSpPr txBox="1"/>
          <p:nvPr/>
        </p:nvSpPr>
        <p:spPr>
          <a:xfrm>
            <a:off x="9471076" y="3677920"/>
            <a:ext cx="2385643" cy="1754326"/>
          </a:xfrm>
          <a:prstGeom prst="rect">
            <a:avLst/>
          </a:prstGeom>
          <a:solidFill>
            <a:schemeClr val="bg1">
              <a:lumMod val="95000"/>
            </a:schemeClr>
          </a:solidFill>
        </p:spPr>
        <p:txBody>
          <a:bodyPr wrap="square">
            <a:spAutoFit/>
          </a:bodyPr>
          <a:lstStyle/>
          <a:p>
            <a:pPr algn="ctr"/>
            <a:r>
              <a:rPr lang="en-IN" sz="1800" dirty="0"/>
              <a:t>The </a:t>
            </a:r>
            <a:r>
              <a:rPr lang="en-IN" dirty="0"/>
              <a:t>E</a:t>
            </a:r>
            <a:r>
              <a:rPr lang="en-IN" sz="1800" dirty="0"/>
              <a:t>ndline was done at the end of the programme, after </a:t>
            </a:r>
            <a:r>
              <a:rPr lang="en-IN" dirty="0"/>
              <a:t>PLANE-AL</a:t>
            </a:r>
            <a:r>
              <a:rPr lang="en-IN" sz="1800" dirty="0"/>
              <a:t> had been implemented for 7 months.</a:t>
            </a:r>
          </a:p>
        </p:txBody>
      </p:sp>
      <p:sp>
        <p:nvSpPr>
          <p:cNvPr id="11" name="TextBox 10">
            <a:extLst>
              <a:ext uri="{FF2B5EF4-FFF2-40B4-BE49-F238E27FC236}">
                <a16:creationId xmlns:a16="http://schemas.microsoft.com/office/drawing/2014/main" id="{E17FE7C8-C3D2-86E3-E7B9-3FE038A4F109}"/>
              </a:ext>
            </a:extLst>
          </p:cNvPr>
          <p:cNvSpPr txBox="1"/>
          <p:nvPr/>
        </p:nvSpPr>
        <p:spPr>
          <a:xfrm>
            <a:off x="6504356" y="3671888"/>
            <a:ext cx="2385643" cy="1477328"/>
          </a:xfrm>
          <a:prstGeom prst="rect">
            <a:avLst/>
          </a:prstGeom>
          <a:solidFill>
            <a:schemeClr val="bg1">
              <a:lumMod val="95000"/>
            </a:schemeClr>
          </a:solidFill>
        </p:spPr>
        <p:txBody>
          <a:bodyPr wrap="square" rtlCol="0">
            <a:spAutoFit/>
          </a:bodyPr>
          <a:lstStyle/>
          <a:p>
            <a:pPr algn="ctr"/>
            <a:r>
              <a:rPr lang="en-IN" sz="1800" dirty="0"/>
              <a:t>Midline-2 was done after the programme had been implemented for ~5 months.</a:t>
            </a:r>
          </a:p>
        </p:txBody>
      </p:sp>
    </p:spTree>
    <p:extLst>
      <p:ext uri="{BB962C8B-B14F-4D97-AF65-F5344CB8AC3E}">
        <p14:creationId xmlns:p14="http://schemas.microsoft.com/office/powerpoint/2010/main" val="30422890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0E977-146E-1547-8B37-33A2B657647B}"/>
              </a:ext>
            </a:extLst>
          </p:cNvPr>
          <p:cNvSpPr>
            <a:spLocks noGrp="1"/>
          </p:cNvSpPr>
          <p:nvPr>
            <p:ph type="title"/>
          </p:nvPr>
        </p:nvSpPr>
        <p:spPr/>
        <p:txBody>
          <a:bodyPr>
            <a:normAutofit fontScale="90000"/>
          </a:bodyPr>
          <a:lstStyle/>
          <a:p>
            <a:r>
              <a:rPr lang="en-US" dirty="0"/>
              <a:t>S</a:t>
            </a:r>
            <a:r>
              <a:rPr lang="en-US" sz="3333" dirty="0"/>
              <a:t>AMPLE</a:t>
            </a:r>
            <a:r>
              <a:rPr lang="en-US" dirty="0"/>
              <a:t> &amp; A</a:t>
            </a:r>
            <a:r>
              <a:rPr lang="en-US" sz="3333" dirty="0"/>
              <a:t>SSESSMENT</a:t>
            </a:r>
          </a:p>
        </p:txBody>
      </p:sp>
      <p:sp>
        <p:nvSpPr>
          <p:cNvPr id="5" name="Slide Number Placeholder 4">
            <a:extLst>
              <a:ext uri="{FF2B5EF4-FFF2-40B4-BE49-F238E27FC236}">
                <a16:creationId xmlns:a16="http://schemas.microsoft.com/office/drawing/2014/main" id="{1C268A88-CA53-614A-A7F7-05BA7E043C0B}"/>
              </a:ext>
            </a:extLst>
          </p:cNvPr>
          <p:cNvSpPr>
            <a:spLocks noGrp="1"/>
          </p:cNvSpPr>
          <p:nvPr>
            <p:ph type="sldNum" sz="quarter" idx="16"/>
          </p:nvPr>
        </p:nvSpPr>
        <p:spPr/>
        <p:txBody>
          <a:bodyPr/>
          <a:lstStyle/>
          <a:p>
            <a:fld id="{7468CC59-DEF6-F84A-BE3F-F46808761F63}" type="slidenum">
              <a:rPr lang="en-US" smtClean="0"/>
              <a:pPr/>
              <a:t>7</a:t>
            </a:fld>
            <a:endParaRPr lang="en-US" dirty="0"/>
          </a:p>
        </p:txBody>
      </p:sp>
      <p:sp>
        <p:nvSpPr>
          <p:cNvPr id="8" name="Text Placeholder 2">
            <a:extLst>
              <a:ext uri="{FF2B5EF4-FFF2-40B4-BE49-F238E27FC236}">
                <a16:creationId xmlns:a16="http://schemas.microsoft.com/office/drawing/2014/main" id="{99336385-CFC4-470E-A396-C4DE2ACB6855}"/>
              </a:ext>
            </a:extLst>
          </p:cNvPr>
          <p:cNvSpPr>
            <a:spLocks noGrp="1"/>
          </p:cNvSpPr>
          <p:nvPr>
            <p:ph type="body" sz="quarter" idx="14"/>
          </p:nvPr>
        </p:nvSpPr>
        <p:spPr>
          <a:xfrm>
            <a:off x="700800" y="4380496"/>
            <a:ext cx="10790399" cy="1743684"/>
          </a:xfrm>
        </p:spPr>
        <p:txBody>
          <a:bodyPr>
            <a:noAutofit/>
          </a:bodyPr>
          <a:lstStyle/>
          <a:p>
            <a:pPr>
              <a:lnSpc>
                <a:spcPct val="100000"/>
              </a:lnSpc>
            </a:pPr>
            <a:r>
              <a:rPr lang="en-US" sz="2000" dirty="0"/>
              <a:t>The Endline assessment was conducted between 5</a:t>
            </a:r>
            <a:r>
              <a:rPr lang="en-US" sz="2000" baseline="30000" dirty="0"/>
              <a:t>th</a:t>
            </a:r>
            <a:r>
              <a:rPr lang="en-US" sz="2000" dirty="0"/>
              <a:t> to 15</a:t>
            </a:r>
            <a:r>
              <a:rPr lang="en-US" sz="2000" baseline="30000" dirty="0"/>
              <a:t>th</a:t>
            </a:r>
            <a:r>
              <a:rPr lang="en-US" sz="2000" dirty="0"/>
              <a:t> of July 2023 but this extended into the week of 17</a:t>
            </a:r>
            <a:r>
              <a:rPr lang="en-US" sz="2000" baseline="30000" dirty="0"/>
              <a:t>th</a:t>
            </a:r>
            <a:r>
              <a:rPr lang="en-US" sz="2000" dirty="0"/>
              <a:t> due to rainfall and absenteeism of pupils.</a:t>
            </a:r>
          </a:p>
          <a:p>
            <a:pPr>
              <a:lnSpc>
                <a:spcPct val="100000"/>
              </a:lnSpc>
            </a:pPr>
            <a:r>
              <a:rPr lang="en-US" sz="2000" dirty="0"/>
              <a:t>5 schools could not conduct the assessment (2 in </a:t>
            </a:r>
            <a:r>
              <a:rPr lang="en-US" sz="2000" dirty="0" err="1"/>
              <a:t>Bunkure</a:t>
            </a:r>
            <a:r>
              <a:rPr lang="en-US" sz="2000" dirty="0"/>
              <a:t>, 2 in Warawa, and 1 </a:t>
            </a:r>
            <a:r>
              <a:rPr lang="en-US" sz="2000" dirty="0" err="1"/>
              <a:t>Dawakin</a:t>
            </a:r>
            <a:r>
              <a:rPr lang="en-US" sz="2000" dirty="0"/>
              <a:t> </a:t>
            </a:r>
            <a:r>
              <a:rPr lang="en-US" sz="2000" dirty="0" err="1"/>
              <a:t>Tofa</a:t>
            </a:r>
            <a:r>
              <a:rPr lang="en-US" sz="2000" dirty="0"/>
              <a:t> ).  This is due to pupil absenteeism, migration and fire incident in a school since baseline. </a:t>
            </a:r>
          </a:p>
        </p:txBody>
      </p:sp>
      <p:grpSp>
        <p:nvGrpSpPr>
          <p:cNvPr id="6" name="Group 5">
            <a:extLst>
              <a:ext uri="{FF2B5EF4-FFF2-40B4-BE49-F238E27FC236}">
                <a16:creationId xmlns:a16="http://schemas.microsoft.com/office/drawing/2014/main" id="{4407DC59-5B76-4996-BCC3-28A55198CF98}"/>
              </a:ext>
            </a:extLst>
          </p:cNvPr>
          <p:cNvGrpSpPr/>
          <p:nvPr/>
        </p:nvGrpSpPr>
        <p:grpSpPr>
          <a:xfrm>
            <a:off x="1123061" y="1404103"/>
            <a:ext cx="1480183" cy="2612143"/>
            <a:chOff x="842295" y="930595"/>
            <a:chExt cx="1110137" cy="1959107"/>
          </a:xfrm>
        </p:grpSpPr>
        <p:sp>
          <p:nvSpPr>
            <p:cNvPr id="3" name="TextBox 2">
              <a:extLst>
                <a:ext uri="{FF2B5EF4-FFF2-40B4-BE49-F238E27FC236}">
                  <a16:creationId xmlns:a16="http://schemas.microsoft.com/office/drawing/2014/main" id="{673FC8CB-E8E3-45E5-8CE3-D077378D5F86}"/>
                </a:ext>
              </a:extLst>
            </p:cNvPr>
            <p:cNvSpPr txBox="1"/>
            <p:nvPr/>
          </p:nvSpPr>
          <p:spPr>
            <a:xfrm>
              <a:off x="1103293" y="1989455"/>
              <a:ext cx="588142" cy="900247"/>
            </a:xfrm>
            <a:prstGeom prst="rect">
              <a:avLst/>
            </a:prstGeom>
            <a:noFill/>
          </p:spPr>
          <p:txBody>
            <a:bodyPr wrap="none" rtlCol="0">
              <a:spAutoFit/>
            </a:bodyPr>
            <a:lstStyle/>
            <a:p>
              <a:pPr algn="ctr"/>
              <a:r>
                <a:rPr lang="en-IN" sz="5333" b="1" dirty="0">
                  <a:solidFill>
                    <a:schemeClr val="accent1"/>
                  </a:solidFill>
                </a:rPr>
                <a:t>7</a:t>
              </a:r>
            </a:p>
            <a:p>
              <a:pPr algn="ctr"/>
              <a:r>
                <a:rPr lang="en-IN" sz="1867" dirty="0"/>
                <a:t>LGAs</a:t>
              </a:r>
              <a:endParaRPr lang="en-GB" sz="1867" dirty="0"/>
            </a:p>
          </p:txBody>
        </p:sp>
        <p:pic>
          <p:nvPicPr>
            <p:cNvPr id="7" name="Picture 6">
              <a:extLst>
                <a:ext uri="{FF2B5EF4-FFF2-40B4-BE49-F238E27FC236}">
                  <a16:creationId xmlns:a16="http://schemas.microsoft.com/office/drawing/2014/main" id="{A3410128-37BC-4E0E-88D9-CA2EABE88E8F}"/>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42295" y="930595"/>
              <a:ext cx="1110137" cy="1074326"/>
            </a:xfrm>
            <a:prstGeom prst="rect">
              <a:avLst/>
            </a:prstGeom>
          </p:spPr>
        </p:pic>
      </p:grpSp>
      <p:pic>
        <p:nvPicPr>
          <p:cNvPr id="14" name="Picture 13">
            <a:extLst>
              <a:ext uri="{FF2B5EF4-FFF2-40B4-BE49-F238E27FC236}">
                <a16:creationId xmlns:a16="http://schemas.microsoft.com/office/drawing/2014/main" id="{79A8D0D1-B499-4258-A121-7B0F9872566E}"/>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615139" y="1010407"/>
            <a:ext cx="1831621" cy="1831622"/>
          </a:xfrm>
          <a:prstGeom prst="rect">
            <a:avLst/>
          </a:prstGeom>
        </p:spPr>
      </p:pic>
      <p:grpSp>
        <p:nvGrpSpPr>
          <p:cNvPr id="13" name="Group 12">
            <a:extLst>
              <a:ext uri="{FF2B5EF4-FFF2-40B4-BE49-F238E27FC236}">
                <a16:creationId xmlns:a16="http://schemas.microsoft.com/office/drawing/2014/main" id="{E314CE22-A707-4453-AAF3-46F4A180699E}"/>
              </a:ext>
            </a:extLst>
          </p:cNvPr>
          <p:cNvGrpSpPr/>
          <p:nvPr/>
        </p:nvGrpSpPr>
        <p:grpSpPr>
          <a:xfrm>
            <a:off x="6432964" y="1404880"/>
            <a:ext cx="1566153" cy="2907720"/>
            <a:chOff x="4522347" y="939869"/>
            <a:chExt cx="1174615" cy="2180790"/>
          </a:xfrm>
        </p:grpSpPr>
        <p:sp>
          <p:nvSpPr>
            <p:cNvPr id="12" name="TextBox 11">
              <a:extLst>
                <a:ext uri="{FF2B5EF4-FFF2-40B4-BE49-F238E27FC236}">
                  <a16:creationId xmlns:a16="http://schemas.microsoft.com/office/drawing/2014/main" id="{22322C9A-E3B5-4420-94FA-EDA1A6503B96}"/>
                </a:ext>
              </a:extLst>
            </p:cNvPr>
            <p:cNvSpPr txBox="1"/>
            <p:nvPr/>
          </p:nvSpPr>
          <p:spPr>
            <a:xfrm>
              <a:off x="4522347" y="2004921"/>
              <a:ext cx="1115931" cy="1115738"/>
            </a:xfrm>
            <a:prstGeom prst="rect">
              <a:avLst/>
            </a:prstGeom>
            <a:noFill/>
          </p:spPr>
          <p:txBody>
            <a:bodyPr wrap="none" rtlCol="0">
              <a:spAutoFit/>
            </a:bodyPr>
            <a:lstStyle/>
            <a:p>
              <a:pPr algn="ctr"/>
              <a:r>
                <a:rPr lang="en-IN" sz="5333" b="1" dirty="0">
                  <a:solidFill>
                    <a:schemeClr val="accent6"/>
                  </a:solidFill>
                </a:rPr>
                <a:t>3</a:t>
              </a:r>
            </a:p>
            <a:p>
              <a:pPr algn="ctr"/>
              <a:r>
                <a:rPr lang="en-IN" sz="1867" dirty="0"/>
                <a:t>Classes</a:t>
              </a:r>
              <a:br>
                <a:rPr lang="en-IN" sz="1867" dirty="0"/>
              </a:br>
              <a:r>
                <a:rPr lang="en-IN" sz="1867" dirty="0"/>
                <a:t>(P4, P5, P6)</a:t>
              </a:r>
              <a:endParaRPr lang="en-GB" sz="1867" dirty="0"/>
            </a:p>
          </p:txBody>
        </p:sp>
        <p:pic>
          <p:nvPicPr>
            <p:cNvPr id="18" name="Picture 17">
              <a:extLst>
                <a:ext uri="{FF2B5EF4-FFF2-40B4-BE49-F238E27FC236}">
                  <a16:creationId xmlns:a16="http://schemas.microsoft.com/office/drawing/2014/main" id="{A0485E91-4EE7-4955-B64F-34FF58B48D9D}"/>
                </a:ext>
              </a:extLst>
            </p:cNvPr>
            <p:cNvPicPr>
              <a:picLocks noChangeAspect="1"/>
            </p:cNvPicPr>
            <p:nvPr/>
          </p:nvPicPr>
          <p:blipFill>
            <a:blip r:embed="rId5" cstate="email">
              <a:biLevel thresh="50000"/>
              <a:extLst>
                <a:ext uri="{BEBA8EAE-BF5A-486C-A8C5-ECC9F3942E4B}">
                  <a14:imgProps xmlns:a14="http://schemas.microsoft.com/office/drawing/2010/main">
                    <a14:imgLayer r:embed="rId6">
                      <a14:imgEffect>
                        <a14:colorTemperature colorTemp="112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4530498" y="939869"/>
              <a:ext cx="1166464" cy="1010056"/>
            </a:xfrm>
            <a:prstGeom prst="rect">
              <a:avLst/>
            </a:prstGeom>
          </p:spPr>
        </p:pic>
      </p:grpSp>
      <p:pic>
        <p:nvPicPr>
          <p:cNvPr id="9" name="Picture" title="This slide contains the following visuals: Gender of Pupils Assessed at Endline ,textbox ,card ,Baseline Reach ,pivotTable ,Select filters to narrow down results ,Select Class ,Pupils Learning Levels in Hausa Reading ,Learning Levels in English Listening and Speaking ,Pupils Learning Levels in English Reading ,Pupils Learning Levels in Mathematics ,Endline Reach. Please refer to the notes on this slide for details">
            <a:hlinkClick r:id="rId7"/>
            <a:extLst>
              <a:ext uri="{FF2B5EF4-FFF2-40B4-BE49-F238E27FC236}">
                <a16:creationId xmlns:a16="http://schemas.microsoft.com/office/drawing/2014/main" id="{837BDEAB-C335-CB69-CB52-733152E13CAC}"/>
              </a:ext>
            </a:extLst>
          </p:cNvPr>
          <p:cNvPicPr>
            <a:picLocks noChangeAspect="1"/>
          </p:cNvPicPr>
          <p:nvPr/>
        </p:nvPicPr>
        <p:blipFill rotWithShape="1">
          <a:blip r:embed="rId8" cstate="screen">
            <a:extLst>
              <a:ext uri="{28A0092B-C50C-407E-A947-70E740481C1C}">
                <a14:useLocalDpi xmlns:a14="http://schemas.microsoft.com/office/drawing/2010/main" val="0"/>
              </a:ext>
            </a:extLst>
          </a:blip>
          <a:srcRect/>
          <a:stretch/>
        </p:blipFill>
        <p:spPr>
          <a:xfrm>
            <a:off x="3473075" y="2871300"/>
            <a:ext cx="2090058" cy="1199408"/>
          </a:xfrm>
          <a:prstGeom prst="rect">
            <a:avLst/>
          </a:prstGeom>
          <a:noFill/>
        </p:spPr>
      </p:pic>
      <p:grpSp>
        <p:nvGrpSpPr>
          <p:cNvPr id="19" name="Group 18">
            <a:extLst>
              <a:ext uri="{FF2B5EF4-FFF2-40B4-BE49-F238E27FC236}">
                <a16:creationId xmlns:a16="http://schemas.microsoft.com/office/drawing/2014/main" id="{2B72D70E-26D1-1B55-AE84-F5E2D2979165}"/>
              </a:ext>
            </a:extLst>
          </p:cNvPr>
          <p:cNvGrpSpPr/>
          <p:nvPr/>
        </p:nvGrpSpPr>
        <p:grpSpPr>
          <a:xfrm>
            <a:off x="8835282" y="1316393"/>
            <a:ext cx="1826334" cy="2760213"/>
            <a:chOff x="6536231" y="939869"/>
            <a:chExt cx="1337667" cy="2032443"/>
          </a:xfrm>
        </p:grpSpPr>
        <p:sp>
          <p:nvSpPr>
            <p:cNvPr id="20" name="TextBox 19">
              <a:extLst>
                <a:ext uri="{FF2B5EF4-FFF2-40B4-BE49-F238E27FC236}">
                  <a16:creationId xmlns:a16="http://schemas.microsoft.com/office/drawing/2014/main" id="{37ABD696-6305-9781-C0B9-476859AB9F71}"/>
                </a:ext>
              </a:extLst>
            </p:cNvPr>
            <p:cNvSpPr txBox="1"/>
            <p:nvPr/>
          </p:nvSpPr>
          <p:spPr>
            <a:xfrm>
              <a:off x="6536231" y="2224443"/>
              <a:ext cx="1337667" cy="747869"/>
            </a:xfrm>
            <a:prstGeom prst="rect">
              <a:avLst/>
            </a:prstGeom>
            <a:noFill/>
          </p:spPr>
          <p:txBody>
            <a:bodyPr wrap="none" rtlCol="0">
              <a:spAutoFit/>
            </a:bodyPr>
            <a:lstStyle/>
            <a:p>
              <a:pPr algn="ctr"/>
              <a:r>
                <a:rPr lang="en-IN" sz="3600" b="1" dirty="0">
                  <a:solidFill>
                    <a:schemeClr val="accent2"/>
                  </a:solidFill>
                </a:rPr>
                <a:t>113,472</a:t>
              </a:r>
            </a:p>
            <a:p>
              <a:pPr algn="ctr"/>
              <a:r>
                <a:rPr lang="en-IN" sz="2400" dirty="0"/>
                <a:t>Pupils</a:t>
              </a:r>
              <a:endParaRPr lang="en-GB" sz="2400" dirty="0"/>
            </a:p>
          </p:txBody>
        </p:sp>
        <p:pic>
          <p:nvPicPr>
            <p:cNvPr id="21" name="Picture 20">
              <a:extLst>
                <a:ext uri="{FF2B5EF4-FFF2-40B4-BE49-F238E27FC236}">
                  <a16:creationId xmlns:a16="http://schemas.microsoft.com/office/drawing/2014/main" id="{5FE87CD0-74BF-8101-490B-04E7534E7DF0}"/>
                </a:ext>
              </a:extLst>
            </p:cNvPr>
            <p:cNvPicPr>
              <a:picLocks noChangeAspect="1"/>
            </p:cNvPicPr>
            <p:nvPr/>
          </p:nvPicPr>
          <p:blipFill>
            <a:blip r:embed="rId9" cstate="email">
              <a:biLevel thresh="75000"/>
              <a:extLst>
                <a:ext uri="{28A0092B-C50C-407E-A947-70E740481C1C}">
                  <a14:useLocalDpi xmlns:a14="http://schemas.microsoft.com/office/drawing/2010/main" val="0"/>
                </a:ext>
              </a:extLst>
            </a:blip>
            <a:stretch>
              <a:fillRect/>
            </a:stretch>
          </p:blipFill>
          <p:spPr>
            <a:xfrm>
              <a:off x="6727376" y="939869"/>
              <a:ext cx="955377" cy="955377"/>
            </a:xfrm>
            <a:prstGeom prst="rect">
              <a:avLst/>
            </a:prstGeom>
          </p:spPr>
        </p:pic>
      </p:grpSp>
      <p:sp>
        <p:nvSpPr>
          <p:cNvPr id="22" name="Footer Placeholder 21">
            <a:extLst>
              <a:ext uri="{FF2B5EF4-FFF2-40B4-BE49-F238E27FC236}">
                <a16:creationId xmlns:a16="http://schemas.microsoft.com/office/drawing/2014/main" id="{2A7D163B-3E99-C242-CC8A-FCDD34727714}"/>
              </a:ext>
            </a:extLst>
          </p:cNvPr>
          <p:cNvSpPr>
            <a:spLocks noGrp="1"/>
          </p:cNvSpPr>
          <p:nvPr>
            <p:ph type="ftr" sz="quarter" idx="15"/>
          </p:nvPr>
        </p:nvSpPr>
        <p:spPr/>
        <p:txBody>
          <a:bodyPr/>
          <a:lstStyle/>
          <a:p>
            <a:r>
              <a:rPr lang="en-US"/>
              <a:t>PLANE-AL Endline Assessment Results, Kano | 2022/23</a:t>
            </a:r>
            <a:endParaRPr lang="en-US" dirty="0"/>
          </a:p>
        </p:txBody>
      </p:sp>
    </p:spTree>
    <p:extLst>
      <p:ext uri="{BB962C8B-B14F-4D97-AF65-F5344CB8AC3E}">
        <p14:creationId xmlns:p14="http://schemas.microsoft.com/office/powerpoint/2010/main" val="47141071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2E68A-3218-DBB0-9C31-CEE65267DF83}"/>
              </a:ext>
            </a:extLst>
          </p:cNvPr>
          <p:cNvSpPr>
            <a:spLocks noGrp="1"/>
          </p:cNvSpPr>
          <p:nvPr>
            <p:ph type="title"/>
          </p:nvPr>
        </p:nvSpPr>
        <p:spPr>
          <a:xfrm>
            <a:off x="67957" y="88842"/>
            <a:ext cx="10790400" cy="876644"/>
          </a:xfrm>
        </p:spPr>
        <p:txBody>
          <a:bodyPr>
            <a:normAutofit/>
          </a:bodyPr>
          <a:lstStyle/>
          <a:p>
            <a:r>
              <a:rPr lang="en-IN" dirty="0"/>
              <a:t>Student Profile</a:t>
            </a:r>
          </a:p>
        </p:txBody>
      </p:sp>
      <p:sp>
        <p:nvSpPr>
          <p:cNvPr id="4" name="Slide Number Placeholder 3">
            <a:extLst>
              <a:ext uri="{FF2B5EF4-FFF2-40B4-BE49-F238E27FC236}">
                <a16:creationId xmlns:a16="http://schemas.microsoft.com/office/drawing/2014/main" id="{09CDADF3-B3B1-F8FB-FDA8-C8E2C0FC21EC}"/>
              </a:ext>
            </a:extLst>
          </p:cNvPr>
          <p:cNvSpPr>
            <a:spLocks noGrp="1"/>
          </p:cNvSpPr>
          <p:nvPr>
            <p:ph type="sldNum" sz="quarter" idx="16"/>
          </p:nvPr>
        </p:nvSpPr>
        <p:spPr/>
        <p:txBody>
          <a:bodyPr/>
          <a:lstStyle/>
          <a:p>
            <a:fld id="{7468CC59-DEF6-F84A-BE3F-F46808761F63}" type="slidenum">
              <a:rPr lang="en-US" smtClean="0"/>
              <a:pPr/>
              <a:t>8</a:t>
            </a:fld>
            <a:endParaRPr lang="en-US" dirty="0"/>
          </a:p>
        </p:txBody>
      </p:sp>
      <p:sp>
        <p:nvSpPr>
          <p:cNvPr id="5" name="Footer Placeholder 4">
            <a:extLst>
              <a:ext uri="{FF2B5EF4-FFF2-40B4-BE49-F238E27FC236}">
                <a16:creationId xmlns:a16="http://schemas.microsoft.com/office/drawing/2014/main" id="{D22BEC76-6772-2E29-B9DD-858ACE614CF2}"/>
              </a:ext>
            </a:extLst>
          </p:cNvPr>
          <p:cNvSpPr>
            <a:spLocks noGrp="1"/>
          </p:cNvSpPr>
          <p:nvPr>
            <p:ph type="ftr" sz="quarter" idx="15"/>
          </p:nvPr>
        </p:nvSpPr>
        <p:spPr/>
        <p:txBody>
          <a:bodyPr/>
          <a:lstStyle/>
          <a:p>
            <a:r>
              <a:rPr lang="en-US"/>
              <a:t>PLANE-AL Endline Assessment Results, Kano | 2022/23</a:t>
            </a:r>
            <a:endParaRPr lang="en-US" dirty="0"/>
          </a:p>
        </p:txBody>
      </p:sp>
      <p:pic>
        <p:nvPicPr>
          <p:cNvPr id="6" name="Picture" title="This slide contains the following visuals: Pupils Split by Grade ,Pupils Assessed by Testing Cycle ,Schools reached by Testing Cycle ,card ,Select Class ,Baseline Reach ,card ,textbox ,Gender of Pupils Assessed at Endline. Please refer to the notes on this slide for details">
            <a:hlinkClick r:id="rId3"/>
            <a:extLst>
              <a:ext uri="{FF2B5EF4-FFF2-40B4-BE49-F238E27FC236}">
                <a16:creationId xmlns:a16="http://schemas.microsoft.com/office/drawing/2014/main" id="{21AB502F-AD34-F93B-E3A6-2636FC6CBFD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91501" y="836796"/>
            <a:ext cx="4480499" cy="5212344"/>
          </a:xfrm>
          <a:prstGeom prst="rect">
            <a:avLst/>
          </a:prstGeom>
          <a:noFill/>
          <a:ln>
            <a:solidFill>
              <a:schemeClr val="tx1"/>
            </a:solidFill>
          </a:ln>
        </p:spPr>
      </p:pic>
      <p:sp>
        <p:nvSpPr>
          <p:cNvPr id="7" name="TextBox 6">
            <a:extLst>
              <a:ext uri="{FF2B5EF4-FFF2-40B4-BE49-F238E27FC236}">
                <a16:creationId xmlns:a16="http://schemas.microsoft.com/office/drawing/2014/main" id="{E00C4E72-D358-4A7C-C9BF-A35AB5333453}"/>
              </a:ext>
            </a:extLst>
          </p:cNvPr>
          <p:cNvSpPr txBox="1"/>
          <p:nvPr/>
        </p:nvSpPr>
        <p:spPr>
          <a:xfrm>
            <a:off x="4974858" y="857657"/>
            <a:ext cx="6249850" cy="5170646"/>
          </a:xfrm>
          <a:prstGeom prst="rect">
            <a:avLst/>
          </a:prstGeom>
          <a:solidFill>
            <a:srgbClr val="F4F9F1"/>
          </a:solidFill>
        </p:spPr>
        <p:txBody>
          <a:bodyPr wrap="square" rtlCol="0">
            <a:spAutoFit/>
          </a:bodyPr>
          <a:lstStyle/>
          <a:p>
            <a:r>
              <a:rPr lang="en-US" sz="2200" dirty="0">
                <a:latin typeface="Montserrat Light" panose="00000400000000000000" pitchFamily="2" charset="0"/>
              </a:rPr>
              <a:t>While attendance seems better at Endline compared to Baseline, </a:t>
            </a:r>
            <a:r>
              <a:rPr lang="en-US" sz="2200" b="1" dirty="0">
                <a:latin typeface="Montserrat Light" panose="00000400000000000000" pitchFamily="2" charset="0"/>
              </a:rPr>
              <a:t>highest attendance was recorded during Midline-1</a:t>
            </a:r>
            <a:r>
              <a:rPr lang="en-US" sz="2200" dirty="0">
                <a:latin typeface="Montserrat Light" panose="00000400000000000000" pitchFamily="2" charset="0"/>
              </a:rPr>
              <a:t> due to reduced farming activities, advocacy efforts and school feeding.</a:t>
            </a:r>
          </a:p>
          <a:p>
            <a:endParaRPr lang="en-US" sz="2200" dirty="0">
              <a:latin typeface="Montserrat Light" panose="00000400000000000000" pitchFamily="2" charset="0"/>
            </a:endParaRPr>
          </a:p>
          <a:p>
            <a:r>
              <a:rPr lang="en-US" sz="2200" dirty="0">
                <a:latin typeface="Montserrat Light" panose="00000400000000000000" pitchFamily="2" charset="0"/>
              </a:rPr>
              <a:t>Attendance dropped in term 2 (Midline-2 in March) when school feeding stopped.</a:t>
            </a:r>
          </a:p>
          <a:p>
            <a:endParaRPr lang="en-US" sz="2200" dirty="0">
              <a:latin typeface="Montserrat Light" panose="00000400000000000000" pitchFamily="2" charset="0"/>
            </a:endParaRPr>
          </a:p>
          <a:p>
            <a:r>
              <a:rPr lang="en-US" sz="2200" dirty="0">
                <a:latin typeface="Montserrat Light" panose="00000400000000000000" pitchFamily="2" charset="0"/>
              </a:rPr>
              <a:t>Consistent drop in attendance was recorded in </a:t>
            </a:r>
            <a:r>
              <a:rPr lang="en-US" sz="2200" b="1" dirty="0" err="1">
                <a:latin typeface="Montserrat Light" panose="00000400000000000000" pitchFamily="2" charset="0"/>
              </a:rPr>
              <a:t>Bunkure</a:t>
            </a:r>
            <a:r>
              <a:rPr lang="en-US" sz="2200" b="1" dirty="0">
                <a:latin typeface="Montserrat Light" panose="00000400000000000000" pitchFamily="2" charset="0"/>
              </a:rPr>
              <a:t> and Warawa </a:t>
            </a:r>
            <a:r>
              <a:rPr lang="en-US" sz="2200" dirty="0">
                <a:latin typeface="Montserrat Light" panose="00000400000000000000" pitchFamily="2" charset="0"/>
              </a:rPr>
              <a:t>all through the session (More at the Endline - </a:t>
            </a:r>
            <a:r>
              <a:rPr lang="en-US" sz="2200" b="1" dirty="0">
                <a:latin typeface="Montserrat Light" panose="00000400000000000000" pitchFamily="2" charset="0"/>
              </a:rPr>
              <a:t>14%</a:t>
            </a:r>
            <a:r>
              <a:rPr lang="en-US" sz="2200" dirty="0">
                <a:latin typeface="Montserrat Light" panose="00000400000000000000" pitchFamily="2" charset="0"/>
              </a:rPr>
              <a:t> and </a:t>
            </a:r>
            <a:r>
              <a:rPr lang="en-US" sz="2200" b="1" dirty="0">
                <a:latin typeface="Montserrat Light" panose="00000400000000000000" pitchFamily="2" charset="0"/>
              </a:rPr>
              <a:t>12%</a:t>
            </a:r>
            <a:r>
              <a:rPr lang="en-US" sz="2200" dirty="0">
                <a:latin typeface="Montserrat Light" panose="00000400000000000000" pitchFamily="2" charset="0"/>
              </a:rPr>
              <a:t> respectively) due to the nomadic nature of some schools and all year-round farming activities in </a:t>
            </a:r>
            <a:r>
              <a:rPr lang="en-US" sz="2200" dirty="0" err="1">
                <a:latin typeface="Montserrat Light" panose="00000400000000000000" pitchFamily="2" charset="0"/>
              </a:rPr>
              <a:t>Bunkure</a:t>
            </a:r>
            <a:r>
              <a:rPr lang="en-US" sz="2200" dirty="0">
                <a:latin typeface="Montserrat Light" panose="00000400000000000000" pitchFamily="2" charset="0"/>
              </a:rPr>
              <a:t>.</a:t>
            </a:r>
            <a:endParaRPr lang="en-NG" sz="2200" dirty="0">
              <a:latin typeface="Montserrat Light" panose="00000400000000000000" pitchFamily="2" charset="0"/>
            </a:endParaRPr>
          </a:p>
        </p:txBody>
      </p:sp>
    </p:spTree>
    <p:extLst>
      <p:ext uri="{BB962C8B-B14F-4D97-AF65-F5344CB8AC3E}">
        <p14:creationId xmlns:p14="http://schemas.microsoft.com/office/powerpoint/2010/main" val="85241301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2E68A-3218-DBB0-9C31-CEE65267DF83}"/>
              </a:ext>
            </a:extLst>
          </p:cNvPr>
          <p:cNvSpPr>
            <a:spLocks noGrp="1"/>
          </p:cNvSpPr>
          <p:nvPr>
            <p:ph type="title"/>
          </p:nvPr>
        </p:nvSpPr>
        <p:spPr>
          <a:xfrm>
            <a:off x="67957" y="88842"/>
            <a:ext cx="10790400" cy="876644"/>
          </a:xfrm>
        </p:spPr>
        <p:txBody>
          <a:bodyPr>
            <a:normAutofit/>
          </a:bodyPr>
          <a:lstStyle/>
          <a:p>
            <a:r>
              <a:rPr lang="en-IN" dirty="0"/>
              <a:t>Gender/Grade Profile</a:t>
            </a:r>
          </a:p>
        </p:txBody>
      </p:sp>
      <p:sp>
        <p:nvSpPr>
          <p:cNvPr id="4" name="Slide Number Placeholder 3">
            <a:extLst>
              <a:ext uri="{FF2B5EF4-FFF2-40B4-BE49-F238E27FC236}">
                <a16:creationId xmlns:a16="http://schemas.microsoft.com/office/drawing/2014/main" id="{09CDADF3-B3B1-F8FB-FDA8-C8E2C0FC21EC}"/>
              </a:ext>
            </a:extLst>
          </p:cNvPr>
          <p:cNvSpPr>
            <a:spLocks noGrp="1"/>
          </p:cNvSpPr>
          <p:nvPr>
            <p:ph type="sldNum" sz="quarter" idx="16"/>
          </p:nvPr>
        </p:nvSpPr>
        <p:spPr/>
        <p:txBody>
          <a:bodyPr/>
          <a:lstStyle/>
          <a:p>
            <a:fld id="{7468CC59-DEF6-F84A-BE3F-F46808761F63}" type="slidenum">
              <a:rPr lang="en-US" smtClean="0"/>
              <a:pPr/>
              <a:t>9</a:t>
            </a:fld>
            <a:endParaRPr lang="en-US" dirty="0"/>
          </a:p>
        </p:txBody>
      </p:sp>
      <p:sp>
        <p:nvSpPr>
          <p:cNvPr id="5" name="Footer Placeholder 4">
            <a:extLst>
              <a:ext uri="{FF2B5EF4-FFF2-40B4-BE49-F238E27FC236}">
                <a16:creationId xmlns:a16="http://schemas.microsoft.com/office/drawing/2014/main" id="{D22BEC76-6772-2E29-B9DD-858ACE614CF2}"/>
              </a:ext>
            </a:extLst>
          </p:cNvPr>
          <p:cNvSpPr>
            <a:spLocks noGrp="1"/>
          </p:cNvSpPr>
          <p:nvPr>
            <p:ph type="ftr" sz="quarter" idx="15"/>
          </p:nvPr>
        </p:nvSpPr>
        <p:spPr/>
        <p:txBody>
          <a:bodyPr/>
          <a:lstStyle/>
          <a:p>
            <a:r>
              <a:rPr lang="en-US"/>
              <a:t>PLANE-AL Endline Assessment Results, Kano | 2022/23</a:t>
            </a:r>
            <a:endParaRPr lang="en-US" dirty="0"/>
          </a:p>
        </p:txBody>
      </p:sp>
      <p:pic>
        <p:nvPicPr>
          <p:cNvPr id="6" name="Picture" title="This slide contains the following visuals: Pupils Split by Grade ,Pupils Assessed by Testing Cycle ,Schools reached by Testing Cycle ,card ,Select Class ,Baseline Reach ,card ,textbox ,Gender of Pupils Assessed at Endline. Please refer to the notes on this slide for details">
            <a:hlinkClick r:id="rId3"/>
            <a:extLst>
              <a:ext uri="{FF2B5EF4-FFF2-40B4-BE49-F238E27FC236}">
                <a16:creationId xmlns:a16="http://schemas.microsoft.com/office/drawing/2014/main" id="{21AB502F-AD34-F93B-E3A6-2636FC6CBFD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87193" y="1217622"/>
            <a:ext cx="8858225" cy="4655477"/>
          </a:xfrm>
          <a:prstGeom prst="rect">
            <a:avLst/>
          </a:prstGeom>
          <a:noFill/>
        </p:spPr>
      </p:pic>
      <p:sp>
        <p:nvSpPr>
          <p:cNvPr id="7" name="TextBox 6">
            <a:extLst>
              <a:ext uri="{FF2B5EF4-FFF2-40B4-BE49-F238E27FC236}">
                <a16:creationId xmlns:a16="http://schemas.microsoft.com/office/drawing/2014/main" id="{E00C4E72-D358-4A7C-C9BF-A35AB5333453}"/>
              </a:ext>
            </a:extLst>
          </p:cNvPr>
          <p:cNvSpPr txBox="1"/>
          <p:nvPr/>
        </p:nvSpPr>
        <p:spPr>
          <a:xfrm>
            <a:off x="9366869" y="1305341"/>
            <a:ext cx="2327291" cy="4493538"/>
          </a:xfrm>
          <a:prstGeom prst="rect">
            <a:avLst/>
          </a:prstGeom>
          <a:solidFill>
            <a:srgbClr val="F4F9F1"/>
          </a:solidFill>
        </p:spPr>
        <p:txBody>
          <a:bodyPr wrap="square" rtlCol="0">
            <a:spAutoFit/>
          </a:bodyPr>
          <a:lstStyle/>
          <a:p>
            <a:r>
              <a:rPr lang="en-US" sz="2200" b="1" dirty="0">
                <a:latin typeface="Montserrat Light" panose="00000400000000000000" pitchFamily="2" charset="0"/>
              </a:rPr>
              <a:t>Female attendance was higher than male. </a:t>
            </a:r>
          </a:p>
          <a:p>
            <a:r>
              <a:rPr lang="en-US" sz="2200" b="1" dirty="0">
                <a:latin typeface="Montserrat Light" panose="00000400000000000000" pitchFamily="2" charset="0"/>
              </a:rPr>
              <a:t>54%</a:t>
            </a:r>
            <a:r>
              <a:rPr lang="en-US" sz="2200" dirty="0">
                <a:latin typeface="Montserrat Light" panose="00000400000000000000" pitchFamily="2" charset="0"/>
              </a:rPr>
              <a:t> of pupils tested at endline were females - this pattern was observed across all the assessment cycles.</a:t>
            </a:r>
            <a:endParaRPr lang="en-NG" sz="2200" dirty="0">
              <a:latin typeface="Montserrat Light" panose="00000400000000000000" pitchFamily="2" charset="0"/>
            </a:endParaRPr>
          </a:p>
        </p:txBody>
      </p:sp>
    </p:spTree>
    <p:extLst>
      <p:ext uri="{BB962C8B-B14F-4D97-AF65-F5344CB8AC3E}">
        <p14:creationId xmlns:p14="http://schemas.microsoft.com/office/powerpoint/2010/main" val="33171498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1CC0BF7-822F-8039-F063-3770E2604343}"/>
              </a:ext>
            </a:extLst>
          </p:cNvPr>
          <p:cNvSpPr>
            <a:spLocks noGrp="1"/>
          </p:cNvSpPr>
          <p:nvPr>
            <p:ph type="sldNum" sz="quarter" idx="12"/>
          </p:nvPr>
        </p:nvSpPr>
        <p:spPr/>
        <p:txBody>
          <a:bodyPr/>
          <a:lstStyle/>
          <a:p>
            <a:fld id="{50378FF1-0A2D-B242-8485-06C380C6B3EE}" type="slidenum">
              <a:rPr lang="en-NG" smtClean="0"/>
              <a:t>10</a:t>
            </a:fld>
            <a:endParaRPr lang="en-NG"/>
          </a:p>
        </p:txBody>
      </p:sp>
      <p:sp>
        <p:nvSpPr>
          <p:cNvPr id="4" name="Title 3">
            <a:extLst>
              <a:ext uri="{FF2B5EF4-FFF2-40B4-BE49-F238E27FC236}">
                <a16:creationId xmlns:a16="http://schemas.microsoft.com/office/drawing/2014/main" id="{5B68C701-F069-C112-EBA2-B6D44316A12C}"/>
              </a:ext>
            </a:extLst>
          </p:cNvPr>
          <p:cNvSpPr>
            <a:spLocks noGrp="1"/>
          </p:cNvSpPr>
          <p:nvPr>
            <p:ph type="title"/>
          </p:nvPr>
        </p:nvSpPr>
        <p:spPr/>
        <p:txBody>
          <a:bodyPr>
            <a:normAutofit fontScale="90000"/>
          </a:bodyPr>
          <a:lstStyle/>
          <a:p>
            <a:r>
              <a:rPr lang="en-GB" dirty="0"/>
              <a:t>Endline Assessment Results</a:t>
            </a:r>
          </a:p>
        </p:txBody>
      </p:sp>
      <p:sp>
        <p:nvSpPr>
          <p:cNvPr id="2" name="Footer Placeholder 1">
            <a:extLst>
              <a:ext uri="{FF2B5EF4-FFF2-40B4-BE49-F238E27FC236}">
                <a16:creationId xmlns:a16="http://schemas.microsoft.com/office/drawing/2014/main" id="{8A336D92-5D45-12CA-B85E-025D02E072A1}"/>
              </a:ext>
            </a:extLst>
          </p:cNvPr>
          <p:cNvSpPr>
            <a:spLocks noGrp="1"/>
          </p:cNvSpPr>
          <p:nvPr>
            <p:ph type="ftr" sz="quarter" idx="11"/>
          </p:nvPr>
        </p:nvSpPr>
        <p:spPr/>
        <p:txBody>
          <a:bodyPr/>
          <a:lstStyle/>
          <a:p>
            <a:r>
              <a:rPr lang="en-US"/>
              <a:t>PLANE-AL Endline Assessment Results, Kano | 2022/23</a:t>
            </a:r>
            <a:endParaRPr lang="en-NG"/>
          </a:p>
        </p:txBody>
      </p:sp>
    </p:spTree>
    <p:extLst>
      <p:ext uri="{BB962C8B-B14F-4D97-AF65-F5344CB8AC3E}">
        <p14:creationId xmlns:p14="http://schemas.microsoft.com/office/powerpoint/2010/main" val="16402707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8">
            <a:extLst>
              <a:ext uri="{FF2B5EF4-FFF2-40B4-BE49-F238E27FC236}">
                <a16:creationId xmlns:a16="http://schemas.microsoft.com/office/drawing/2014/main" id="{2383C710-A010-45C0-A294-AA4DFD281A3D}"/>
              </a:ext>
            </a:extLst>
          </p:cNvPr>
          <p:cNvGraphicFramePr>
            <a:graphicFrameLocks noGrp="1"/>
          </p:cNvGraphicFramePr>
          <p:nvPr>
            <p:ph idx="1"/>
            <p:extLst>
              <p:ext uri="{D42A27DB-BD31-4B8C-83A1-F6EECF244321}">
                <p14:modId xmlns:p14="http://schemas.microsoft.com/office/powerpoint/2010/main" val="3566502690"/>
              </p:ext>
            </p:extLst>
          </p:nvPr>
        </p:nvGraphicFramePr>
        <p:xfrm>
          <a:off x="0" y="1"/>
          <a:ext cx="12192000" cy="6227064"/>
        </p:xfrm>
        <a:graphic>
          <a:graphicData uri="http://schemas.openxmlformats.org/drawingml/2006/table">
            <a:tbl>
              <a:tblPr firstRow="1" bandRow="1">
                <a:tableStyleId>{00A15C55-8517-42AA-B614-E9B94910E393}</a:tableStyleId>
              </a:tblPr>
              <a:tblGrid>
                <a:gridCol w="12192000">
                  <a:extLst>
                    <a:ext uri="{9D8B030D-6E8A-4147-A177-3AD203B41FA5}">
                      <a16:colId xmlns:a16="http://schemas.microsoft.com/office/drawing/2014/main" val="2018438739"/>
                    </a:ext>
                  </a:extLst>
                </a:gridCol>
              </a:tblGrid>
              <a:tr h="763698">
                <a:tc>
                  <a:txBody>
                    <a:bodyPr/>
                    <a:lstStyle/>
                    <a:p>
                      <a:r>
                        <a:rPr lang="en-GB" sz="3600" dirty="0"/>
                        <a:t>Logframe targets</a:t>
                      </a:r>
                    </a:p>
                  </a:txBody>
                  <a:tcPr>
                    <a:solidFill>
                      <a:schemeClr val="accent1">
                        <a:lumMod val="75000"/>
                      </a:schemeClr>
                    </a:solidFill>
                  </a:tcPr>
                </a:tc>
                <a:extLst>
                  <a:ext uri="{0D108BD9-81ED-4DB2-BD59-A6C34878D82A}">
                    <a16:rowId xmlns:a16="http://schemas.microsoft.com/office/drawing/2014/main" val="3907518039"/>
                  </a:ext>
                </a:extLst>
              </a:tr>
              <a:tr h="5463366">
                <a:tc>
                  <a:txBody>
                    <a:bodyPr/>
                    <a:lstStyle/>
                    <a:p>
                      <a:pPr marL="342900" indent="-342900">
                        <a:buFont typeface="Arial" panose="020B0604020202020204" pitchFamily="34" charset="0"/>
                        <a:buChar char="•"/>
                      </a:pPr>
                      <a:r>
                        <a:rPr lang="en-GB" sz="2400" dirty="0"/>
                        <a:t>Milestone 2 targets have been achieved with more gains at the lower learning levels.  Milestones were over-achieved across all subjects.</a:t>
                      </a:r>
                    </a:p>
                    <a:p>
                      <a:pPr marL="0" indent="0">
                        <a:buFont typeface="Arial" panose="020B0604020202020204" pitchFamily="34" charset="0"/>
                        <a:buNone/>
                      </a:pPr>
                      <a:endParaRPr lang="en-GB" sz="3600" dirty="0"/>
                    </a:p>
                  </a:txBody>
                  <a:tcPr>
                    <a:solidFill>
                      <a:schemeClr val="bg1">
                        <a:lumMod val="95000"/>
                      </a:schemeClr>
                    </a:solidFill>
                  </a:tcPr>
                </a:tc>
                <a:extLst>
                  <a:ext uri="{0D108BD9-81ED-4DB2-BD59-A6C34878D82A}">
                    <a16:rowId xmlns:a16="http://schemas.microsoft.com/office/drawing/2014/main" val="867394516"/>
                  </a:ext>
                </a:extLst>
              </a:tr>
            </a:tbl>
          </a:graphicData>
        </a:graphic>
      </p:graphicFrame>
      <p:graphicFrame>
        <p:nvGraphicFramePr>
          <p:cNvPr id="2" name="Table 1"/>
          <p:cNvGraphicFramePr>
            <a:graphicFrameLocks noGrp="1"/>
          </p:cNvGraphicFramePr>
          <p:nvPr>
            <p:extLst>
              <p:ext uri="{D42A27DB-BD31-4B8C-83A1-F6EECF244321}">
                <p14:modId xmlns:p14="http://schemas.microsoft.com/office/powerpoint/2010/main" val="492240535"/>
              </p:ext>
            </p:extLst>
          </p:nvPr>
        </p:nvGraphicFramePr>
        <p:xfrm>
          <a:off x="30480" y="1779568"/>
          <a:ext cx="12094678" cy="4098243"/>
        </p:xfrm>
        <a:graphic>
          <a:graphicData uri="http://schemas.openxmlformats.org/drawingml/2006/table">
            <a:tbl>
              <a:tblPr>
                <a:tableStyleId>{5C22544A-7EE6-4342-B048-85BDC9FD1C3A}</a:tableStyleId>
              </a:tblPr>
              <a:tblGrid>
                <a:gridCol w="5265254">
                  <a:extLst>
                    <a:ext uri="{9D8B030D-6E8A-4147-A177-3AD203B41FA5}">
                      <a16:colId xmlns:a16="http://schemas.microsoft.com/office/drawing/2014/main" val="20000"/>
                    </a:ext>
                  </a:extLst>
                </a:gridCol>
                <a:gridCol w="1182017">
                  <a:extLst>
                    <a:ext uri="{9D8B030D-6E8A-4147-A177-3AD203B41FA5}">
                      <a16:colId xmlns:a16="http://schemas.microsoft.com/office/drawing/2014/main" val="20004"/>
                    </a:ext>
                  </a:extLst>
                </a:gridCol>
                <a:gridCol w="1828159">
                  <a:extLst>
                    <a:ext uri="{9D8B030D-6E8A-4147-A177-3AD203B41FA5}">
                      <a16:colId xmlns:a16="http://schemas.microsoft.com/office/drawing/2014/main" val="20005"/>
                    </a:ext>
                  </a:extLst>
                </a:gridCol>
                <a:gridCol w="2004840">
                  <a:extLst>
                    <a:ext uri="{9D8B030D-6E8A-4147-A177-3AD203B41FA5}">
                      <a16:colId xmlns:a16="http://schemas.microsoft.com/office/drawing/2014/main" val="85277152"/>
                    </a:ext>
                  </a:extLst>
                </a:gridCol>
                <a:gridCol w="1814408">
                  <a:extLst>
                    <a:ext uri="{9D8B030D-6E8A-4147-A177-3AD203B41FA5}">
                      <a16:colId xmlns:a16="http://schemas.microsoft.com/office/drawing/2014/main" val="3000149182"/>
                    </a:ext>
                  </a:extLst>
                </a:gridCol>
              </a:tblGrid>
              <a:tr h="514350">
                <a:tc rowSpan="2">
                  <a:txBody>
                    <a:bodyPr/>
                    <a:lstStyle/>
                    <a:p>
                      <a:pPr algn="ctr" fontAlgn="b"/>
                      <a:r>
                        <a:rPr lang="en-IN" sz="2000" b="1" u="none" strike="noStrike" dirty="0">
                          <a:effectLst/>
                        </a:rPr>
                        <a:t>Level</a:t>
                      </a:r>
                      <a:endParaRPr lang="en-IN" sz="2000" b="1" i="0" u="none" strike="noStrike" dirty="0">
                        <a:solidFill>
                          <a:srgbClr val="000000"/>
                        </a:solidFill>
                        <a:effectLst/>
                        <a:latin typeface="Calibri" panose="020F0502020204030204" pitchFamily="34" charset="0"/>
                      </a:endParaRPr>
                    </a:p>
                  </a:txBody>
                  <a:tcPr marL="9525" marR="9525" marT="9525" marB="0" anchor="ctr">
                    <a:solidFill>
                      <a:schemeClr val="accent5">
                        <a:lumMod val="60000"/>
                        <a:lumOff val="40000"/>
                      </a:schemeClr>
                    </a:solidFill>
                  </a:tcPr>
                </a:tc>
                <a:tc gridSpan="4">
                  <a:txBody>
                    <a:bodyPr/>
                    <a:lstStyle/>
                    <a:p>
                      <a:pPr algn="ctr" fontAlgn="b"/>
                      <a:r>
                        <a:rPr lang="en-IN" sz="2400" b="1" i="0" u="none" strike="noStrike" dirty="0">
                          <a:solidFill>
                            <a:schemeClr val="bg2">
                              <a:lumMod val="25000"/>
                            </a:schemeClr>
                          </a:solidFill>
                          <a:effectLst/>
                          <a:latin typeface="Calibri" panose="020F0502020204030204" pitchFamily="34" charset="0"/>
                        </a:rPr>
                        <a:t>PLANE-AL 2022/23</a:t>
                      </a:r>
                    </a:p>
                  </a:txBody>
                  <a:tcPr marL="9525" marR="9525" marT="9525" marB="0" anchor="ctr">
                    <a:solidFill>
                      <a:schemeClr val="accent5">
                        <a:lumMod val="60000"/>
                        <a:lumOff val="40000"/>
                      </a:schemeClr>
                    </a:solidFill>
                  </a:tcPr>
                </a:tc>
                <a:tc hMerge="1">
                  <a:txBody>
                    <a:bodyPr/>
                    <a:lstStyle/>
                    <a:p>
                      <a:pPr algn="ctr" fontAlgn="b"/>
                      <a:endParaRPr lang="en-IN" sz="2000" b="1" i="0" u="none" strike="noStrike" dirty="0">
                        <a:solidFill>
                          <a:srgbClr val="000000"/>
                        </a:solidFill>
                        <a:effectLst/>
                        <a:latin typeface="Calibri" panose="020F0502020204030204" pitchFamily="34" charset="0"/>
                      </a:endParaRPr>
                    </a:p>
                  </a:txBody>
                  <a:tcPr marL="9525" marR="9525" marT="9525" marB="0" anchor="ctr"/>
                </a:tc>
                <a:tc hMerge="1">
                  <a:txBody>
                    <a:bodyPr/>
                    <a:lstStyle/>
                    <a:p>
                      <a:pPr algn="ctr" fontAlgn="b"/>
                      <a:endParaRPr lang="en-IN" sz="2000" b="1" i="0" u="none" strike="noStrike" dirty="0">
                        <a:solidFill>
                          <a:srgbClr val="000000"/>
                        </a:solidFill>
                        <a:effectLst/>
                        <a:latin typeface="Calibri" panose="020F0502020204030204" pitchFamily="34" charset="0"/>
                      </a:endParaRPr>
                    </a:p>
                  </a:txBody>
                  <a:tcPr marL="9525" marR="9525" marT="9525" marB="0" anchor="ctr"/>
                </a:tc>
                <a:tc hMerge="1">
                  <a:txBody>
                    <a:bodyPr/>
                    <a:lstStyle/>
                    <a:p>
                      <a:endParaRPr lang="en-NG"/>
                    </a:p>
                  </a:txBody>
                  <a:tcPr/>
                </a:tc>
                <a:extLst>
                  <a:ext uri="{0D108BD9-81ED-4DB2-BD59-A6C34878D82A}">
                    <a16:rowId xmlns:a16="http://schemas.microsoft.com/office/drawing/2014/main" val="10000"/>
                  </a:ext>
                </a:extLst>
              </a:tr>
              <a:tr h="947769">
                <a:tc vMerge="1">
                  <a:txBody>
                    <a:bodyPr/>
                    <a:lstStyle/>
                    <a:p>
                      <a:endParaRPr lang="en-NG"/>
                    </a:p>
                  </a:txBody>
                  <a:tcPr/>
                </a:tc>
                <a:tc>
                  <a:txBody>
                    <a:bodyPr/>
                    <a:lstStyle/>
                    <a:p>
                      <a:pPr algn="ctr" fontAlgn="b"/>
                      <a:r>
                        <a:rPr lang="en-IN" sz="2000" b="1" u="none" strike="noStrike" dirty="0">
                          <a:effectLst/>
                        </a:rPr>
                        <a:t>Baseline</a:t>
                      </a:r>
                      <a:endParaRPr lang="en-IN" sz="2000" b="1" i="0" u="none" strike="noStrike" dirty="0">
                        <a:solidFill>
                          <a:srgbClr val="000000"/>
                        </a:solidFill>
                        <a:effectLst/>
                        <a:latin typeface="Calibri" panose="020F0502020204030204" pitchFamily="34" charset="0"/>
                      </a:endParaRPr>
                    </a:p>
                  </a:txBody>
                  <a:tcPr marL="9525" marR="9525" marT="9525" marB="0" anchor="ctr">
                    <a:solidFill>
                      <a:schemeClr val="accent5">
                        <a:lumMod val="60000"/>
                        <a:lumOff val="40000"/>
                      </a:schemeClr>
                    </a:solidFill>
                  </a:tcPr>
                </a:tc>
                <a:tc>
                  <a:txBody>
                    <a:bodyPr/>
                    <a:lstStyle/>
                    <a:p>
                      <a:pPr algn="ctr" fontAlgn="b"/>
                      <a:r>
                        <a:rPr lang="en-IN" sz="2000" b="1" i="0" u="none" strike="noStrike" dirty="0">
                          <a:solidFill>
                            <a:srgbClr val="000000"/>
                          </a:solidFill>
                          <a:effectLst/>
                          <a:latin typeface="Calibri" panose="020F0502020204030204" pitchFamily="34" charset="0"/>
                        </a:rPr>
                        <a:t>Endline</a:t>
                      </a:r>
                    </a:p>
                  </a:txBody>
                  <a:tcPr marL="9525" marR="9525" marT="9525" marB="0" anchor="ctr">
                    <a:solidFill>
                      <a:schemeClr val="accent5">
                        <a:lumMod val="60000"/>
                        <a:lumOff val="40000"/>
                      </a:schemeClr>
                    </a:solidFill>
                  </a:tcPr>
                </a:tc>
                <a:tc>
                  <a:txBody>
                    <a:bodyPr/>
                    <a:lstStyle/>
                    <a:p>
                      <a:pPr algn="ctr" fontAlgn="b"/>
                      <a:r>
                        <a:rPr lang="en-IN" sz="2000" b="1" u="none" strike="noStrike" dirty="0">
                          <a:effectLst/>
                        </a:rPr>
                        <a:t>Change Achieved (pp)</a:t>
                      </a:r>
                      <a:endParaRPr lang="en-IN" sz="2000" b="1" i="0" u="none" strike="noStrike" dirty="0">
                        <a:solidFill>
                          <a:srgbClr val="000000"/>
                        </a:solidFill>
                        <a:effectLst/>
                        <a:latin typeface="Calibri" panose="020F0502020204030204" pitchFamily="34" charset="0"/>
                      </a:endParaRPr>
                    </a:p>
                  </a:txBody>
                  <a:tcPr marL="9525" marR="9525" marT="9525" marB="0" anchor="ctr">
                    <a:solidFill>
                      <a:schemeClr val="accent5">
                        <a:lumMod val="60000"/>
                        <a:lumOff val="40000"/>
                      </a:schemeClr>
                    </a:solidFill>
                  </a:tcPr>
                </a:tc>
                <a:tc>
                  <a:txBody>
                    <a:bodyPr/>
                    <a:lstStyle/>
                    <a:p>
                      <a:pPr algn="ctr" fontAlgn="b"/>
                      <a:r>
                        <a:rPr lang="en-IN" sz="2000" b="1" i="0" u="none" strike="noStrike" dirty="0">
                          <a:solidFill>
                            <a:schemeClr val="bg2">
                              <a:lumMod val="25000"/>
                            </a:schemeClr>
                          </a:solidFill>
                          <a:effectLst/>
                          <a:latin typeface="Calibri" panose="020F0502020204030204" pitchFamily="34" charset="0"/>
                        </a:rPr>
                        <a:t>Target for Milestone 2</a:t>
                      </a:r>
                    </a:p>
                  </a:txBody>
                  <a:tcPr marL="9525" marR="9525" marT="9525" marB="0" anchor="ctr">
                    <a:solidFill>
                      <a:schemeClr val="accent5">
                        <a:lumMod val="60000"/>
                        <a:lumOff val="40000"/>
                      </a:schemeClr>
                    </a:solidFill>
                  </a:tcPr>
                </a:tc>
                <a:extLst>
                  <a:ext uri="{0D108BD9-81ED-4DB2-BD59-A6C34878D82A}">
                    <a16:rowId xmlns:a16="http://schemas.microsoft.com/office/drawing/2014/main" val="3862284667"/>
                  </a:ext>
                </a:extLst>
              </a:tr>
              <a:tr h="439354">
                <a:tc>
                  <a:txBody>
                    <a:bodyPr/>
                    <a:lstStyle/>
                    <a:p>
                      <a:pPr algn="ctr" fontAlgn="ctr"/>
                      <a:r>
                        <a:rPr lang="en-US" sz="2000" u="none" strike="noStrike" dirty="0">
                          <a:effectLst/>
                        </a:rPr>
                        <a:t>Cannot respond to simple greeting in English</a:t>
                      </a:r>
                      <a:endParaRPr lang="en-US" sz="2000" b="0" i="0" u="none" strike="noStrike" dirty="0">
                        <a:solidFill>
                          <a:srgbClr val="000000"/>
                        </a:solidFill>
                        <a:effectLst/>
                        <a:latin typeface="Calibri" panose="020F0502020204030204" pitchFamily="34" charset="0"/>
                      </a:endParaRPr>
                    </a:p>
                  </a:txBody>
                  <a:tcPr marL="9525" marR="9525" marT="9525" marB="0" anchor="ctr">
                    <a:solidFill>
                      <a:schemeClr val="accent6">
                        <a:lumMod val="60000"/>
                        <a:lumOff val="40000"/>
                      </a:schemeClr>
                    </a:solidFill>
                  </a:tcPr>
                </a:tc>
                <a:tc>
                  <a:txBody>
                    <a:bodyPr/>
                    <a:lstStyle/>
                    <a:p>
                      <a:pPr algn="ctr" fontAlgn="b"/>
                      <a:r>
                        <a:rPr lang="en-IN" sz="2000" b="0" i="0" u="none" strike="noStrike" dirty="0">
                          <a:solidFill>
                            <a:srgbClr val="000000"/>
                          </a:solidFill>
                          <a:effectLst/>
                          <a:latin typeface="Calibri" panose="020F0502020204030204" pitchFamily="34" charset="0"/>
                        </a:rPr>
                        <a:t>63%</a:t>
                      </a:r>
                    </a:p>
                  </a:txBody>
                  <a:tcPr marL="9525" marR="9525" marT="9525" marB="0" anchor="ctr">
                    <a:solidFill>
                      <a:schemeClr val="accent6">
                        <a:lumMod val="60000"/>
                        <a:lumOff val="40000"/>
                      </a:schemeClr>
                    </a:solidFill>
                  </a:tcPr>
                </a:tc>
                <a:tc>
                  <a:txBody>
                    <a:bodyPr/>
                    <a:lstStyle/>
                    <a:p>
                      <a:pPr algn="ctr" fontAlgn="b"/>
                      <a:r>
                        <a:rPr lang="en-IN" sz="2000" u="none" strike="noStrike" dirty="0">
                          <a:effectLst/>
                        </a:rPr>
                        <a:t>16%</a:t>
                      </a:r>
                      <a:endParaRPr lang="en-IN" sz="2000" b="0" i="0" u="none" strike="noStrike" dirty="0">
                        <a:solidFill>
                          <a:srgbClr val="000000"/>
                        </a:solidFill>
                        <a:effectLst/>
                        <a:latin typeface="Calibri" panose="020F0502020204030204" pitchFamily="34" charset="0"/>
                      </a:endParaRPr>
                    </a:p>
                  </a:txBody>
                  <a:tcPr marL="9525" marR="9525" marT="9525" marB="0" anchor="ctr">
                    <a:solidFill>
                      <a:schemeClr val="accent6">
                        <a:lumMod val="60000"/>
                        <a:lumOff val="40000"/>
                      </a:schemeClr>
                    </a:solidFill>
                  </a:tcPr>
                </a:tc>
                <a:tc>
                  <a:txBody>
                    <a:bodyPr/>
                    <a:lstStyle/>
                    <a:p>
                      <a:pPr algn="ctr" fontAlgn="b"/>
                      <a:r>
                        <a:rPr lang="en-IN" sz="2000" b="0" i="0" u="none" strike="noStrike" dirty="0">
                          <a:solidFill>
                            <a:srgbClr val="000000"/>
                          </a:solidFill>
                          <a:effectLst/>
                          <a:latin typeface="Calibri" panose="020F0502020204030204" pitchFamily="34" charset="0"/>
                        </a:rPr>
                        <a:t>-47</a:t>
                      </a:r>
                    </a:p>
                  </a:txBody>
                  <a:tcPr marL="9525" marR="9525" marT="9525" marB="0" anchor="ctr">
                    <a:solidFill>
                      <a:schemeClr val="accent6">
                        <a:lumMod val="60000"/>
                        <a:lumOff val="40000"/>
                      </a:schemeClr>
                    </a:solidFill>
                  </a:tcPr>
                </a:tc>
                <a:tc>
                  <a:txBody>
                    <a:bodyPr/>
                    <a:lstStyle/>
                    <a:p>
                      <a:pPr algn="ctr" fontAlgn="b"/>
                      <a:r>
                        <a:rPr lang="en-IN" sz="2000" b="0" i="0" u="none" strike="noStrike" dirty="0">
                          <a:solidFill>
                            <a:srgbClr val="000000"/>
                          </a:solidFill>
                          <a:effectLst/>
                          <a:latin typeface="Calibri" panose="020F0502020204030204" pitchFamily="34" charset="0"/>
                        </a:rPr>
                        <a:t>-25pp</a:t>
                      </a:r>
                    </a:p>
                  </a:txBody>
                  <a:tcPr marL="9525" marR="9525" marT="9525" marB="0" anchor="ctr">
                    <a:solidFill>
                      <a:schemeClr val="accent6">
                        <a:lumMod val="60000"/>
                        <a:lumOff val="40000"/>
                      </a:schemeClr>
                    </a:solidFill>
                  </a:tcPr>
                </a:tc>
                <a:extLst>
                  <a:ext uri="{0D108BD9-81ED-4DB2-BD59-A6C34878D82A}">
                    <a16:rowId xmlns:a16="http://schemas.microsoft.com/office/drawing/2014/main" val="3168113388"/>
                  </a:ext>
                </a:extLst>
              </a:tr>
              <a:tr h="439354">
                <a:tc>
                  <a:txBody>
                    <a:bodyPr/>
                    <a:lstStyle/>
                    <a:p>
                      <a:pPr algn="ctr" fontAlgn="b"/>
                      <a:r>
                        <a:rPr lang="en-US" sz="2000" u="none" strike="noStrike" dirty="0">
                          <a:effectLst/>
                        </a:rPr>
                        <a:t>Can read English words</a:t>
                      </a:r>
                      <a:endParaRPr lang="en-US" sz="2000" b="0" i="0" u="none" strike="noStrike" dirty="0">
                        <a:solidFill>
                          <a:srgbClr val="000000"/>
                        </a:solidFill>
                        <a:effectLst/>
                        <a:latin typeface="Calibri" panose="020F0502020204030204" pitchFamily="34" charset="0"/>
                      </a:endParaRPr>
                    </a:p>
                  </a:txBody>
                  <a:tcPr marL="9525" marR="9525" marT="9525" marB="0" anchor="ctr">
                    <a:solidFill>
                      <a:schemeClr val="accent6">
                        <a:lumMod val="60000"/>
                        <a:lumOff val="40000"/>
                      </a:schemeClr>
                    </a:solidFill>
                  </a:tcPr>
                </a:tc>
                <a:tc>
                  <a:txBody>
                    <a:bodyPr/>
                    <a:lstStyle/>
                    <a:p>
                      <a:pPr algn="ctr" fontAlgn="b"/>
                      <a:r>
                        <a:rPr lang="en-IN" sz="2000" b="0" i="0" u="none" strike="noStrike" dirty="0">
                          <a:solidFill>
                            <a:srgbClr val="000000"/>
                          </a:solidFill>
                          <a:effectLst/>
                          <a:latin typeface="Calibri" panose="020F0502020204030204" pitchFamily="34" charset="0"/>
                        </a:rPr>
                        <a:t>9%</a:t>
                      </a:r>
                    </a:p>
                  </a:txBody>
                  <a:tcPr marL="9525" marR="9525" marT="9525" marB="0" anchor="ctr">
                    <a:solidFill>
                      <a:schemeClr val="accent6">
                        <a:lumMod val="60000"/>
                        <a:lumOff val="40000"/>
                      </a:schemeClr>
                    </a:solidFill>
                  </a:tcPr>
                </a:tc>
                <a:tc>
                  <a:txBody>
                    <a:bodyPr/>
                    <a:lstStyle/>
                    <a:p>
                      <a:pPr algn="ctr" fontAlgn="b"/>
                      <a:r>
                        <a:rPr lang="en-IN" sz="2000" u="none" strike="noStrike" dirty="0">
                          <a:effectLst/>
                        </a:rPr>
                        <a:t>52%</a:t>
                      </a:r>
                      <a:endParaRPr lang="en-IN" sz="2000" b="0" i="0" u="none" strike="noStrike" dirty="0">
                        <a:solidFill>
                          <a:srgbClr val="000000"/>
                        </a:solidFill>
                        <a:effectLst/>
                        <a:latin typeface="Calibri" panose="020F0502020204030204" pitchFamily="34" charset="0"/>
                      </a:endParaRPr>
                    </a:p>
                  </a:txBody>
                  <a:tcPr marL="9525" marR="9525" marT="9525" marB="0" anchor="ctr">
                    <a:solidFill>
                      <a:schemeClr val="accent6">
                        <a:lumMod val="60000"/>
                        <a:lumOff val="40000"/>
                      </a:schemeClr>
                    </a:solidFill>
                  </a:tcPr>
                </a:tc>
                <a:tc>
                  <a:txBody>
                    <a:bodyPr/>
                    <a:lstStyle/>
                    <a:p>
                      <a:pPr algn="ctr" fontAlgn="b"/>
                      <a:r>
                        <a:rPr lang="en-IN" sz="2000" b="0" i="0" u="none" strike="noStrike" dirty="0">
                          <a:solidFill>
                            <a:srgbClr val="000000"/>
                          </a:solidFill>
                          <a:effectLst/>
                          <a:latin typeface="Calibri" panose="020F0502020204030204" pitchFamily="34" charset="0"/>
                        </a:rPr>
                        <a:t>43</a:t>
                      </a:r>
                    </a:p>
                  </a:txBody>
                  <a:tcPr marL="9525" marR="9525" marT="9525" marB="0" anchor="ctr">
                    <a:solidFill>
                      <a:schemeClr val="accent6">
                        <a:lumMod val="60000"/>
                        <a:lumOff val="40000"/>
                      </a:schemeClr>
                    </a:solidFill>
                  </a:tcPr>
                </a:tc>
                <a:tc>
                  <a:txBody>
                    <a:bodyPr/>
                    <a:lstStyle/>
                    <a:p>
                      <a:pPr algn="ctr" fontAlgn="b"/>
                      <a:r>
                        <a:rPr lang="en-IN" sz="2000" b="0" i="0" u="none" strike="noStrike" dirty="0">
                          <a:solidFill>
                            <a:srgbClr val="000000"/>
                          </a:solidFill>
                          <a:effectLst/>
                          <a:latin typeface="Calibri" panose="020F0502020204030204" pitchFamily="34" charset="0"/>
                        </a:rPr>
                        <a:t>15pp</a:t>
                      </a:r>
                    </a:p>
                  </a:txBody>
                  <a:tcPr marL="9525" marR="9525" marT="9525" marB="0" anchor="ctr">
                    <a:solidFill>
                      <a:schemeClr val="accent6">
                        <a:lumMod val="60000"/>
                        <a:lumOff val="40000"/>
                      </a:schemeClr>
                    </a:solidFill>
                  </a:tcPr>
                </a:tc>
                <a:extLst>
                  <a:ext uri="{0D108BD9-81ED-4DB2-BD59-A6C34878D82A}">
                    <a16:rowId xmlns:a16="http://schemas.microsoft.com/office/drawing/2014/main" val="4178916729"/>
                  </a:ext>
                </a:extLst>
              </a:tr>
              <a:tr h="439354">
                <a:tc>
                  <a:txBody>
                    <a:bodyPr/>
                    <a:lstStyle/>
                    <a:p>
                      <a:pPr algn="ctr" fontAlgn="b"/>
                      <a:r>
                        <a:rPr lang="en-US" sz="2000" u="none" strike="noStrike" dirty="0">
                          <a:effectLst/>
                        </a:rPr>
                        <a:t>Cannot recognize 2 digit numbers</a:t>
                      </a:r>
                      <a:endParaRPr lang="en-US" sz="2000" b="0" i="0" u="none" strike="noStrike" dirty="0">
                        <a:solidFill>
                          <a:srgbClr val="000000"/>
                        </a:solidFill>
                        <a:effectLst/>
                        <a:latin typeface="Calibri" panose="020F0502020204030204" pitchFamily="34" charset="0"/>
                      </a:endParaRPr>
                    </a:p>
                  </a:txBody>
                  <a:tcPr marL="9525" marR="9525" marT="9525" marB="0" anchor="ctr">
                    <a:solidFill>
                      <a:schemeClr val="accent5">
                        <a:lumMod val="60000"/>
                        <a:lumOff val="40000"/>
                      </a:schemeClr>
                    </a:solidFill>
                  </a:tcPr>
                </a:tc>
                <a:tc>
                  <a:txBody>
                    <a:bodyPr/>
                    <a:lstStyle/>
                    <a:p>
                      <a:pPr algn="ctr" fontAlgn="b"/>
                      <a:r>
                        <a:rPr lang="en-IN" sz="2000" b="0" i="0" u="none" strike="noStrike" dirty="0">
                          <a:solidFill>
                            <a:srgbClr val="000000"/>
                          </a:solidFill>
                          <a:effectLst/>
                          <a:latin typeface="Calibri" panose="020F0502020204030204" pitchFamily="34" charset="0"/>
                        </a:rPr>
                        <a:t>68%</a:t>
                      </a:r>
                    </a:p>
                  </a:txBody>
                  <a:tcPr marL="9525" marR="9525" marT="9525" marB="0" anchor="ctr">
                    <a:solidFill>
                      <a:schemeClr val="accent5">
                        <a:lumMod val="60000"/>
                        <a:lumOff val="40000"/>
                      </a:schemeClr>
                    </a:solidFill>
                  </a:tcPr>
                </a:tc>
                <a:tc>
                  <a:txBody>
                    <a:bodyPr/>
                    <a:lstStyle/>
                    <a:p>
                      <a:pPr algn="ctr" fontAlgn="b"/>
                      <a:r>
                        <a:rPr lang="en-IN" sz="2000" b="0" i="0" u="none" strike="noStrike" dirty="0">
                          <a:solidFill>
                            <a:srgbClr val="000000"/>
                          </a:solidFill>
                          <a:effectLst/>
                          <a:latin typeface="Calibri" panose="020F0502020204030204" pitchFamily="34" charset="0"/>
                        </a:rPr>
                        <a:t>27%</a:t>
                      </a:r>
                    </a:p>
                  </a:txBody>
                  <a:tcPr marL="9525" marR="9525" marT="9525" marB="0" anchor="ctr">
                    <a:solidFill>
                      <a:schemeClr val="accent5">
                        <a:lumMod val="60000"/>
                        <a:lumOff val="40000"/>
                      </a:schemeClr>
                    </a:solidFill>
                  </a:tcPr>
                </a:tc>
                <a:tc>
                  <a:txBody>
                    <a:bodyPr/>
                    <a:lstStyle/>
                    <a:p>
                      <a:pPr algn="ctr" fontAlgn="b"/>
                      <a:r>
                        <a:rPr lang="en-IN" sz="2000" b="0" i="0" u="none" strike="noStrike" dirty="0">
                          <a:solidFill>
                            <a:srgbClr val="000000"/>
                          </a:solidFill>
                          <a:effectLst/>
                          <a:latin typeface="Calibri" panose="020F0502020204030204" pitchFamily="34" charset="0"/>
                        </a:rPr>
                        <a:t>-41</a:t>
                      </a:r>
                    </a:p>
                  </a:txBody>
                  <a:tcPr marL="9525" marR="9525" marT="9525" marB="0" anchor="ctr">
                    <a:solidFill>
                      <a:schemeClr val="accent5">
                        <a:lumMod val="60000"/>
                        <a:lumOff val="40000"/>
                      </a:schemeClr>
                    </a:solidFill>
                  </a:tcPr>
                </a:tc>
                <a:tc>
                  <a:txBody>
                    <a:bodyPr/>
                    <a:lstStyle/>
                    <a:p>
                      <a:pPr algn="ctr" fontAlgn="b"/>
                      <a:r>
                        <a:rPr lang="en-IN" sz="2000" b="0" i="0" u="none" strike="noStrike" dirty="0">
                          <a:solidFill>
                            <a:srgbClr val="000000"/>
                          </a:solidFill>
                          <a:effectLst/>
                          <a:latin typeface="Calibri" panose="020F0502020204030204" pitchFamily="34" charset="0"/>
                        </a:rPr>
                        <a:t>-25pp</a:t>
                      </a:r>
                    </a:p>
                  </a:txBody>
                  <a:tcPr marL="9525" marR="9525" marT="9525" marB="0" anchor="ctr">
                    <a:solidFill>
                      <a:schemeClr val="accent5">
                        <a:lumMod val="60000"/>
                        <a:lumOff val="40000"/>
                      </a:schemeClr>
                    </a:solidFill>
                  </a:tcPr>
                </a:tc>
                <a:extLst>
                  <a:ext uri="{0D108BD9-81ED-4DB2-BD59-A6C34878D82A}">
                    <a16:rowId xmlns:a16="http://schemas.microsoft.com/office/drawing/2014/main" val="2661787042"/>
                  </a:ext>
                </a:extLst>
              </a:tr>
              <a:tr h="439354">
                <a:tc>
                  <a:txBody>
                    <a:bodyPr/>
                    <a:lstStyle/>
                    <a:p>
                      <a:pPr algn="ctr" fontAlgn="b"/>
                      <a:r>
                        <a:rPr lang="en-IN" sz="2000" u="none" strike="noStrike" dirty="0">
                          <a:effectLst/>
                        </a:rPr>
                        <a:t>Can solve 2x2 subtraction</a:t>
                      </a:r>
                      <a:endParaRPr lang="en-IN" sz="2000" b="0" i="0" u="none" strike="noStrike" dirty="0">
                        <a:solidFill>
                          <a:srgbClr val="000000"/>
                        </a:solidFill>
                        <a:effectLst/>
                        <a:latin typeface="Calibri" panose="020F0502020204030204" pitchFamily="34" charset="0"/>
                      </a:endParaRPr>
                    </a:p>
                  </a:txBody>
                  <a:tcPr marL="9525" marR="9525" marT="9525" marB="0" anchor="ctr">
                    <a:solidFill>
                      <a:schemeClr val="accent5">
                        <a:lumMod val="60000"/>
                        <a:lumOff val="40000"/>
                      </a:schemeClr>
                    </a:solidFill>
                  </a:tcPr>
                </a:tc>
                <a:tc>
                  <a:txBody>
                    <a:bodyPr/>
                    <a:lstStyle/>
                    <a:p>
                      <a:pPr algn="ctr" fontAlgn="b"/>
                      <a:r>
                        <a:rPr lang="en-IN" sz="2000" b="0" i="0" u="none" strike="noStrike" dirty="0">
                          <a:solidFill>
                            <a:srgbClr val="000000"/>
                          </a:solidFill>
                          <a:effectLst/>
                          <a:latin typeface="Calibri" panose="020F0502020204030204" pitchFamily="34" charset="0"/>
                        </a:rPr>
                        <a:t>4%</a:t>
                      </a:r>
                    </a:p>
                  </a:txBody>
                  <a:tcPr marL="9525" marR="9525" marT="9525" marB="0" anchor="ctr">
                    <a:solidFill>
                      <a:schemeClr val="accent5">
                        <a:lumMod val="60000"/>
                        <a:lumOff val="40000"/>
                      </a:schemeClr>
                    </a:solidFill>
                  </a:tcPr>
                </a:tc>
                <a:tc>
                  <a:txBody>
                    <a:bodyPr/>
                    <a:lstStyle/>
                    <a:p>
                      <a:pPr algn="ctr" fontAlgn="b"/>
                      <a:r>
                        <a:rPr lang="en-IN" sz="2000" b="0" i="0" u="none" strike="noStrike" dirty="0">
                          <a:solidFill>
                            <a:srgbClr val="000000"/>
                          </a:solidFill>
                          <a:effectLst/>
                          <a:latin typeface="Calibri" panose="020F0502020204030204" pitchFamily="34" charset="0"/>
                        </a:rPr>
                        <a:t>26%</a:t>
                      </a:r>
                    </a:p>
                  </a:txBody>
                  <a:tcPr marL="9525" marR="9525" marT="9525" marB="0" anchor="ctr">
                    <a:solidFill>
                      <a:schemeClr val="accent5">
                        <a:lumMod val="60000"/>
                        <a:lumOff val="40000"/>
                      </a:schemeClr>
                    </a:solidFill>
                  </a:tcPr>
                </a:tc>
                <a:tc>
                  <a:txBody>
                    <a:bodyPr/>
                    <a:lstStyle/>
                    <a:p>
                      <a:pPr algn="ctr" fontAlgn="b"/>
                      <a:r>
                        <a:rPr lang="en-IN" sz="2000" b="0" i="0" u="none" strike="noStrike" dirty="0">
                          <a:solidFill>
                            <a:srgbClr val="000000"/>
                          </a:solidFill>
                          <a:effectLst/>
                          <a:latin typeface="Calibri" panose="020F0502020204030204" pitchFamily="34" charset="0"/>
                        </a:rPr>
                        <a:t>22</a:t>
                      </a:r>
                    </a:p>
                  </a:txBody>
                  <a:tcPr marL="9525" marR="9525" marT="9525" marB="0" anchor="ctr">
                    <a:solidFill>
                      <a:schemeClr val="accent5">
                        <a:lumMod val="60000"/>
                        <a:lumOff val="40000"/>
                      </a:schemeClr>
                    </a:solidFill>
                  </a:tcPr>
                </a:tc>
                <a:tc>
                  <a:txBody>
                    <a:bodyPr/>
                    <a:lstStyle/>
                    <a:p>
                      <a:pPr algn="ctr" fontAlgn="b"/>
                      <a:r>
                        <a:rPr lang="en-IN" sz="2000" b="0" i="0" u="none" strike="noStrike" dirty="0">
                          <a:solidFill>
                            <a:srgbClr val="000000"/>
                          </a:solidFill>
                          <a:effectLst/>
                          <a:latin typeface="Calibri" panose="020F0502020204030204" pitchFamily="34" charset="0"/>
                        </a:rPr>
                        <a:t>15pp</a:t>
                      </a:r>
                    </a:p>
                  </a:txBody>
                  <a:tcPr marL="9525" marR="9525" marT="9525" marB="0" anchor="ctr">
                    <a:solidFill>
                      <a:schemeClr val="accent5">
                        <a:lumMod val="60000"/>
                        <a:lumOff val="40000"/>
                      </a:schemeClr>
                    </a:solidFill>
                  </a:tcPr>
                </a:tc>
                <a:extLst>
                  <a:ext uri="{0D108BD9-81ED-4DB2-BD59-A6C34878D82A}">
                    <a16:rowId xmlns:a16="http://schemas.microsoft.com/office/drawing/2014/main" val="410062407"/>
                  </a:ext>
                </a:extLst>
              </a:tr>
              <a:tr h="439354">
                <a:tc>
                  <a:txBody>
                    <a:bodyPr/>
                    <a:lstStyle/>
                    <a:p>
                      <a:pPr algn="ctr" fontAlgn="b"/>
                      <a:r>
                        <a:rPr lang="en-IN" sz="2000" u="none" strike="noStrike" dirty="0">
                          <a:effectLst/>
                        </a:rPr>
                        <a:t>Cannot read Hausa words</a:t>
                      </a:r>
                      <a:endParaRPr lang="en-IN" sz="2000" b="0" i="0" u="none" strike="noStrike" dirty="0">
                        <a:solidFill>
                          <a:srgbClr val="000000"/>
                        </a:solidFill>
                        <a:effectLst/>
                        <a:latin typeface="Calibri" panose="020F0502020204030204" pitchFamily="34" charset="0"/>
                      </a:endParaRPr>
                    </a:p>
                  </a:txBody>
                  <a:tcPr marL="9525" marR="9525" marT="9525" marB="0" anchor="ctr">
                    <a:solidFill>
                      <a:srgbClr val="FFDB69"/>
                    </a:solidFill>
                  </a:tcPr>
                </a:tc>
                <a:tc>
                  <a:txBody>
                    <a:bodyPr/>
                    <a:lstStyle/>
                    <a:p>
                      <a:pPr algn="ctr" fontAlgn="b"/>
                      <a:r>
                        <a:rPr lang="en-IN" sz="2000" b="0" i="0" u="none" strike="noStrike" dirty="0">
                          <a:solidFill>
                            <a:srgbClr val="000000"/>
                          </a:solidFill>
                          <a:effectLst/>
                          <a:latin typeface="Calibri" panose="020F0502020204030204" pitchFamily="34" charset="0"/>
                        </a:rPr>
                        <a:t>87%</a:t>
                      </a:r>
                    </a:p>
                  </a:txBody>
                  <a:tcPr marL="9525" marR="9525" marT="9525" marB="0" anchor="ctr">
                    <a:solidFill>
                      <a:srgbClr val="FFDB69"/>
                    </a:solidFill>
                  </a:tcPr>
                </a:tc>
                <a:tc>
                  <a:txBody>
                    <a:bodyPr/>
                    <a:lstStyle/>
                    <a:p>
                      <a:pPr algn="ctr" fontAlgn="b"/>
                      <a:r>
                        <a:rPr lang="en-IN" sz="2000" b="0" i="0" u="none" strike="noStrike" dirty="0">
                          <a:solidFill>
                            <a:srgbClr val="000000"/>
                          </a:solidFill>
                          <a:effectLst/>
                          <a:latin typeface="Calibri" panose="020F0502020204030204" pitchFamily="34" charset="0"/>
                        </a:rPr>
                        <a:t>38%</a:t>
                      </a:r>
                    </a:p>
                  </a:txBody>
                  <a:tcPr marL="9525" marR="9525" marT="9525" marB="0" anchor="ctr">
                    <a:solidFill>
                      <a:srgbClr val="FFDB69"/>
                    </a:solidFill>
                  </a:tcPr>
                </a:tc>
                <a:tc>
                  <a:txBody>
                    <a:bodyPr/>
                    <a:lstStyle/>
                    <a:p>
                      <a:pPr algn="ctr" fontAlgn="b"/>
                      <a:r>
                        <a:rPr lang="en-IN" sz="2000" b="0" i="0" u="none" strike="noStrike" dirty="0">
                          <a:solidFill>
                            <a:srgbClr val="000000"/>
                          </a:solidFill>
                          <a:effectLst/>
                          <a:latin typeface="Calibri" panose="020F0502020204030204" pitchFamily="34" charset="0"/>
                        </a:rPr>
                        <a:t>-49</a:t>
                      </a:r>
                    </a:p>
                  </a:txBody>
                  <a:tcPr marL="9525" marR="9525" marT="9525" marB="0" anchor="ctr">
                    <a:solidFill>
                      <a:srgbClr val="FFDB69"/>
                    </a:solidFill>
                  </a:tcPr>
                </a:tc>
                <a:tc>
                  <a:txBody>
                    <a:bodyPr/>
                    <a:lstStyle/>
                    <a:p>
                      <a:pPr algn="ctr" fontAlgn="b"/>
                      <a:r>
                        <a:rPr lang="en-IN" sz="2000" b="0" i="0" u="none" strike="noStrike" dirty="0">
                          <a:solidFill>
                            <a:srgbClr val="000000"/>
                          </a:solidFill>
                          <a:effectLst/>
                          <a:latin typeface="Calibri" panose="020F0502020204030204" pitchFamily="34" charset="0"/>
                        </a:rPr>
                        <a:t>-25pp</a:t>
                      </a:r>
                    </a:p>
                  </a:txBody>
                  <a:tcPr marL="9525" marR="9525" marT="9525" marB="0" anchor="ctr">
                    <a:solidFill>
                      <a:srgbClr val="FFDB69"/>
                    </a:solidFill>
                  </a:tcPr>
                </a:tc>
                <a:extLst>
                  <a:ext uri="{0D108BD9-81ED-4DB2-BD59-A6C34878D82A}">
                    <a16:rowId xmlns:a16="http://schemas.microsoft.com/office/drawing/2014/main" val="1577916106"/>
                  </a:ext>
                </a:extLst>
              </a:tr>
              <a:tr h="439354">
                <a:tc>
                  <a:txBody>
                    <a:bodyPr/>
                    <a:lstStyle/>
                    <a:p>
                      <a:pPr algn="ctr" fontAlgn="b"/>
                      <a:r>
                        <a:rPr lang="en-US" sz="2000" u="none" strike="noStrike" dirty="0">
                          <a:effectLst/>
                        </a:rPr>
                        <a:t>Can read at least grade 1 text in Hausa</a:t>
                      </a:r>
                      <a:endParaRPr lang="en-US" sz="2000" b="0" i="0" u="none" strike="noStrike" dirty="0">
                        <a:solidFill>
                          <a:srgbClr val="000000"/>
                        </a:solidFill>
                        <a:effectLst/>
                        <a:latin typeface="Calibri" panose="020F0502020204030204" pitchFamily="34" charset="0"/>
                      </a:endParaRPr>
                    </a:p>
                  </a:txBody>
                  <a:tcPr marL="9525" marR="9525" marT="9525" marB="0" anchor="ctr">
                    <a:solidFill>
                      <a:srgbClr val="FFDB69"/>
                    </a:solidFill>
                  </a:tcPr>
                </a:tc>
                <a:tc>
                  <a:txBody>
                    <a:bodyPr/>
                    <a:lstStyle/>
                    <a:p>
                      <a:pPr algn="ctr" fontAlgn="b"/>
                      <a:r>
                        <a:rPr lang="en-IN" sz="2000" b="0" i="0" u="none" strike="noStrike" dirty="0">
                          <a:solidFill>
                            <a:srgbClr val="000000"/>
                          </a:solidFill>
                          <a:effectLst/>
                          <a:latin typeface="Calibri" panose="020F0502020204030204" pitchFamily="34" charset="0"/>
                        </a:rPr>
                        <a:t>6%</a:t>
                      </a:r>
                    </a:p>
                  </a:txBody>
                  <a:tcPr marL="9525" marR="9525" marT="9525" marB="0" anchor="ctr">
                    <a:solidFill>
                      <a:srgbClr val="FFDB69"/>
                    </a:solidFill>
                  </a:tcPr>
                </a:tc>
                <a:tc>
                  <a:txBody>
                    <a:bodyPr/>
                    <a:lstStyle/>
                    <a:p>
                      <a:pPr algn="ctr" fontAlgn="b"/>
                      <a:r>
                        <a:rPr lang="en-IN" sz="2000" b="0" i="0" u="none" strike="noStrike" dirty="0">
                          <a:solidFill>
                            <a:srgbClr val="000000"/>
                          </a:solidFill>
                          <a:effectLst/>
                          <a:latin typeface="Calibri" panose="020F0502020204030204" pitchFamily="34" charset="0"/>
                        </a:rPr>
                        <a:t>32%</a:t>
                      </a:r>
                    </a:p>
                  </a:txBody>
                  <a:tcPr marL="9525" marR="9525" marT="9525" marB="0" anchor="ctr">
                    <a:solidFill>
                      <a:srgbClr val="FFDB69"/>
                    </a:solidFill>
                  </a:tcPr>
                </a:tc>
                <a:tc>
                  <a:txBody>
                    <a:bodyPr/>
                    <a:lstStyle/>
                    <a:p>
                      <a:pPr algn="ctr" fontAlgn="b"/>
                      <a:r>
                        <a:rPr lang="en-IN" sz="2000" b="0" i="0" u="none" strike="noStrike" dirty="0">
                          <a:solidFill>
                            <a:srgbClr val="000000"/>
                          </a:solidFill>
                          <a:effectLst/>
                          <a:latin typeface="Calibri" panose="020F0502020204030204" pitchFamily="34" charset="0"/>
                        </a:rPr>
                        <a:t>26</a:t>
                      </a:r>
                    </a:p>
                  </a:txBody>
                  <a:tcPr marL="9525" marR="9525" marT="9525" marB="0" anchor="ctr">
                    <a:solidFill>
                      <a:srgbClr val="FFDB69"/>
                    </a:solidFill>
                  </a:tcPr>
                </a:tc>
                <a:tc>
                  <a:txBody>
                    <a:bodyPr/>
                    <a:lstStyle/>
                    <a:p>
                      <a:pPr algn="ctr" fontAlgn="b"/>
                      <a:r>
                        <a:rPr lang="en-IN" sz="2000" b="0" i="0" u="none" strike="noStrike" dirty="0">
                          <a:solidFill>
                            <a:srgbClr val="000000"/>
                          </a:solidFill>
                          <a:effectLst/>
                          <a:latin typeface="Calibri" panose="020F0502020204030204" pitchFamily="34" charset="0"/>
                        </a:rPr>
                        <a:t>15pp</a:t>
                      </a:r>
                    </a:p>
                  </a:txBody>
                  <a:tcPr marL="9525" marR="9525" marT="9525" marB="0" anchor="ctr">
                    <a:solidFill>
                      <a:srgbClr val="FFDB69"/>
                    </a:solidFill>
                  </a:tcPr>
                </a:tc>
                <a:extLst>
                  <a:ext uri="{0D108BD9-81ED-4DB2-BD59-A6C34878D82A}">
                    <a16:rowId xmlns:a16="http://schemas.microsoft.com/office/drawing/2014/main" val="10001"/>
                  </a:ext>
                </a:extLst>
              </a:tr>
            </a:tbl>
          </a:graphicData>
        </a:graphic>
      </p:graphicFrame>
      <p:sp>
        <p:nvSpPr>
          <p:cNvPr id="3" name="Footer Placeholder 2">
            <a:extLst>
              <a:ext uri="{FF2B5EF4-FFF2-40B4-BE49-F238E27FC236}">
                <a16:creationId xmlns:a16="http://schemas.microsoft.com/office/drawing/2014/main" id="{AD0E5CED-A3EB-9FF4-6667-42E8E98387A2}"/>
              </a:ext>
            </a:extLst>
          </p:cNvPr>
          <p:cNvSpPr>
            <a:spLocks noGrp="1"/>
          </p:cNvSpPr>
          <p:nvPr>
            <p:ph type="ftr" sz="quarter" idx="11"/>
          </p:nvPr>
        </p:nvSpPr>
        <p:spPr/>
        <p:txBody>
          <a:bodyPr/>
          <a:lstStyle/>
          <a:p>
            <a:r>
              <a:rPr lang="en-GB"/>
              <a:t>PLANE-AL Endline Assessment Results, Kano | 2022/23</a:t>
            </a:r>
            <a:endParaRPr lang="en-GB" dirty="0"/>
          </a:p>
        </p:txBody>
      </p:sp>
      <p:sp>
        <p:nvSpPr>
          <p:cNvPr id="4" name="Slide Number Placeholder 3">
            <a:extLst>
              <a:ext uri="{FF2B5EF4-FFF2-40B4-BE49-F238E27FC236}">
                <a16:creationId xmlns:a16="http://schemas.microsoft.com/office/drawing/2014/main" id="{DEF296E1-62A5-1983-56EE-FF8CF5E2C955}"/>
              </a:ext>
            </a:extLst>
          </p:cNvPr>
          <p:cNvSpPr>
            <a:spLocks noGrp="1"/>
          </p:cNvSpPr>
          <p:nvPr>
            <p:ph type="sldNum" sz="quarter" idx="12"/>
          </p:nvPr>
        </p:nvSpPr>
        <p:spPr/>
        <p:txBody>
          <a:bodyPr/>
          <a:lstStyle/>
          <a:p>
            <a:fld id="{86E64E34-A516-40B4-A6AC-A3A886CC4DD5}" type="slidenum">
              <a:rPr lang="en-GB" smtClean="0"/>
              <a:t>11</a:t>
            </a:fld>
            <a:endParaRPr lang="en-GB" dirty="0"/>
          </a:p>
        </p:txBody>
      </p:sp>
    </p:spTree>
    <p:extLst>
      <p:ext uri="{BB962C8B-B14F-4D97-AF65-F5344CB8AC3E}">
        <p14:creationId xmlns:p14="http://schemas.microsoft.com/office/powerpoint/2010/main" val="39971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B74ADF66-4149-AF0E-7EEC-B014718BDA68}"/>
              </a:ext>
            </a:extLst>
          </p:cNvPr>
          <p:cNvSpPr>
            <a:spLocks noGrp="1"/>
          </p:cNvSpPr>
          <p:nvPr>
            <p:ph type="ftr" sz="quarter" idx="11"/>
          </p:nvPr>
        </p:nvSpPr>
        <p:spPr/>
        <p:txBody>
          <a:bodyPr/>
          <a:lstStyle/>
          <a:p>
            <a:r>
              <a:rPr lang="en-US"/>
              <a:t>PLANE-AL Endline Assessment Results, Kano | 2022/23</a:t>
            </a:r>
          </a:p>
        </p:txBody>
      </p:sp>
      <p:sp>
        <p:nvSpPr>
          <p:cNvPr id="6" name="Slide Number Placeholder 5">
            <a:extLst>
              <a:ext uri="{FF2B5EF4-FFF2-40B4-BE49-F238E27FC236}">
                <a16:creationId xmlns:a16="http://schemas.microsoft.com/office/drawing/2014/main" id="{1242D661-1BEA-EC94-FE46-E7704C190077}"/>
              </a:ext>
            </a:extLst>
          </p:cNvPr>
          <p:cNvSpPr>
            <a:spLocks noGrp="1"/>
          </p:cNvSpPr>
          <p:nvPr>
            <p:ph type="sldNum" sz="quarter" idx="12"/>
          </p:nvPr>
        </p:nvSpPr>
        <p:spPr/>
        <p:txBody>
          <a:bodyPr/>
          <a:lstStyle/>
          <a:p>
            <a:fld id="{8C7D807A-D3EC-4DEA-86E2-120E4093F1A6}" type="slidenum">
              <a:rPr lang="en-US" smtClean="0"/>
              <a:t>12</a:t>
            </a:fld>
            <a:endParaRPr lang="en-US"/>
          </a:p>
        </p:txBody>
      </p:sp>
      <p:sp>
        <p:nvSpPr>
          <p:cNvPr id="7" name="Google Shape;135;p4">
            <a:extLst>
              <a:ext uri="{FF2B5EF4-FFF2-40B4-BE49-F238E27FC236}">
                <a16:creationId xmlns:a16="http://schemas.microsoft.com/office/drawing/2014/main" id="{87350547-8806-D132-1CE0-AED20738933E}"/>
              </a:ext>
            </a:extLst>
          </p:cNvPr>
          <p:cNvSpPr txBox="1">
            <a:spLocks noGrp="1"/>
          </p:cNvSpPr>
          <p:nvPr>
            <p:ph type="title"/>
          </p:nvPr>
        </p:nvSpPr>
        <p:spPr>
          <a:xfrm>
            <a:off x="334020" y="8533"/>
            <a:ext cx="10515600" cy="64278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Questrial"/>
              <a:buNone/>
            </a:pPr>
            <a:r>
              <a:rPr lang="en-IN">
                <a:latin typeface="Calibri" panose="020F0502020204030204" pitchFamily="34" charset="0"/>
                <a:ea typeface="Questrial"/>
                <a:cs typeface="Questrial"/>
                <a:sym typeface="Questrial"/>
              </a:rPr>
              <a:t>Assessment Results: Hausa Reading</a:t>
            </a:r>
            <a:endParaRPr lang="en-IN" dirty="0">
              <a:latin typeface="Calibri" panose="020F0502020204030204" pitchFamily="34" charset="0"/>
            </a:endParaRPr>
          </a:p>
        </p:txBody>
      </p:sp>
      <p:pic>
        <p:nvPicPr>
          <p:cNvPr id="9" name="Picture" title="This slide contains the following visuals: textbox ,Select Class ,textbox ,% of Pupils Who Can Read Paragraphs in Hausa ,% of Pupils Who Cannot Read Words in Hausa ,Select Grade to narrow down results ,textbox ,textbox. Please refer to the notes on this slide for details">
            <a:hlinkClick r:id="rId2"/>
            <a:extLst>
              <a:ext uri="{FF2B5EF4-FFF2-40B4-BE49-F238E27FC236}">
                <a16:creationId xmlns:a16="http://schemas.microsoft.com/office/drawing/2014/main" id="{8AE94101-88DA-8608-0179-47D0963A24B9}"/>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600473" y="651320"/>
            <a:ext cx="10515600" cy="4605574"/>
          </a:xfrm>
          <a:prstGeom prst="rect">
            <a:avLst/>
          </a:prstGeom>
          <a:noFill/>
        </p:spPr>
      </p:pic>
      <p:sp>
        <p:nvSpPr>
          <p:cNvPr id="10" name="Google Shape;138;p4">
            <a:extLst>
              <a:ext uri="{FF2B5EF4-FFF2-40B4-BE49-F238E27FC236}">
                <a16:creationId xmlns:a16="http://schemas.microsoft.com/office/drawing/2014/main" id="{4BFF95FF-E5A1-2EBA-6919-A3A96D4F02A0}"/>
              </a:ext>
            </a:extLst>
          </p:cNvPr>
          <p:cNvSpPr txBox="1"/>
          <p:nvPr/>
        </p:nvSpPr>
        <p:spPr>
          <a:xfrm>
            <a:off x="5872341" y="5267527"/>
            <a:ext cx="5243732" cy="846194"/>
          </a:xfrm>
          <a:prstGeom prst="rect">
            <a:avLst/>
          </a:prstGeom>
          <a:solidFill>
            <a:srgbClr val="FEE999"/>
          </a:solidFill>
          <a:ln>
            <a:noFill/>
          </a:ln>
        </p:spPr>
        <p:txBody>
          <a:bodyPr spcFirstLastPara="1" wrap="square" lIns="91425" tIns="45700" rIns="91425" bIns="45700" anchor="ctr" anchorCtr="0">
            <a:normAutofit/>
          </a:bodyPr>
          <a:lstStyle/>
          <a:p>
            <a:pPr marL="126997">
              <a:lnSpc>
                <a:spcPct val="90000"/>
              </a:lnSpc>
              <a:buClr>
                <a:schemeClr val="dk1"/>
              </a:buClr>
              <a:buSzPts val="2200"/>
            </a:pPr>
            <a:r>
              <a:rPr lang="en-US" sz="2000" b="1" i="0" u="none" strike="noStrike" cap="none">
                <a:solidFill>
                  <a:schemeClr val="dk1"/>
                </a:solidFill>
                <a:latin typeface="Calibri" panose="020F0502020204030204" pitchFamily="34" charset="0"/>
                <a:ea typeface="Questrial"/>
                <a:cs typeface="Questrial"/>
                <a:sym typeface="Questrial"/>
              </a:rPr>
              <a:t>Pupils who cannot Read Words in Hausa</a:t>
            </a:r>
            <a:endParaRPr lang="en-US" sz="2000">
              <a:latin typeface="Calibri" panose="020F0502020204030204" pitchFamily="34" charset="0"/>
            </a:endParaRPr>
          </a:p>
          <a:p>
            <a:pPr marL="126997" marR="0" lvl="0" indent="0" algn="l" rtl="0">
              <a:lnSpc>
                <a:spcPct val="90000"/>
              </a:lnSpc>
              <a:spcBef>
                <a:spcPts val="1000"/>
              </a:spcBef>
              <a:spcAft>
                <a:spcPts val="0"/>
              </a:spcAft>
              <a:buClr>
                <a:schemeClr val="dk1"/>
              </a:buClr>
              <a:buSzPts val="1600"/>
              <a:buFont typeface="Arial"/>
              <a:buNone/>
            </a:pPr>
            <a:r>
              <a:rPr lang="en-IN" b="1">
                <a:solidFill>
                  <a:schemeClr val="dk1"/>
                </a:solidFill>
                <a:latin typeface="Calibri" panose="020F0502020204030204" pitchFamily="34" charset="0"/>
                <a:ea typeface="Questrial"/>
                <a:cs typeface="Questrial"/>
                <a:sym typeface="Questrial"/>
              </a:rPr>
              <a:t>Reduction</a:t>
            </a:r>
            <a:r>
              <a:rPr lang="en-IN">
                <a:solidFill>
                  <a:schemeClr val="dk1"/>
                </a:solidFill>
                <a:latin typeface="Calibri" panose="020F0502020204030204" pitchFamily="34" charset="0"/>
                <a:ea typeface="Questrial"/>
                <a:cs typeface="Questrial"/>
                <a:sym typeface="Questrial"/>
              </a:rPr>
              <a:t>: 49 percentage points</a:t>
            </a:r>
            <a:endParaRPr lang="en-IN" dirty="0">
              <a:solidFill>
                <a:schemeClr val="dk1"/>
              </a:solidFill>
              <a:latin typeface="Calibri" panose="020F0502020204030204" pitchFamily="34" charset="0"/>
              <a:ea typeface="Questrial"/>
              <a:cs typeface="Questrial"/>
              <a:sym typeface="Questrial"/>
            </a:endParaRPr>
          </a:p>
        </p:txBody>
      </p:sp>
      <p:sp>
        <p:nvSpPr>
          <p:cNvPr id="11" name="Google Shape;141;p4">
            <a:extLst>
              <a:ext uri="{FF2B5EF4-FFF2-40B4-BE49-F238E27FC236}">
                <a16:creationId xmlns:a16="http://schemas.microsoft.com/office/drawing/2014/main" id="{587EA5B8-0493-9D63-207E-324391DB7E6D}"/>
              </a:ext>
            </a:extLst>
          </p:cNvPr>
          <p:cNvSpPr txBox="1"/>
          <p:nvPr/>
        </p:nvSpPr>
        <p:spPr>
          <a:xfrm>
            <a:off x="629887" y="5243438"/>
            <a:ext cx="5112663" cy="880916"/>
          </a:xfrm>
          <a:prstGeom prst="rect">
            <a:avLst/>
          </a:prstGeom>
          <a:solidFill>
            <a:schemeClr val="accent6">
              <a:lumMod val="25000"/>
              <a:lumOff val="75000"/>
            </a:schemeClr>
          </a:solidFill>
          <a:ln>
            <a:noFill/>
          </a:ln>
        </p:spPr>
        <p:txBody>
          <a:bodyPr spcFirstLastPara="1" wrap="square" lIns="91425" tIns="45700" rIns="91425" bIns="45700" anchor="ctr" anchorCtr="0">
            <a:noAutofit/>
          </a:bodyPr>
          <a:lstStyle/>
          <a:p>
            <a:pPr marL="126997" marR="0" lvl="0" indent="0" algn="l" rtl="0">
              <a:lnSpc>
                <a:spcPct val="90000"/>
              </a:lnSpc>
              <a:spcBef>
                <a:spcPts val="0"/>
              </a:spcBef>
              <a:spcAft>
                <a:spcPts val="0"/>
              </a:spcAft>
              <a:buClr>
                <a:schemeClr val="dk1"/>
              </a:buClr>
              <a:buSzPts val="2200"/>
              <a:buFont typeface="Arial"/>
              <a:buNone/>
            </a:pPr>
            <a:r>
              <a:rPr lang="en-US" sz="2000" b="1">
                <a:solidFill>
                  <a:schemeClr val="dk1"/>
                </a:solidFill>
                <a:latin typeface="Calibri" panose="020F0502020204030204" pitchFamily="34" charset="0"/>
                <a:ea typeface="Questrial"/>
                <a:cs typeface="Questrial"/>
                <a:sym typeface="Questrial"/>
              </a:rPr>
              <a:t>Pupils who can Read Paragraph in Hausa</a:t>
            </a:r>
            <a:endParaRPr lang="en-US" sz="2000">
              <a:latin typeface="Calibri" panose="020F0502020204030204" pitchFamily="34" charset="0"/>
            </a:endParaRPr>
          </a:p>
          <a:p>
            <a:pPr marL="126997" marR="0" lvl="0" indent="0" algn="l" rtl="0">
              <a:lnSpc>
                <a:spcPct val="90000"/>
              </a:lnSpc>
              <a:spcBef>
                <a:spcPts val="1000"/>
              </a:spcBef>
              <a:spcAft>
                <a:spcPts val="0"/>
              </a:spcAft>
              <a:buClr>
                <a:schemeClr val="dk1"/>
              </a:buClr>
              <a:buSzPts val="2100"/>
              <a:buFont typeface="Arial"/>
              <a:buNone/>
            </a:pPr>
            <a:r>
              <a:rPr lang="en-IN" b="1">
                <a:solidFill>
                  <a:schemeClr val="dk1"/>
                </a:solidFill>
                <a:latin typeface="Calibri" panose="020F0502020204030204" pitchFamily="34" charset="0"/>
                <a:ea typeface="Questrial"/>
                <a:cs typeface="Questrial"/>
                <a:sym typeface="Questrial"/>
              </a:rPr>
              <a:t>Improvement</a:t>
            </a:r>
            <a:r>
              <a:rPr lang="en-IN" b="0" i="0" u="none" strike="noStrike" cap="none">
                <a:solidFill>
                  <a:schemeClr val="dk1"/>
                </a:solidFill>
                <a:latin typeface="Calibri" panose="020F0502020204030204" pitchFamily="34" charset="0"/>
                <a:ea typeface="Questrial"/>
                <a:cs typeface="Questrial"/>
                <a:sym typeface="Questrial"/>
              </a:rPr>
              <a:t>: 26 percentage points</a:t>
            </a:r>
            <a:endParaRPr lang="en-IN" b="0" i="0" u="none" strike="noStrike" cap="none" dirty="0">
              <a:solidFill>
                <a:schemeClr val="dk1"/>
              </a:solidFill>
              <a:latin typeface="Calibri" panose="020F0502020204030204" pitchFamily="34" charset="0"/>
              <a:ea typeface="Questrial"/>
              <a:cs typeface="Questrial"/>
              <a:sym typeface="Questrial"/>
            </a:endParaRPr>
          </a:p>
        </p:txBody>
      </p:sp>
    </p:spTree>
    <p:extLst>
      <p:ext uri="{BB962C8B-B14F-4D97-AF65-F5344CB8AC3E}">
        <p14:creationId xmlns:p14="http://schemas.microsoft.com/office/powerpoint/2010/main" val="67201028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B74ADF66-4149-AF0E-7EEC-B014718BDA68}"/>
              </a:ext>
            </a:extLst>
          </p:cNvPr>
          <p:cNvSpPr>
            <a:spLocks noGrp="1"/>
          </p:cNvSpPr>
          <p:nvPr>
            <p:ph type="ftr" sz="quarter" idx="11"/>
          </p:nvPr>
        </p:nvSpPr>
        <p:spPr/>
        <p:txBody>
          <a:bodyPr/>
          <a:lstStyle/>
          <a:p>
            <a:r>
              <a:rPr lang="en-US"/>
              <a:t>PLANE-AL Endline Assessment Results, Kano | 2022/23</a:t>
            </a:r>
          </a:p>
        </p:txBody>
      </p:sp>
      <p:sp>
        <p:nvSpPr>
          <p:cNvPr id="6" name="Slide Number Placeholder 5">
            <a:extLst>
              <a:ext uri="{FF2B5EF4-FFF2-40B4-BE49-F238E27FC236}">
                <a16:creationId xmlns:a16="http://schemas.microsoft.com/office/drawing/2014/main" id="{1242D661-1BEA-EC94-FE46-E7704C190077}"/>
              </a:ext>
            </a:extLst>
          </p:cNvPr>
          <p:cNvSpPr>
            <a:spLocks noGrp="1"/>
          </p:cNvSpPr>
          <p:nvPr>
            <p:ph type="sldNum" sz="quarter" idx="12"/>
          </p:nvPr>
        </p:nvSpPr>
        <p:spPr/>
        <p:txBody>
          <a:bodyPr/>
          <a:lstStyle/>
          <a:p>
            <a:fld id="{8C7D807A-D3EC-4DEA-86E2-120E4093F1A6}" type="slidenum">
              <a:rPr lang="en-US" smtClean="0"/>
              <a:t>13</a:t>
            </a:fld>
            <a:endParaRPr lang="en-US"/>
          </a:p>
        </p:txBody>
      </p:sp>
      <p:sp>
        <p:nvSpPr>
          <p:cNvPr id="7" name="Google Shape;135;p4">
            <a:extLst>
              <a:ext uri="{FF2B5EF4-FFF2-40B4-BE49-F238E27FC236}">
                <a16:creationId xmlns:a16="http://schemas.microsoft.com/office/drawing/2014/main" id="{87350547-8806-D132-1CE0-AED20738933E}"/>
              </a:ext>
            </a:extLst>
          </p:cNvPr>
          <p:cNvSpPr txBox="1">
            <a:spLocks noGrp="1"/>
          </p:cNvSpPr>
          <p:nvPr>
            <p:ph type="title"/>
          </p:nvPr>
        </p:nvSpPr>
        <p:spPr>
          <a:xfrm>
            <a:off x="334020" y="8533"/>
            <a:ext cx="10515600" cy="64278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Questrial"/>
              <a:buNone/>
            </a:pPr>
            <a:r>
              <a:rPr lang="en-IN" dirty="0">
                <a:latin typeface="Calibri" panose="020F0502020204030204" pitchFamily="34" charset="0"/>
                <a:ea typeface="Questrial"/>
                <a:cs typeface="Questrial"/>
                <a:sym typeface="Questrial"/>
              </a:rPr>
              <a:t>Assessment Results: English Reading</a:t>
            </a:r>
            <a:endParaRPr dirty="0">
              <a:latin typeface="Calibri" panose="020F0502020204030204" pitchFamily="34" charset="0"/>
            </a:endParaRPr>
          </a:p>
        </p:txBody>
      </p:sp>
      <p:pic>
        <p:nvPicPr>
          <p:cNvPr id="2" name="Picture" title="This slide contains the following visuals: textbox ,Select Class ,textbox ,% of Pupils Who Can Read Words in English ,% of Pupils Who Cannot Respond to Greetings in English ,textbox ,textbox. Please refer to the notes on this slide for details">
            <a:hlinkClick r:id="rId2"/>
            <a:extLst>
              <a:ext uri="{FF2B5EF4-FFF2-40B4-BE49-F238E27FC236}">
                <a16:creationId xmlns:a16="http://schemas.microsoft.com/office/drawing/2014/main" id="{00A0445F-45B1-8002-0734-8D8A5C0D0321}"/>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413561" y="587522"/>
            <a:ext cx="10725422" cy="4654327"/>
          </a:xfrm>
          <a:prstGeom prst="rect">
            <a:avLst/>
          </a:prstGeom>
          <a:noFill/>
        </p:spPr>
      </p:pic>
      <p:sp>
        <p:nvSpPr>
          <p:cNvPr id="10" name="Google Shape;138;p4">
            <a:extLst>
              <a:ext uri="{FF2B5EF4-FFF2-40B4-BE49-F238E27FC236}">
                <a16:creationId xmlns:a16="http://schemas.microsoft.com/office/drawing/2014/main" id="{FEEEC427-17BC-60B9-4714-DA8185C8D372}"/>
              </a:ext>
            </a:extLst>
          </p:cNvPr>
          <p:cNvSpPr txBox="1"/>
          <p:nvPr/>
        </p:nvSpPr>
        <p:spPr>
          <a:xfrm>
            <a:off x="5872341" y="5278160"/>
            <a:ext cx="5243732" cy="846194"/>
          </a:xfrm>
          <a:prstGeom prst="rect">
            <a:avLst/>
          </a:prstGeom>
          <a:solidFill>
            <a:srgbClr val="FEE999"/>
          </a:solidFill>
          <a:ln>
            <a:noFill/>
          </a:ln>
        </p:spPr>
        <p:txBody>
          <a:bodyPr spcFirstLastPara="1" wrap="square" lIns="91425" tIns="45700" rIns="91425" bIns="45700" anchor="ctr" anchorCtr="0">
            <a:normAutofit fontScale="92500" lnSpcReduction="20000"/>
          </a:bodyPr>
          <a:lstStyle/>
          <a:p>
            <a:pPr marL="126997">
              <a:lnSpc>
                <a:spcPct val="90000"/>
              </a:lnSpc>
              <a:buClr>
                <a:schemeClr val="dk1"/>
              </a:buClr>
              <a:buSzPts val="2200"/>
            </a:pPr>
            <a:r>
              <a:rPr lang="en-US" sz="2000" b="1" i="0" u="none" strike="noStrike" cap="none" dirty="0">
                <a:solidFill>
                  <a:schemeClr val="dk1"/>
                </a:solidFill>
                <a:latin typeface="Calibri" panose="020F0502020204030204" pitchFamily="34" charset="0"/>
                <a:ea typeface="Questrial"/>
                <a:cs typeface="Questrial"/>
                <a:sym typeface="Questrial"/>
              </a:rPr>
              <a:t>Pupils who cannot Respond to Greetings in English</a:t>
            </a:r>
            <a:endParaRPr lang="en-US" sz="2000" dirty="0">
              <a:latin typeface="Calibri" panose="020F0502020204030204" pitchFamily="34" charset="0"/>
            </a:endParaRPr>
          </a:p>
          <a:p>
            <a:pPr marL="126997" marR="0" lvl="0" indent="0" algn="l" rtl="0">
              <a:lnSpc>
                <a:spcPct val="90000"/>
              </a:lnSpc>
              <a:spcBef>
                <a:spcPts val="1000"/>
              </a:spcBef>
              <a:spcAft>
                <a:spcPts val="0"/>
              </a:spcAft>
              <a:buClr>
                <a:schemeClr val="dk1"/>
              </a:buClr>
              <a:buSzPts val="1600"/>
              <a:buFont typeface="Arial"/>
              <a:buNone/>
            </a:pPr>
            <a:r>
              <a:rPr lang="en-IN" sz="1900" b="1" dirty="0">
                <a:solidFill>
                  <a:schemeClr val="dk1"/>
                </a:solidFill>
                <a:latin typeface="Calibri" panose="020F0502020204030204" pitchFamily="34" charset="0"/>
                <a:ea typeface="Questrial"/>
                <a:cs typeface="Questrial"/>
                <a:sym typeface="Questrial"/>
              </a:rPr>
              <a:t>Reduction</a:t>
            </a:r>
            <a:r>
              <a:rPr lang="en-IN" sz="1900" dirty="0">
                <a:solidFill>
                  <a:schemeClr val="dk1"/>
                </a:solidFill>
                <a:latin typeface="Calibri" panose="020F0502020204030204" pitchFamily="34" charset="0"/>
                <a:ea typeface="Questrial"/>
                <a:cs typeface="Questrial"/>
                <a:sym typeface="Questrial"/>
              </a:rPr>
              <a:t>: 47 percentage points</a:t>
            </a:r>
          </a:p>
        </p:txBody>
      </p:sp>
      <p:sp>
        <p:nvSpPr>
          <p:cNvPr id="11" name="Google Shape;141;p4">
            <a:extLst>
              <a:ext uri="{FF2B5EF4-FFF2-40B4-BE49-F238E27FC236}">
                <a16:creationId xmlns:a16="http://schemas.microsoft.com/office/drawing/2014/main" id="{871229FF-D1D7-A702-A52C-5F6A7DBF2B18}"/>
              </a:ext>
            </a:extLst>
          </p:cNvPr>
          <p:cNvSpPr txBox="1"/>
          <p:nvPr/>
        </p:nvSpPr>
        <p:spPr>
          <a:xfrm>
            <a:off x="576722" y="5244132"/>
            <a:ext cx="5112663" cy="880916"/>
          </a:xfrm>
          <a:prstGeom prst="rect">
            <a:avLst/>
          </a:prstGeom>
          <a:solidFill>
            <a:schemeClr val="accent6">
              <a:lumMod val="25000"/>
              <a:lumOff val="75000"/>
            </a:schemeClr>
          </a:solidFill>
          <a:ln>
            <a:noFill/>
          </a:ln>
        </p:spPr>
        <p:txBody>
          <a:bodyPr spcFirstLastPara="1" wrap="square" lIns="91425" tIns="45700" rIns="91425" bIns="45700" anchor="ctr" anchorCtr="0">
            <a:noAutofit/>
          </a:bodyPr>
          <a:lstStyle/>
          <a:p>
            <a:pPr marL="126997" marR="0" lvl="0" indent="0" algn="l" rtl="0">
              <a:lnSpc>
                <a:spcPct val="90000"/>
              </a:lnSpc>
              <a:spcBef>
                <a:spcPts val="0"/>
              </a:spcBef>
              <a:spcAft>
                <a:spcPts val="0"/>
              </a:spcAft>
              <a:buClr>
                <a:schemeClr val="dk1"/>
              </a:buClr>
              <a:buSzPts val="2200"/>
              <a:buFont typeface="Arial"/>
              <a:buNone/>
            </a:pPr>
            <a:r>
              <a:rPr lang="en-US" sz="2000" b="1" dirty="0">
                <a:solidFill>
                  <a:schemeClr val="dk1"/>
                </a:solidFill>
                <a:latin typeface="Calibri" panose="020F0502020204030204" pitchFamily="34" charset="0"/>
                <a:ea typeface="Questrial"/>
                <a:cs typeface="Questrial"/>
                <a:sym typeface="Questrial"/>
              </a:rPr>
              <a:t>Pupils who can Read Words in English</a:t>
            </a:r>
            <a:endParaRPr lang="en-US" sz="2000" dirty="0">
              <a:latin typeface="Calibri" panose="020F0502020204030204" pitchFamily="34" charset="0"/>
            </a:endParaRPr>
          </a:p>
          <a:p>
            <a:pPr marL="126997" marR="0" lvl="0" indent="0" algn="l" rtl="0">
              <a:lnSpc>
                <a:spcPct val="90000"/>
              </a:lnSpc>
              <a:spcBef>
                <a:spcPts val="1000"/>
              </a:spcBef>
              <a:spcAft>
                <a:spcPts val="0"/>
              </a:spcAft>
              <a:buClr>
                <a:schemeClr val="dk1"/>
              </a:buClr>
              <a:buSzPts val="2100"/>
              <a:buFont typeface="Arial"/>
              <a:buNone/>
            </a:pPr>
            <a:r>
              <a:rPr lang="en-IN" b="1" dirty="0">
                <a:solidFill>
                  <a:schemeClr val="dk1"/>
                </a:solidFill>
                <a:latin typeface="Calibri" panose="020F0502020204030204" pitchFamily="34" charset="0"/>
                <a:ea typeface="Questrial"/>
                <a:cs typeface="Questrial"/>
                <a:sym typeface="Questrial"/>
              </a:rPr>
              <a:t>Improvement</a:t>
            </a:r>
            <a:r>
              <a:rPr lang="en-IN" b="0" i="0" u="none" strike="noStrike" cap="none" dirty="0">
                <a:solidFill>
                  <a:schemeClr val="dk1"/>
                </a:solidFill>
                <a:latin typeface="Calibri" panose="020F0502020204030204" pitchFamily="34" charset="0"/>
                <a:ea typeface="Questrial"/>
                <a:cs typeface="Questrial"/>
                <a:sym typeface="Questrial"/>
              </a:rPr>
              <a:t>: </a:t>
            </a:r>
            <a:r>
              <a:rPr lang="en-IN" dirty="0">
                <a:solidFill>
                  <a:schemeClr val="dk1"/>
                </a:solidFill>
                <a:latin typeface="Calibri" panose="020F0502020204030204" pitchFamily="34" charset="0"/>
                <a:ea typeface="Questrial"/>
                <a:cs typeface="Questrial"/>
                <a:sym typeface="Questrial"/>
              </a:rPr>
              <a:t>43</a:t>
            </a:r>
            <a:r>
              <a:rPr lang="en-IN" b="0" i="0" u="none" strike="noStrike" cap="none" dirty="0">
                <a:solidFill>
                  <a:schemeClr val="dk1"/>
                </a:solidFill>
                <a:latin typeface="Calibri" panose="020F0502020204030204" pitchFamily="34" charset="0"/>
                <a:ea typeface="Questrial"/>
                <a:cs typeface="Questrial"/>
                <a:sym typeface="Questrial"/>
              </a:rPr>
              <a:t> percentage points</a:t>
            </a:r>
          </a:p>
        </p:txBody>
      </p:sp>
    </p:spTree>
    <p:extLst>
      <p:ext uri="{BB962C8B-B14F-4D97-AF65-F5344CB8AC3E}">
        <p14:creationId xmlns:p14="http://schemas.microsoft.com/office/powerpoint/2010/main" val="152431784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B74ADF66-4149-AF0E-7EEC-B014718BDA68}"/>
              </a:ext>
            </a:extLst>
          </p:cNvPr>
          <p:cNvSpPr>
            <a:spLocks noGrp="1"/>
          </p:cNvSpPr>
          <p:nvPr>
            <p:ph type="ftr" sz="quarter" idx="11"/>
          </p:nvPr>
        </p:nvSpPr>
        <p:spPr/>
        <p:txBody>
          <a:bodyPr/>
          <a:lstStyle/>
          <a:p>
            <a:r>
              <a:rPr lang="en-US"/>
              <a:t>PLANE-AL Endline Assessment Results, Kano | 2022/23</a:t>
            </a:r>
            <a:endParaRPr lang="en-US" dirty="0"/>
          </a:p>
        </p:txBody>
      </p:sp>
      <p:sp>
        <p:nvSpPr>
          <p:cNvPr id="6" name="Slide Number Placeholder 5">
            <a:extLst>
              <a:ext uri="{FF2B5EF4-FFF2-40B4-BE49-F238E27FC236}">
                <a16:creationId xmlns:a16="http://schemas.microsoft.com/office/drawing/2014/main" id="{1242D661-1BEA-EC94-FE46-E7704C190077}"/>
              </a:ext>
            </a:extLst>
          </p:cNvPr>
          <p:cNvSpPr>
            <a:spLocks noGrp="1"/>
          </p:cNvSpPr>
          <p:nvPr>
            <p:ph type="sldNum" sz="quarter" idx="12"/>
          </p:nvPr>
        </p:nvSpPr>
        <p:spPr/>
        <p:txBody>
          <a:bodyPr/>
          <a:lstStyle/>
          <a:p>
            <a:fld id="{8C7D807A-D3EC-4DEA-86E2-120E4093F1A6}" type="slidenum">
              <a:rPr lang="en-US" smtClean="0"/>
              <a:t>14</a:t>
            </a:fld>
            <a:endParaRPr lang="en-US"/>
          </a:p>
        </p:txBody>
      </p:sp>
      <p:sp>
        <p:nvSpPr>
          <p:cNvPr id="7" name="Google Shape;135;p4">
            <a:extLst>
              <a:ext uri="{FF2B5EF4-FFF2-40B4-BE49-F238E27FC236}">
                <a16:creationId xmlns:a16="http://schemas.microsoft.com/office/drawing/2014/main" id="{87350547-8806-D132-1CE0-AED20738933E}"/>
              </a:ext>
            </a:extLst>
          </p:cNvPr>
          <p:cNvSpPr txBox="1">
            <a:spLocks noGrp="1"/>
          </p:cNvSpPr>
          <p:nvPr>
            <p:ph type="title"/>
          </p:nvPr>
        </p:nvSpPr>
        <p:spPr>
          <a:xfrm>
            <a:off x="334020" y="8533"/>
            <a:ext cx="10515600" cy="64278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Questrial"/>
              <a:buNone/>
            </a:pPr>
            <a:r>
              <a:rPr lang="en-IN" dirty="0">
                <a:latin typeface="Calibri" panose="020F0502020204030204" pitchFamily="34" charset="0"/>
                <a:ea typeface="Questrial"/>
                <a:cs typeface="Questrial"/>
                <a:sym typeface="Questrial"/>
              </a:rPr>
              <a:t>Assessment Results: Mathematics</a:t>
            </a:r>
            <a:endParaRPr dirty="0">
              <a:latin typeface="Calibri" panose="020F0502020204030204" pitchFamily="34" charset="0"/>
            </a:endParaRPr>
          </a:p>
        </p:txBody>
      </p:sp>
      <p:pic>
        <p:nvPicPr>
          <p:cNvPr id="3" name="Picture" title="This slide contains the following visuals: textbox ,Select Class ,textbox ,% of Pupils Who Can Do 2x2 Subtraction ,% of Pupils Who Cannot Identify 2-Digit Numbers ,textbox ,textbox. Please refer to the notes on this slide for details">
            <a:hlinkClick r:id="rId2"/>
            <a:extLst>
              <a:ext uri="{FF2B5EF4-FFF2-40B4-BE49-F238E27FC236}">
                <a16:creationId xmlns:a16="http://schemas.microsoft.com/office/drawing/2014/main" id="{5C7132F1-1F46-BE1D-2F69-5E1520D24026}"/>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623383" y="651319"/>
            <a:ext cx="10515600" cy="4587419"/>
          </a:xfrm>
          <a:prstGeom prst="rect">
            <a:avLst/>
          </a:prstGeom>
          <a:noFill/>
        </p:spPr>
      </p:pic>
      <p:sp>
        <p:nvSpPr>
          <p:cNvPr id="9" name="Google Shape;138;p4">
            <a:extLst>
              <a:ext uri="{FF2B5EF4-FFF2-40B4-BE49-F238E27FC236}">
                <a16:creationId xmlns:a16="http://schemas.microsoft.com/office/drawing/2014/main" id="{95F6FA96-155F-2555-A302-98F04665E331}"/>
              </a:ext>
            </a:extLst>
          </p:cNvPr>
          <p:cNvSpPr txBox="1"/>
          <p:nvPr/>
        </p:nvSpPr>
        <p:spPr>
          <a:xfrm>
            <a:off x="6001404" y="5246261"/>
            <a:ext cx="5137580" cy="910078"/>
          </a:xfrm>
          <a:prstGeom prst="rect">
            <a:avLst/>
          </a:prstGeom>
          <a:solidFill>
            <a:srgbClr val="FEE999"/>
          </a:solidFill>
          <a:ln>
            <a:noFill/>
          </a:ln>
        </p:spPr>
        <p:txBody>
          <a:bodyPr spcFirstLastPara="1" wrap="square" lIns="91425" tIns="45700" rIns="91425" bIns="45700" anchor="ctr" anchorCtr="0">
            <a:normAutofit fontScale="92500"/>
          </a:bodyPr>
          <a:lstStyle/>
          <a:p>
            <a:pPr marL="126997">
              <a:lnSpc>
                <a:spcPct val="90000"/>
              </a:lnSpc>
              <a:buClr>
                <a:schemeClr val="dk1"/>
              </a:buClr>
              <a:buSzPts val="2200"/>
            </a:pPr>
            <a:r>
              <a:rPr lang="en-US" sz="2200" b="1" i="0" u="none" strike="noStrike" cap="none" dirty="0">
                <a:solidFill>
                  <a:schemeClr val="dk1"/>
                </a:solidFill>
                <a:latin typeface="Calibri" panose="020F0502020204030204" pitchFamily="34" charset="0"/>
                <a:ea typeface="Questrial"/>
                <a:cs typeface="Questrial"/>
                <a:sym typeface="Questrial"/>
              </a:rPr>
              <a:t>Pupils who cannot identify 2-digit numbers</a:t>
            </a:r>
            <a:endParaRPr lang="en-US" sz="2200" dirty="0">
              <a:latin typeface="Calibri" panose="020F0502020204030204" pitchFamily="34" charset="0"/>
            </a:endParaRPr>
          </a:p>
          <a:p>
            <a:pPr marL="126997" marR="0" lvl="0" indent="0" algn="l" rtl="0">
              <a:lnSpc>
                <a:spcPct val="90000"/>
              </a:lnSpc>
              <a:spcBef>
                <a:spcPts val="1000"/>
              </a:spcBef>
              <a:spcAft>
                <a:spcPts val="0"/>
              </a:spcAft>
              <a:buClr>
                <a:schemeClr val="dk1"/>
              </a:buClr>
              <a:buSzPts val="1600"/>
              <a:buFont typeface="Arial"/>
              <a:buNone/>
            </a:pPr>
            <a:r>
              <a:rPr lang="en-IN" sz="1900" b="1" dirty="0">
                <a:solidFill>
                  <a:schemeClr val="dk1"/>
                </a:solidFill>
                <a:latin typeface="Calibri" panose="020F0502020204030204" pitchFamily="34" charset="0"/>
                <a:ea typeface="Questrial"/>
                <a:cs typeface="Questrial"/>
                <a:sym typeface="Questrial"/>
              </a:rPr>
              <a:t>Reduction</a:t>
            </a:r>
            <a:r>
              <a:rPr lang="en-IN" sz="1900" dirty="0">
                <a:solidFill>
                  <a:schemeClr val="dk1"/>
                </a:solidFill>
                <a:latin typeface="Calibri" panose="020F0502020204030204" pitchFamily="34" charset="0"/>
                <a:ea typeface="Questrial"/>
                <a:cs typeface="Questrial"/>
                <a:sym typeface="Questrial"/>
              </a:rPr>
              <a:t>: 41 percentage points</a:t>
            </a:r>
          </a:p>
        </p:txBody>
      </p:sp>
      <p:sp>
        <p:nvSpPr>
          <p:cNvPr id="10" name="Google Shape;141;p4">
            <a:extLst>
              <a:ext uri="{FF2B5EF4-FFF2-40B4-BE49-F238E27FC236}">
                <a16:creationId xmlns:a16="http://schemas.microsoft.com/office/drawing/2014/main" id="{0FD23981-E11D-1502-E87F-E2A785E2244E}"/>
              </a:ext>
            </a:extLst>
          </p:cNvPr>
          <p:cNvSpPr txBox="1"/>
          <p:nvPr/>
        </p:nvSpPr>
        <p:spPr>
          <a:xfrm>
            <a:off x="725580" y="5254071"/>
            <a:ext cx="5112663" cy="910078"/>
          </a:xfrm>
          <a:prstGeom prst="rect">
            <a:avLst/>
          </a:prstGeom>
          <a:solidFill>
            <a:schemeClr val="accent6">
              <a:lumMod val="25000"/>
              <a:lumOff val="75000"/>
            </a:schemeClr>
          </a:solidFill>
          <a:ln>
            <a:noFill/>
          </a:ln>
        </p:spPr>
        <p:txBody>
          <a:bodyPr spcFirstLastPara="1" wrap="square" lIns="91425" tIns="45700" rIns="91425" bIns="45700" anchor="ctr" anchorCtr="0">
            <a:noAutofit/>
          </a:bodyPr>
          <a:lstStyle/>
          <a:p>
            <a:pPr marL="126997" marR="0" lvl="0" indent="0" algn="l" rtl="0">
              <a:lnSpc>
                <a:spcPct val="90000"/>
              </a:lnSpc>
              <a:spcBef>
                <a:spcPts val="0"/>
              </a:spcBef>
              <a:spcAft>
                <a:spcPts val="0"/>
              </a:spcAft>
              <a:buClr>
                <a:schemeClr val="dk1"/>
              </a:buClr>
              <a:buSzPts val="2200"/>
              <a:buFont typeface="Arial"/>
              <a:buNone/>
            </a:pPr>
            <a:r>
              <a:rPr lang="en-US" sz="2000" b="1" dirty="0">
                <a:solidFill>
                  <a:schemeClr val="dk1"/>
                </a:solidFill>
                <a:latin typeface="Calibri" panose="020F0502020204030204" pitchFamily="34" charset="0"/>
                <a:ea typeface="Questrial"/>
                <a:cs typeface="Questrial"/>
                <a:sym typeface="Questrial"/>
              </a:rPr>
              <a:t>Pupils who can solve a 2x2 subtraction problem</a:t>
            </a:r>
            <a:endParaRPr lang="en-US" sz="2000" dirty="0">
              <a:latin typeface="Calibri" panose="020F0502020204030204" pitchFamily="34" charset="0"/>
            </a:endParaRPr>
          </a:p>
          <a:p>
            <a:pPr marL="126997" marR="0" lvl="0" indent="0" algn="l" rtl="0">
              <a:lnSpc>
                <a:spcPct val="90000"/>
              </a:lnSpc>
              <a:spcBef>
                <a:spcPts val="1000"/>
              </a:spcBef>
              <a:spcAft>
                <a:spcPts val="0"/>
              </a:spcAft>
              <a:buClr>
                <a:schemeClr val="dk1"/>
              </a:buClr>
              <a:buSzPts val="2100"/>
              <a:buFont typeface="Arial"/>
              <a:buNone/>
            </a:pPr>
            <a:r>
              <a:rPr lang="en-IN" b="1" dirty="0">
                <a:solidFill>
                  <a:schemeClr val="dk1"/>
                </a:solidFill>
                <a:latin typeface="Calibri" panose="020F0502020204030204" pitchFamily="34" charset="0"/>
                <a:ea typeface="Questrial"/>
                <a:cs typeface="Questrial"/>
                <a:sym typeface="Questrial"/>
              </a:rPr>
              <a:t>Improvement</a:t>
            </a:r>
            <a:r>
              <a:rPr lang="en-IN" b="0" i="0" u="none" strike="noStrike" cap="none" dirty="0">
                <a:solidFill>
                  <a:schemeClr val="dk1"/>
                </a:solidFill>
                <a:latin typeface="Calibri" panose="020F0502020204030204" pitchFamily="34" charset="0"/>
                <a:ea typeface="Questrial"/>
                <a:cs typeface="Questrial"/>
                <a:sym typeface="Questrial"/>
              </a:rPr>
              <a:t>: 22 percentage points</a:t>
            </a:r>
          </a:p>
        </p:txBody>
      </p:sp>
    </p:spTree>
    <p:extLst>
      <p:ext uri="{BB962C8B-B14F-4D97-AF65-F5344CB8AC3E}">
        <p14:creationId xmlns:p14="http://schemas.microsoft.com/office/powerpoint/2010/main" val="216062866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17D10363-936D-8546-9C8E-76E1CF597E05}"/>
              </a:ext>
            </a:extLst>
          </p:cNvPr>
          <p:cNvSpPr>
            <a:spLocks noGrp="1"/>
          </p:cNvSpPr>
          <p:nvPr>
            <p:ph type="title"/>
          </p:nvPr>
        </p:nvSpPr>
        <p:spPr>
          <a:xfrm>
            <a:off x="119271" y="410818"/>
            <a:ext cx="5883964" cy="3127512"/>
          </a:xfrm>
        </p:spPr>
        <p:txBody>
          <a:bodyPr>
            <a:normAutofit/>
          </a:bodyPr>
          <a:lstStyle/>
          <a:p>
            <a:pPr algn="ctr"/>
            <a:br>
              <a:rPr lang="en-GB" sz="4400" dirty="0"/>
            </a:br>
            <a:br>
              <a:rPr lang="en-GB" sz="3600" dirty="0">
                <a:latin typeface="Arial Black"/>
              </a:rPr>
            </a:br>
            <a:r>
              <a:rPr lang="en-GB" sz="3600" dirty="0">
                <a:latin typeface="Arial Black"/>
              </a:rPr>
              <a:t>Home Based Learning (HBL)</a:t>
            </a:r>
            <a:br>
              <a:rPr lang="en-GB" sz="3600" dirty="0"/>
            </a:br>
            <a:br>
              <a:rPr lang="en-GB" sz="4400" dirty="0"/>
            </a:br>
            <a:endParaRPr lang="en-NG" sz="2400" dirty="0">
              <a:latin typeface="Arial Black"/>
            </a:endParaRPr>
          </a:p>
        </p:txBody>
      </p:sp>
      <p:pic>
        <p:nvPicPr>
          <p:cNvPr id="16" name="Picture Placeholder 15">
            <a:extLst>
              <a:ext uri="{FF2B5EF4-FFF2-40B4-BE49-F238E27FC236}">
                <a16:creationId xmlns:a16="http://schemas.microsoft.com/office/drawing/2014/main" id="{0CE2082E-65D8-F04E-B401-20AB81B6E2AC}"/>
              </a:ext>
            </a:extLst>
          </p:cNvPr>
          <p:cNvPicPr>
            <a:picLocks noGrp="1" noChangeAspect="1"/>
          </p:cNvPicPr>
          <p:nvPr>
            <p:ph type="pic" sz="quarter" idx="13"/>
          </p:nvPr>
        </p:nvPicPr>
        <p:blipFill>
          <a:blip r:embed="rId2"/>
          <a:srcRect l="20379" r="20379"/>
          <a:stretch>
            <a:fillRect/>
          </a:stretch>
        </p:blipFill>
        <p:spPr/>
      </p:pic>
      <p:sp>
        <p:nvSpPr>
          <p:cNvPr id="3" name="Content Placeholder 2">
            <a:extLst>
              <a:ext uri="{FF2B5EF4-FFF2-40B4-BE49-F238E27FC236}">
                <a16:creationId xmlns:a16="http://schemas.microsoft.com/office/drawing/2014/main" id="{5F360760-A871-2CE4-99EB-1F8CB176C110}"/>
              </a:ext>
            </a:extLst>
          </p:cNvPr>
          <p:cNvSpPr>
            <a:spLocks noGrp="1"/>
          </p:cNvSpPr>
          <p:nvPr>
            <p:ph idx="1"/>
          </p:nvPr>
        </p:nvSpPr>
        <p:spPr/>
        <p:txBody>
          <a:bodyPr/>
          <a:lstStyle/>
          <a:p>
            <a:endParaRPr lang="en-GB" dirty="0"/>
          </a:p>
        </p:txBody>
      </p:sp>
    </p:spTree>
    <p:extLst>
      <p:ext uri="{BB962C8B-B14F-4D97-AF65-F5344CB8AC3E}">
        <p14:creationId xmlns:p14="http://schemas.microsoft.com/office/powerpoint/2010/main" val="37941164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B6670-7248-1B4A-8F7D-516A647B8344}"/>
              </a:ext>
            </a:extLst>
          </p:cNvPr>
          <p:cNvSpPr>
            <a:spLocks noGrp="1"/>
          </p:cNvSpPr>
          <p:nvPr>
            <p:ph type="title"/>
          </p:nvPr>
        </p:nvSpPr>
        <p:spPr/>
        <p:txBody>
          <a:bodyPr anchor="t">
            <a:normAutofit/>
          </a:bodyPr>
          <a:lstStyle/>
          <a:p>
            <a:r>
              <a:rPr lang="en-GB" dirty="0"/>
              <a:t>Supporting Access to Education</a:t>
            </a:r>
            <a:endParaRPr lang="en-BE" dirty="0"/>
          </a:p>
        </p:txBody>
      </p:sp>
      <p:sp>
        <p:nvSpPr>
          <p:cNvPr id="3" name="Content Placeholder 2">
            <a:extLst>
              <a:ext uri="{FF2B5EF4-FFF2-40B4-BE49-F238E27FC236}">
                <a16:creationId xmlns:a16="http://schemas.microsoft.com/office/drawing/2014/main" id="{B512E156-BC3B-740D-E7FB-349A73ECF2F4}"/>
              </a:ext>
            </a:extLst>
          </p:cNvPr>
          <p:cNvSpPr>
            <a:spLocks noGrp="1"/>
          </p:cNvSpPr>
          <p:nvPr>
            <p:ph sz="half" idx="1"/>
          </p:nvPr>
        </p:nvSpPr>
        <p:spPr>
          <a:xfrm>
            <a:off x="647999" y="1296000"/>
            <a:ext cx="10943999" cy="4716000"/>
          </a:xfrm>
        </p:spPr>
        <p:txBody>
          <a:bodyPr>
            <a:normAutofit/>
          </a:bodyPr>
          <a:lstStyle/>
          <a:p>
            <a:pPr>
              <a:lnSpc>
                <a:spcPct val="90000"/>
              </a:lnSpc>
            </a:pPr>
            <a:r>
              <a:rPr lang="en-US" sz="2400" b="1" dirty="0"/>
              <a:t>Home-based learning (HBL)</a:t>
            </a:r>
          </a:p>
          <a:p>
            <a:pPr marL="342900" indent="-342900" algn="just">
              <a:lnSpc>
                <a:spcPct val="107000"/>
              </a:lnSpc>
              <a:spcBef>
                <a:spcPts val="0"/>
              </a:spcBef>
              <a:spcAft>
                <a:spcPts val="0"/>
              </a:spcAft>
              <a:buFont typeface="Symbol" panose="05050102010706020507" pitchFamily="18" charset="2"/>
              <a:buChar char=""/>
            </a:pPr>
            <a:r>
              <a:rPr lang="en-US" sz="2000" b="0" kern="1200" dirty="0">
                <a:solidFill>
                  <a:srgbClr val="000000">
                    <a:hueOff val="0"/>
                    <a:satOff val="0"/>
                    <a:lumOff val="0"/>
                    <a:alphaOff val="0"/>
                  </a:srgbClr>
                </a:solidFill>
                <a:latin typeface="British Council Sans"/>
                <a:ea typeface="+mn-ea"/>
                <a:cs typeface="+mn-cs"/>
              </a:rPr>
              <a:t>Many children are OOS and,</a:t>
            </a:r>
            <a:endParaRPr lang="en-GB" sz="2000" b="0" dirty="0">
              <a:solidFill>
                <a:srgbClr val="000000">
                  <a:hueOff val="0"/>
                  <a:satOff val="0"/>
                  <a:lumOff val="0"/>
                  <a:alphaOff val="0"/>
                </a:srgbClr>
              </a:solidFill>
              <a:latin typeface="British Council Sans"/>
            </a:endParaRPr>
          </a:p>
          <a:p>
            <a:pPr marL="342900" marR="0" lvl="0" indent="-342900" algn="just">
              <a:lnSpc>
                <a:spcPct val="107000"/>
              </a:lnSpc>
              <a:spcBef>
                <a:spcPts val="0"/>
              </a:spcBef>
              <a:spcAft>
                <a:spcPts val="0"/>
              </a:spcAft>
              <a:buFont typeface="Symbol" panose="05050102010706020507" pitchFamily="18" charset="2"/>
              <a:buChar char=""/>
            </a:pPr>
            <a:r>
              <a:rPr lang="en-GB" sz="2000" dirty="0">
                <a:solidFill>
                  <a:srgbClr val="000000">
                    <a:hueOff val="0"/>
                    <a:satOff val="0"/>
                    <a:lumOff val="0"/>
                    <a:alphaOff val="0"/>
                  </a:srgbClr>
                </a:solidFill>
                <a:latin typeface="British Council Sans"/>
              </a:rPr>
              <a:t>a</a:t>
            </a:r>
            <a:r>
              <a:rPr lang="en-GB" sz="2000" b="0" dirty="0">
                <a:solidFill>
                  <a:srgbClr val="000000">
                    <a:hueOff val="0"/>
                    <a:satOff val="0"/>
                    <a:lumOff val="0"/>
                    <a:alphaOff val="0"/>
                  </a:srgbClr>
                </a:solidFill>
                <a:latin typeface="British Council Sans"/>
              </a:rPr>
              <a:t> large number of children in school are not learning due to a significant amount of in-class learning time that is lost for various reasons such as:</a:t>
            </a:r>
          </a:p>
          <a:p>
            <a:pPr marL="742950" marR="0" lvl="1" indent="-285750" algn="just">
              <a:lnSpc>
                <a:spcPct val="107000"/>
              </a:lnSpc>
              <a:spcBef>
                <a:spcPts val="0"/>
              </a:spcBef>
              <a:spcAft>
                <a:spcPts val="0"/>
              </a:spcAft>
              <a:buFont typeface="Wingdings" panose="05000000000000000000" pitchFamily="2" charset="2"/>
              <a:buChar char=""/>
            </a:pPr>
            <a:r>
              <a:rPr lang="en-GB" sz="2000" b="0" dirty="0">
                <a:solidFill>
                  <a:srgbClr val="000000">
                    <a:hueOff val="0"/>
                    <a:satOff val="0"/>
                    <a:lumOff val="0"/>
                    <a:alphaOff val="0"/>
                  </a:srgbClr>
                </a:solidFill>
                <a:latin typeface="British Council Sans"/>
              </a:rPr>
              <a:t>some schools are in remote rural areas and children and teachers don’t always attend to them due to the long distance.</a:t>
            </a:r>
          </a:p>
          <a:p>
            <a:pPr marL="742950" marR="0" lvl="1" indent="-285750" algn="just">
              <a:lnSpc>
                <a:spcPct val="107000"/>
              </a:lnSpc>
              <a:spcBef>
                <a:spcPts val="0"/>
              </a:spcBef>
              <a:spcAft>
                <a:spcPts val="0"/>
              </a:spcAft>
              <a:buFont typeface="Wingdings" panose="05000000000000000000" pitchFamily="2" charset="2"/>
              <a:buChar char=""/>
            </a:pPr>
            <a:r>
              <a:rPr lang="en-GB" sz="2000" dirty="0">
                <a:solidFill>
                  <a:srgbClr val="000000">
                    <a:hueOff val="0"/>
                    <a:satOff val="0"/>
                    <a:lumOff val="0"/>
                    <a:alphaOff val="0"/>
                  </a:srgbClr>
                </a:solidFill>
                <a:latin typeface="British Council Sans"/>
              </a:rPr>
              <a:t>o</a:t>
            </a:r>
            <a:r>
              <a:rPr lang="en-GB" sz="2000" b="0" dirty="0">
                <a:solidFill>
                  <a:srgbClr val="000000">
                    <a:hueOff val="0"/>
                    <a:satOff val="0"/>
                    <a:lumOff val="0"/>
                    <a:alphaOff val="0"/>
                  </a:srgbClr>
                </a:solidFill>
                <a:latin typeface="British Council Sans"/>
              </a:rPr>
              <a:t>ne-man teacher-and-headteacher schools.</a:t>
            </a:r>
          </a:p>
          <a:p>
            <a:pPr marL="742950" marR="0" lvl="1" indent="-285750" algn="just">
              <a:lnSpc>
                <a:spcPct val="107000"/>
              </a:lnSpc>
              <a:spcBef>
                <a:spcPts val="0"/>
              </a:spcBef>
              <a:spcAft>
                <a:spcPts val="0"/>
              </a:spcAft>
              <a:buFont typeface="Wingdings" panose="05000000000000000000" pitchFamily="2" charset="2"/>
              <a:buChar char=""/>
            </a:pPr>
            <a:r>
              <a:rPr lang="en-GB" sz="2000" b="0" dirty="0">
                <a:solidFill>
                  <a:srgbClr val="000000">
                    <a:hueOff val="0"/>
                    <a:satOff val="0"/>
                    <a:lumOff val="0"/>
                    <a:alphaOff val="0"/>
                  </a:srgbClr>
                </a:solidFill>
                <a:latin typeface="British Council Sans"/>
              </a:rPr>
              <a:t>not all schools are in a good state of repair, so parents may not want to send their children there.</a:t>
            </a:r>
          </a:p>
          <a:p>
            <a:pPr marL="742950" marR="0" lvl="1" indent="-285750" algn="just">
              <a:lnSpc>
                <a:spcPct val="107000"/>
              </a:lnSpc>
              <a:spcBef>
                <a:spcPts val="0"/>
              </a:spcBef>
              <a:spcAft>
                <a:spcPts val="0"/>
              </a:spcAft>
              <a:buFont typeface="Wingdings" panose="05000000000000000000" pitchFamily="2" charset="2"/>
              <a:buChar char=""/>
            </a:pPr>
            <a:r>
              <a:rPr lang="en-GB" sz="2000" b="0" dirty="0">
                <a:solidFill>
                  <a:srgbClr val="000000">
                    <a:hueOff val="0"/>
                    <a:satOff val="0"/>
                    <a:lumOff val="0"/>
                    <a:alphaOff val="0"/>
                  </a:srgbClr>
                </a:solidFill>
                <a:latin typeface="British Council Sans"/>
              </a:rPr>
              <a:t>Classes can also be large. It is then not easy for one teacher to attend to all pupils’ learning needs.</a:t>
            </a:r>
          </a:p>
          <a:p>
            <a:pPr marL="742950" marR="0" lvl="1" indent="-285750" algn="just">
              <a:lnSpc>
                <a:spcPct val="107000"/>
              </a:lnSpc>
              <a:spcBef>
                <a:spcPts val="0"/>
              </a:spcBef>
              <a:spcAft>
                <a:spcPts val="800"/>
              </a:spcAft>
              <a:buFont typeface="Wingdings" panose="05000000000000000000" pitchFamily="2" charset="2"/>
              <a:buChar char=""/>
            </a:pPr>
            <a:r>
              <a:rPr lang="en-GB" sz="2000" b="0" dirty="0">
                <a:solidFill>
                  <a:srgbClr val="000000">
                    <a:hueOff val="0"/>
                    <a:satOff val="0"/>
                    <a:lumOff val="0"/>
                    <a:alphaOff val="0"/>
                  </a:srgbClr>
                </a:solidFill>
                <a:latin typeface="British Council Sans"/>
              </a:rPr>
              <a:t>Migration of nomadic communities</a:t>
            </a:r>
          </a:p>
          <a:p>
            <a:pPr marL="342900" indent="-342900">
              <a:lnSpc>
                <a:spcPct val="90000"/>
              </a:lnSpc>
              <a:buFont typeface="Arial" panose="020B0604020202020204" pitchFamily="34" charset="0"/>
              <a:buChar char="•"/>
            </a:pPr>
            <a:r>
              <a:rPr lang="en-US" sz="2000" b="0" dirty="0">
                <a:solidFill>
                  <a:srgbClr val="000000">
                    <a:hueOff val="0"/>
                    <a:satOff val="0"/>
                    <a:lumOff val="0"/>
                    <a:alphaOff val="0"/>
                  </a:srgbClr>
                </a:solidFill>
                <a:latin typeface="British Council Sans"/>
              </a:rPr>
              <a:t>HBL provides an alternative pathway to learning and helps make up for lost learning time</a:t>
            </a:r>
          </a:p>
          <a:p>
            <a:pPr marL="342900" indent="-342900">
              <a:lnSpc>
                <a:spcPct val="90000"/>
              </a:lnSpc>
              <a:buFont typeface="Arial" panose="020B0604020202020204" pitchFamily="34" charset="0"/>
              <a:buChar char="•"/>
            </a:pPr>
            <a:r>
              <a:rPr lang="en-US" sz="2000" b="0" dirty="0">
                <a:solidFill>
                  <a:srgbClr val="000000">
                    <a:hueOff val="0"/>
                    <a:satOff val="0"/>
                    <a:lumOff val="0"/>
                    <a:alphaOff val="0"/>
                  </a:srgbClr>
                </a:solidFill>
                <a:latin typeface="British Council Sans"/>
              </a:rPr>
              <a:t>Prepares OOS learners to be re-integrated into school.</a:t>
            </a:r>
            <a:endParaRPr lang="en-BE" sz="2000" b="0" dirty="0">
              <a:solidFill>
                <a:srgbClr val="000000">
                  <a:hueOff val="0"/>
                  <a:satOff val="0"/>
                  <a:lumOff val="0"/>
                  <a:alphaOff val="0"/>
                </a:srgbClr>
              </a:solidFill>
              <a:latin typeface="British Council Sans"/>
            </a:endParaRPr>
          </a:p>
        </p:txBody>
      </p:sp>
      <p:sp>
        <p:nvSpPr>
          <p:cNvPr id="5" name="Slide Number Placeholder 4">
            <a:extLst>
              <a:ext uri="{FF2B5EF4-FFF2-40B4-BE49-F238E27FC236}">
                <a16:creationId xmlns:a16="http://schemas.microsoft.com/office/drawing/2014/main" id="{498D68A4-8D77-CFDB-51EF-1A147E335DEF}"/>
              </a:ext>
            </a:extLst>
          </p:cNvPr>
          <p:cNvSpPr>
            <a:spLocks noGrp="1"/>
          </p:cNvSpPr>
          <p:nvPr>
            <p:ph type="sldNum" sz="quarter" idx="12"/>
          </p:nvPr>
        </p:nvSpPr>
        <p:spPr/>
        <p:txBody>
          <a:bodyPr anchor="b">
            <a:normAutofit/>
          </a:bodyPr>
          <a:lstStyle/>
          <a:p>
            <a:pPr>
              <a:lnSpc>
                <a:spcPct val="90000"/>
              </a:lnSpc>
              <a:spcAft>
                <a:spcPts val="600"/>
              </a:spcAft>
            </a:pPr>
            <a:fld id="{A36854FA-307F-854E-96D4-DE585DB24BD3}" type="slidenum">
              <a:rPr lang="en-GB" noProof="0" smtClean="0"/>
              <a:pPr>
                <a:lnSpc>
                  <a:spcPct val="90000"/>
                </a:lnSpc>
                <a:spcAft>
                  <a:spcPts val="600"/>
                </a:spcAft>
              </a:pPr>
              <a:t>16</a:t>
            </a:fld>
            <a:endParaRPr lang="en-GB" noProof="0"/>
          </a:p>
        </p:txBody>
      </p:sp>
    </p:spTree>
    <p:extLst>
      <p:ext uri="{BB962C8B-B14F-4D97-AF65-F5344CB8AC3E}">
        <p14:creationId xmlns:p14="http://schemas.microsoft.com/office/powerpoint/2010/main" val="26271627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630F1-25A7-A178-22AD-3C9BF768725B}"/>
              </a:ext>
            </a:extLst>
          </p:cNvPr>
          <p:cNvSpPr>
            <a:spLocks noGrp="1"/>
          </p:cNvSpPr>
          <p:nvPr>
            <p:ph type="title"/>
          </p:nvPr>
        </p:nvSpPr>
        <p:spPr>
          <a:xfrm>
            <a:off x="647999" y="525465"/>
            <a:ext cx="10944001" cy="904517"/>
          </a:xfrm>
        </p:spPr>
        <p:txBody>
          <a:bodyPr>
            <a:normAutofit fontScale="90000"/>
          </a:bodyPr>
          <a:lstStyle/>
          <a:p>
            <a:r>
              <a:rPr lang="en-GB" dirty="0"/>
              <a:t>The Home-Based Learning (HBL) study</a:t>
            </a:r>
            <a:br>
              <a:rPr lang="en-GB" dirty="0"/>
            </a:br>
            <a:endParaRPr lang="en-GB" dirty="0"/>
          </a:p>
        </p:txBody>
      </p:sp>
      <p:sp>
        <p:nvSpPr>
          <p:cNvPr id="3" name="Slide Number Placeholder 2">
            <a:extLst>
              <a:ext uri="{FF2B5EF4-FFF2-40B4-BE49-F238E27FC236}">
                <a16:creationId xmlns:a16="http://schemas.microsoft.com/office/drawing/2014/main" id="{367F2305-820F-5AD9-04A6-AA962D6D9E16}"/>
              </a:ext>
            </a:extLst>
          </p:cNvPr>
          <p:cNvSpPr>
            <a:spLocks noGrp="1"/>
          </p:cNvSpPr>
          <p:nvPr>
            <p:ph type="sldNum" sz="quarter" idx="12"/>
          </p:nvPr>
        </p:nvSpPr>
        <p:spPr/>
        <p:txBody>
          <a:bodyPr/>
          <a:lstStyle/>
          <a:p>
            <a:fld id="{A36854FA-307F-854E-96D4-DE585DB24BD3}" type="slidenum">
              <a:rPr lang="en-GB" noProof="0" smtClean="0"/>
              <a:t>17</a:t>
            </a:fld>
            <a:endParaRPr lang="en-GB" noProof="0" dirty="0"/>
          </a:p>
        </p:txBody>
      </p:sp>
      <p:grpSp>
        <p:nvGrpSpPr>
          <p:cNvPr id="5" name="Group 4">
            <a:extLst>
              <a:ext uri="{FF2B5EF4-FFF2-40B4-BE49-F238E27FC236}">
                <a16:creationId xmlns:a16="http://schemas.microsoft.com/office/drawing/2014/main" id="{FD0B359C-D07C-D72B-4CDB-655F2A958A4A}"/>
              </a:ext>
            </a:extLst>
          </p:cNvPr>
          <p:cNvGrpSpPr/>
          <p:nvPr/>
        </p:nvGrpSpPr>
        <p:grpSpPr>
          <a:xfrm>
            <a:off x="1123061" y="1424423"/>
            <a:ext cx="1803019" cy="2080252"/>
            <a:chOff x="842295" y="930595"/>
            <a:chExt cx="1110137" cy="1560189"/>
          </a:xfrm>
        </p:grpSpPr>
        <p:sp>
          <p:nvSpPr>
            <p:cNvPr id="6" name="TextBox 5">
              <a:extLst>
                <a:ext uri="{FF2B5EF4-FFF2-40B4-BE49-F238E27FC236}">
                  <a16:creationId xmlns:a16="http://schemas.microsoft.com/office/drawing/2014/main" id="{0CDCF0CA-8AC7-A037-A8B1-AD9711315D1F}"/>
                </a:ext>
              </a:extLst>
            </p:cNvPr>
            <p:cNvSpPr txBox="1"/>
            <p:nvPr/>
          </p:nvSpPr>
          <p:spPr>
            <a:xfrm>
              <a:off x="892730" y="2190701"/>
              <a:ext cx="1009265" cy="300083"/>
            </a:xfrm>
            <a:prstGeom prst="rect">
              <a:avLst/>
            </a:prstGeom>
            <a:noFill/>
          </p:spPr>
          <p:txBody>
            <a:bodyPr wrap="square" rtlCol="0">
              <a:spAutoFit/>
            </a:bodyPr>
            <a:lstStyle/>
            <a:p>
              <a:pPr algn="ctr"/>
              <a:r>
                <a:rPr lang="en-IN" sz="2000" b="1" dirty="0" err="1"/>
                <a:t>Bichi</a:t>
              </a:r>
              <a:r>
                <a:rPr lang="en-IN" sz="2000" b="1" dirty="0"/>
                <a:t> LGA</a:t>
              </a:r>
              <a:endParaRPr lang="en-GB" sz="2000" b="1" dirty="0"/>
            </a:p>
          </p:txBody>
        </p:sp>
        <p:pic>
          <p:nvPicPr>
            <p:cNvPr id="7" name="Picture 6">
              <a:extLst>
                <a:ext uri="{FF2B5EF4-FFF2-40B4-BE49-F238E27FC236}">
                  <a16:creationId xmlns:a16="http://schemas.microsoft.com/office/drawing/2014/main" id="{38BEA26D-24FC-B4FD-8F38-347FF83051C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295" y="930595"/>
              <a:ext cx="1110137" cy="1074326"/>
            </a:xfrm>
            <a:prstGeom prst="rect">
              <a:avLst/>
            </a:prstGeom>
          </p:spPr>
        </p:pic>
      </p:grpSp>
      <p:grpSp>
        <p:nvGrpSpPr>
          <p:cNvPr id="8" name="Group 7">
            <a:extLst>
              <a:ext uri="{FF2B5EF4-FFF2-40B4-BE49-F238E27FC236}">
                <a16:creationId xmlns:a16="http://schemas.microsoft.com/office/drawing/2014/main" id="{B73E0F7F-B5E3-1E8C-7375-E05ED192842A}"/>
              </a:ext>
            </a:extLst>
          </p:cNvPr>
          <p:cNvGrpSpPr/>
          <p:nvPr/>
        </p:nvGrpSpPr>
        <p:grpSpPr>
          <a:xfrm>
            <a:off x="5618745" y="1631620"/>
            <a:ext cx="2592376" cy="2125477"/>
            <a:chOff x="6727376" y="939868"/>
            <a:chExt cx="955377" cy="2010132"/>
          </a:xfrm>
        </p:grpSpPr>
        <p:sp>
          <p:nvSpPr>
            <p:cNvPr id="9" name="TextBox 8">
              <a:extLst>
                <a:ext uri="{FF2B5EF4-FFF2-40B4-BE49-F238E27FC236}">
                  <a16:creationId xmlns:a16="http://schemas.microsoft.com/office/drawing/2014/main" id="{9AA91D09-B6AE-72FB-5603-226741548855}"/>
                </a:ext>
              </a:extLst>
            </p:cNvPr>
            <p:cNvSpPr txBox="1"/>
            <p:nvPr/>
          </p:nvSpPr>
          <p:spPr>
            <a:xfrm>
              <a:off x="6727376" y="1989455"/>
              <a:ext cx="955377" cy="960545"/>
            </a:xfrm>
            <a:prstGeom prst="rect">
              <a:avLst/>
            </a:prstGeom>
            <a:noFill/>
          </p:spPr>
          <p:txBody>
            <a:bodyPr wrap="square" rtlCol="0">
              <a:spAutoFit/>
            </a:bodyPr>
            <a:lstStyle/>
            <a:p>
              <a:pPr algn="ctr"/>
              <a:endParaRPr lang="en-IN" sz="2000" b="1" dirty="0"/>
            </a:p>
            <a:p>
              <a:pPr algn="ctr"/>
              <a:r>
                <a:rPr lang="en-IN" sz="2000" b="1" dirty="0"/>
                <a:t>340 randomly selected pupils</a:t>
              </a:r>
              <a:endParaRPr lang="en-GB" sz="2000" b="1" dirty="0"/>
            </a:p>
          </p:txBody>
        </p:sp>
        <p:pic>
          <p:nvPicPr>
            <p:cNvPr id="10" name="Picture 9">
              <a:extLst>
                <a:ext uri="{FF2B5EF4-FFF2-40B4-BE49-F238E27FC236}">
                  <a16:creationId xmlns:a16="http://schemas.microsoft.com/office/drawing/2014/main" id="{055F82C1-6542-FE91-7423-18B784E1F42C}"/>
                </a:ext>
              </a:extLst>
            </p:cNvPr>
            <p:cNvPicPr>
              <a:picLocks noChangeAspect="1"/>
            </p:cNvPicPr>
            <p:nvPr/>
          </p:nvPicPr>
          <p:blipFill>
            <a:blip r:embed="rId3" cstate="email">
              <a:biLevel thresh="75000"/>
              <a:extLst>
                <a:ext uri="{28A0092B-C50C-407E-A947-70E740481C1C}">
                  <a14:useLocalDpi xmlns:a14="http://schemas.microsoft.com/office/drawing/2010/main"/>
                </a:ext>
              </a:extLst>
            </a:blip>
            <a:stretch>
              <a:fillRect/>
            </a:stretch>
          </p:blipFill>
          <p:spPr>
            <a:xfrm>
              <a:off x="6727376" y="939868"/>
              <a:ext cx="955377" cy="1158746"/>
            </a:xfrm>
            <a:prstGeom prst="rect">
              <a:avLst/>
            </a:prstGeom>
          </p:spPr>
        </p:pic>
      </p:grpSp>
      <p:pic>
        <p:nvPicPr>
          <p:cNvPr id="11" name="Picture 10">
            <a:extLst>
              <a:ext uri="{FF2B5EF4-FFF2-40B4-BE49-F238E27FC236}">
                <a16:creationId xmlns:a16="http://schemas.microsoft.com/office/drawing/2014/main" id="{D14FFDAD-C6CB-8531-9AE9-1FC61EB0432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17580" y="1130691"/>
            <a:ext cx="2029670" cy="1726167"/>
          </a:xfrm>
          <a:prstGeom prst="rect">
            <a:avLst/>
          </a:prstGeom>
        </p:spPr>
      </p:pic>
      <p:sp>
        <p:nvSpPr>
          <p:cNvPr id="12" name="TextBox 11">
            <a:extLst>
              <a:ext uri="{FF2B5EF4-FFF2-40B4-BE49-F238E27FC236}">
                <a16:creationId xmlns:a16="http://schemas.microsoft.com/office/drawing/2014/main" id="{D84BE037-2268-0E6A-38CF-72D96B9FEE92}"/>
              </a:ext>
            </a:extLst>
          </p:cNvPr>
          <p:cNvSpPr txBox="1"/>
          <p:nvPr/>
        </p:nvSpPr>
        <p:spPr>
          <a:xfrm>
            <a:off x="3089052" y="2981453"/>
            <a:ext cx="2284806" cy="707886"/>
          </a:xfrm>
          <a:prstGeom prst="rect">
            <a:avLst/>
          </a:prstGeom>
          <a:noFill/>
        </p:spPr>
        <p:txBody>
          <a:bodyPr wrap="square" rtlCol="0">
            <a:spAutoFit/>
          </a:bodyPr>
          <a:lstStyle/>
          <a:p>
            <a:pPr algn="ctr"/>
            <a:r>
              <a:rPr lang="en-GB" sz="2000" b="1" dirty="0"/>
              <a:t>7 randomly sampled schools</a:t>
            </a:r>
          </a:p>
        </p:txBody>
      </p:sp>
      <p:graphicFrame>
        <p:nvGraphicFramePr>
          <p:cNvPr id="16" name="Chart 15">
            <a:extLst>
              <a:ext uri="{FF2B5EF4-FFF2-40B4-BE49-F238E27FC236}">
                <a16:creationId xmlns:a16="http://schemas.microsoft.com/office/drawing/2014/main" id="{A7BB2120-72A8-949E-45B6-FB85AFBA7853}"/>
              </a:ext>
            </a:extLst>
          </p:cNvPr>
          <p:cNvGraphicFramePr/>
          <p:nvPr/>
        </p:nvGraphicFramePr>
        <p:xfrm>
          <a:off x="8456009" y="1097279"/>
          <a:ext cx="2274948" cy="2615809"/>
        </p:xfrm>
        <a:graphic>
          <a:graphicData uri="http://schemas.openxmlformats.org/drawingml/2006/chart">
            <c:chart xmlns:c="http://schemas.openxmlformats.org/drawingml/2006/chart" xmlns:r="http://schemas.openxmlformats.org/officeDocument/2006/relationships" r:id="rId5"/>
          </a:graphicData>
        </a:graphic>
      </p:graphicFrame>
      <p:sp>
        <p:nvSpPr>
          <p:cNvPr id="17" name="TextBox 16">
            <a:extLst>
              <a:ext uri="{FF2B5EF4-FFF2-40B4-BE49-F238E27FC236}">
                <a16:creationId xmlns:a16="http://schemas.microsoft.com/office/drawing/2014/main" id="{ED892014-B117-9182-E5D1-C95E03C82F42}"/>
              </a:ext>
            </a:extLst>
          </p:cNvPr>
          <p:cNvSpPr txBox="1"/>
          <p:nvPr/>
        </p:nvSpPr>
        <p:spPr>
          <a:xfrm>
            <a:off x="514350" y="3835698"/>
            <a:ext cx="11439527" cy="2015936"/>
          </a:xfrm>
          <a:prstGeom prst="rect">
            <a:avLst/>
          </a:prstGeom>
          <a:noFill/>
        </p:spPr>
        <p:txBody>
          <a:bodyPr wrap="square" lIns="91440" tIns="45720" rIns="91440" bIns="45720" rtlCol="0" anchor="t">
            <a:spAutoFit/>
          </a:bodyPr>
          <a:lstStyle/>
          <a:p>
            <a:pPr algn="just">
              <a:spcAft>
                <a:spcPts val="600"/>
              </a:spcAft>
            </a:pPr>
            <a:r>
              <a:rPr lang="en-GB" sz="2000" b="1" dirty="0">
                <a:cs typeface="72" panose="020B0503030000000003" pitchFamily="34" charset="0"/>
              </a:rPr>
              <a:t>The Home-Based Learning (HBL) study seeks to assess the benefits to children's learning </a:t>
            </a:r>
            <a:br>
              <a:rPr lang="en-GB" sz="2000" b="1" dirty="0">
                <a:cs typeface="72" panose="020B0503030000000003" pitchFamily="34" charset="0"/>
              </a:rPr>
            </a:br>
            <a:r>
              <a:rPr lang="en-GB" sz="2000" b="1" dirty="0">
                <a:cs typeface="72" panose="020B0503030000000003" pitchFamily="34" charset="0"/>
              </a:rPr>
              <a:t>of providing them with HBL materials - alongside TaRL classroom activities.</a:t>
            </a:r>
          </a:p>
          <a:p>
            <a:pPr algn="just">
              <a:spcAft>
                <a:spcPts val="600"/>
              </a:spcAft>
            </a:pPr>
            <a:r>
              <a:rPr lang="en-GB" sz="2000" b="1" dirty="0">
                <a:cs typeface="72" panose="020B0503030000000003" pitchFamily="34" charset="0"/>
              </a:rPr>
              <a:t>The full resource package consists of a learning-by-radio series of broadcasts; an SD card </a:t>
            </a:r>
            <a:br>
              <a:rPr lang="en-US" dirty="0"/>
            </a:br>
            <a:r>
              <a:rPr lang="en-GB" sz="2000" b="1" dirty="0">
                <a:cs typeface="72" panose="020B0503030000000003" pitchFamily="34" charset="0"/>
              </a:rPr>
              <a:t>pre-loaded with literacy and numeracy audio content; level-graded worksheets for Hausa, Maths and English; and home support visits by volunteer teachers from local schools. </a:t>
            </a:r>
            <a:br>
              <a:rPr lang="en-GB" sz="2000" b="1" dirty="0">
                <a:cs typeface="72" panose="020B0503030000000003" pitchFamily="34" charset="0"/>
              </a:rPr>
            </a:br>
            <a:r>
              <a:rPr lang="en-GB" sz="2000" b="1" dirty="0">
                <a:cs typeface="72" panose="020B0503030000000003" pitchFamily="34" charset="0"/>
              </a:rPr>
              <a:t>A small team of research assistants monitors the HBL and collects data on it. </a:t>
            </a:r>
            <a:endParaRPr lang="en-US" dirty="0">
              <a:cs typeface="Arial" panose="020B0604020202020204"/>
            </a:endParaRPr>
          </a:p>
        </p:txBody>
      </p:sp>
    </p:spTree>
    <p:extLst>
      <p:ext uri="{BB962C8B-B14F-4D97-AF65-F5344CB8AC3E}">
        <p14:creationId xmlns:p14="http://schemas.microsoft.com/office/powerpoint/2010/main" val="38454716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41125-3DF4-E79D-CD19-B73DED27A484}"/>
              </a:ext>
            </a:extLst>
          </p:cNvPr>
          <p:cNvSpPr>
            <a:spLocks noGrp="1"/>
          </p:cNvSpPr>
          <p:nvPr>
            <p:ph type="title"/>
          </p:nvPr>
        </p:nvSpPr>
        <p:spPr>
          <a:xfrm>
            <a:off x="409146" y="485999"/>
            <a:ext cx="11287554" cy="474961"/>
          </a:xfrm>
        </p:spPr>
        <p:txBody>
          <a:bodyPr>
            <a:normAutofit fontScale="90000"/>
          </a:bodyPr>
          <a:lstStyle/>
          <a:p>
            <a:r>
              <a:rPr lang="en-GB" dirty="0"/>
              <a:t> </a:t>
            </a:r>
            <a:r>
              <a:rPr lang="en-GB" sz="2800" dirty="0"/>
              <a:t>HBL Study Pupils &amp; all AL Pupils – Hausa Endline Results</a:t>
            </a:r>
            <a:r>
              <a:rPr lang="en-GB" dirty="0"/>
              <a:t> </a:t>
            </a:r>
          </a:p>
        </p:txBody>
      </p:sp>
      <p:sp>
        <p:nvSpPr>
          <p:cNvPr id="3" name="Slide Number Placeholder 2">
            <a:extLst>
              <a:ext uri="{FF2B5EF4-FFF2-40B4-BE49-F238E27FC236}">
                <a16:creationId xmlns:a16="http://schemas.microsoft.com/office/drawing/2014/main" id="{EAE77A4D-8726-0217-5349-185056BE7B2F}"/>
              </a:ext>
            </a:extLst>
          </p:cNvPr>
          <p:cNvSpPr>
            <a:spLocks noGrp="1"/>
          </p:cNvSpPr>
          <p:nvPr>
            <p:ph type="sldNum" sz="quarter" idx="12"/>
          </p:nvPr>
        </p:nvSpPr>
        <p:spPr/>
        <p:txBody>
          <a:bodyPr/>
          <a:lstStyle/>
          <a:p>
            <a:fld id="{A36854FA-307F-854E-96D4-DE585DB24BD3}" type="slidenum">
              <a:rPr lang="en-GB" noProof="0" smtClean="0"/>
              <a:t>18</a:t>
            </a:fld>
            <a:endParaRPr lang="en-GB" noProof="0"/>
          </a:p>
        </p:txBody>
      </p:sp>
      <p:sp>
        <p:nvSpPr>
          <p:cNvPr id="15" name="Subtitle 2">
            <a:extLst>
              <a:ext uri="{FF2B5EF4-FFF2-40B4-BE49-F238E27FC236}">
                <a16:creationId xmlns:a16="http://schemas.microsoft.com/office/drawing/2014/main" id="{7F0C2901-47CD-AFF0-8ED7-446FB8BB297F}"/>
              </a:ext>
            </a:extLst>
          </p:cNvPr>
          <p:cNvSpPr txBox="1">
            <a:spLocks/>
          </p:cNvSpPr>
          <p:nvPr/>
        </p:nvSpPr>
        <p:spPr>
          <a:xfrm>
            <a:off x="7340600" y="5055004"/>
            <a:ext cx="436880" cy="270997"/>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spcAft>
                <a:spcPts val="600"/>
              </a:spcAft>
              <a:buFont typeface="Arial" panose="020B0604020202020204" pitchFamily="34" charset="0"/>
              <a:buNone/>
              <a:defRPr sz="2200" b="1" kern="1200">
                <a:solidFill>
                  <a:schemeClr val="tx2"/>
                </a:solidFill>
                <a:latin typeface="+mn-lt"/>
                <a:ea typeface="+mn-ea"/>
                <a:cs typeface="+mn-cs"/>
              </a:defRPr>
            </a:lvl1pPr>
            <a:lvl2pPr marL="0" indent="0" algn="l" defTabSz="914400" rtl="0" eaLnBrk="1" latinLnBrk="0" hangingPunct="1">
              <a:lnSpc>
                <a:spcPct val="100000"/>
              </a:lnSpc>
              <a:spcBef>
                <a:spcPts val="300"/>
              </a:spcBef>
              <a:spcAft>
                <a:spcPts val="600"/>
              </a:spcAft>
              <a:buFont typeface="Arial" panose="020B0604020202020204" pitchFamily="34" charset="0"/>
              <a:buNone/>
              <a:defRPr sz="2000" b="1" kern="1200">
                <a:solidFill>
                  <a:schemeClr val="tx1"/>
                </a:solidFill>
                <a:latin typeface="+mn-lt"/>
                <a:ea typeface="+mn-ea"/>
                <a:cs typeface="+mn-cs"/>
              </a:defRPr>
            </a:lvl2pPr>
            <a:lvl3pPr marL="0" indent="0" algn="l" defTabSz="914400"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180000" indent="-1800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1800" kern="1200">
                <a:solidFill>
                  <a:schemeClr val="tx1"/>
                </a:solidFill>
                <a:latin typeface="+mn-lt"/>
                <a:ea typeface="+mn-ea"/>
                <a:cs typeface="+mn-cs"/>
              </a:defRPr>
            </a:lvl4pPr>
            <a:lvl5pPr marL="360000" indent="-180000" algn="l" defTabSz="914400" rtl="0" eaLnBrk="1" latinLnBrk="0" hangingPunct="1">
              <a:lnSpc>
                <a:spcPct val="100000"/>
              </a:lnSpc>
              <a:spcBef>
                <a:spcPts val="0"/>
              </a:spcBef>
              <a:spcAft>
                <a:spcPts val="600"/>
              </a:spcAft>
              <a:buClr>
                <a:schemeClr val="accent1"/>
              </a:buClr>
              <a:buFont typeface="British Council Sans" panose="020B05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600" dirty="0"/>
          </a:p>
        </p:txBody>
      </p:sp>
      <p:sp>
        <p:nvSpPr>
          <p:cNvPr id="16" name="Subtitle 2">
            <a:extLst>
              <a:ext uri="{FF2B5EF4-FFF2-40B4-BE49-F238E27FC236}">
                <a16:creationId xmlns:a16="http://schemas.microsoft.com/office/drawing/2014/main" id="{18B761E9-49B3-61F4-E23C-B66D19F7DDCD}"/>
              </a:ext>
            </a:extLst>
          </p:cNvPr>
          <p:cNvSpPr txBox="1">
            <a:spLocks/>
          </p:cNvSpPr>
          <p:nvPr/>
        </p:nvSpPr>
        <p:spPr>
          <a:xfrm>
            <a:off x="7968324" y="5173601"/>
            <a:ext cx="380655" cy="237822"/>
          </a:xfrm>
          <a:prstGeom prst="rect">
            <a:avLst/>
          </a:prstGeom>
        </p:spPr>
        <p:txBody>
          <a:bodyPr vert="horz" lIns="0" tIns="0" rIns="0" bIns="0" rtlCol="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GB" sz="1600" b="1" dirty="0"/>
          </a:p>
        </p:txBody>
      </p:sp>
      <p:sp>
        <p:nvSpPr>
          <p:cNvPr id="5" name="TextBox 4">
            <a:extLst>
              <a:ext uri="{FF2B5EF4-FFF2-40B4-BE49-F238E27FC236}">
                <a16:creationId xmlns:a16="http://schemas.microsoft.com/office/drawing/2014/main" id="{17B3E95C-838B-BA27-9A28-C1A3707C1644}"/>
              </a:ext>
            </a:extLst>
          </p:cNvPr>
          <p:cNvSpPr txBox="1"/>
          <p:nvPr/>
        </p:nvSpPr>
        <p:spPr>
          <a:xfrm>
            <a:off x="7244009" y="1027449"/>
            <a:ext cx="4947991" cy="6447919"/>
          </a:xfrm>
          <a:prstGeom prst="rect">
            <a:avLst/>
          </a:prstGeom>
          <a:no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lIns="91440" tIns="45720" rIns="91440" bIns="45720" rtlCol="0" anchor="t">
            <a:spAutoFit/>
          </a:bodyPr>
          <a:lstStyle/>
          <a:p>
            <a:pPr marL="285750" indent="-285750">
              <a:buFont typeface="Arial" panose="020B0604020202020204" pitchFamily="34" charset="0"/>
              <a:buChar char="•"/>
            </a:pPr>
            <a:endParaRPr lang="en-GB" sz="1700" b="1" dirty="0"/>
          </a:p>
          <a:p>
            <a:pPr marL="285750" indent="-285750">
              <a:buFont typeface="Arial" panose="020B0604020202020204" pitchFamily="34" charset="0"/>
              <a:buChar char="•"/>
            </a:pPr>
            <a:r>
              <a:rPr lang="en-GB" sz="2000" b="1" dirty="0"/>
              <a:t>Broadly similar performances by groups at baseline, with a higher acceleration rate of HBL pupils in the first six months (‘til M2)</a:t>
            </a:r>
            <a:endParaRPr lang="en-GB" sz="2000" b="1" dirty="0">
              <a:cs typeface="Arial"/>
            </a:endParaRPr>
          </a:p>
          <a:p>
            <a:endParaRPr lang="en-GB" sz="2000" b="1" dirty="0">
              <a:cs typeface="Arial"/>
            </a:endParaRPr>
          </a:p>
          <a:p>
            <a:pPr marL="285750" indent="-285750">
              <a:buFont typeface="Arial" panose="020B0604020202020204" pitchFamily="34" charset="0"/>
              <a:buChar char="•"/>
            </a:pPr>
            <a:r>
              <a:rPr lang="en-GB" sz="2000" b="1" dirty="0"/>
              <a:t>4 percentage point (pp) larger fall in HBL pupils &amp; AL ones unable to read letters as a minimum: 55 pp Vs 51 pp reduction</a:t>
            </a:r>
            <a:endParaRPr lang="en-GB" sz="2000" b="1" dirty="0">
              <a:cs typeface="Arial"/>
            </a:endParaRPr>
          </a:p>
          <a:p>
            <a:endParaRPr lang="en-GB" sz="2000" b="1" dirty="0">
              <a:cs typeface="Arial"/>
            </a:endParaRPr>
          </a:p>
          <a:p>
            <a:pPr marL="285750" indent="-285750">
              <a:buFont typeface="Arial" panose="020B0604020202020204" pitchFamily="34" charset="0"/>
              <a:buChar char="•"/>
            </a:pPr>
            <a:r>
              <a:rPr lang="en-GB" sz="2000" b="1" dirty="0"/>
              <a:t>5 pp more HBL than AL pupils at endline who can read at least a paragraph: 37% HBL &amp; 32% AL </a:t>
            </a:r>
            <a:endParaRPr lang="en-GB" sz="2000" b="1" dirty="0">
              <a:cs typeface="Arial"/>
            </a:endParaRPr>
          </a:p>
          <a:p>
            <a:pPr marL="285750" indent="-285750">
              <a:buFont typeface="Arial" panose="020B0604020202020204" pitchFamily="34" charset="0"/>
              <a:buChar char="•"/>
            </a:pPr>
            <a:endParaRPr lang="en-GB" sz="2000" b="1" dirty="0">
              <a:cs typeface="Arial"/>
            </a:endParaRPr>
          </a:p>
          <a:p>
            <a:pPr marL="285750" indent="-285750">
              <a:buFont typeface="Arial" panose="020B0604020202020204" pitchFamily="34" charset="0"/>
              <a:buChar char="•"/>
            </a:pPr>
            <a:r>
              <a:rPr lang="en-GB" sz="2000" b="1" dirty="0"/>
              <a:t>10 pp more HBL pupils able to read story at endline 23% HBL &amp; 13% AL</a:t>
            </a:r>
          </a:p>
          <a:p>
            <a:pPr marL="285750" indent="-285750">
              <a:buFont typeface="Arial" panose="020B0604020202020204" pitchFamily="34" charset="0"/>
              <a:buChar char="•"/>
            </a:pPr>
            <a:endParaRPr lang="en-GB" sz="2200" b="1" dirty="0"/>
          </a:p>
          <a:p>
            <a:pPr marL="285750" indent="-285750">
              <a:buFont typeface="Arial" panose="020B0604020202020204" pitchFamily="34" charset="0"/>
              <a:buChar char="•"/>
            </a:pPr>
            <a:endParaRPr lang="en-GB" dirty="0"/>
          </a:p>
          <a:p>
            <a:endParaRPr lang="en-GB" dirty="0"/>
          </a:p>
          <a:p>
            <a:endParaRPr lang="en-GB" dirty="0"/>
          </a:p>
        </p:txBody>
      </p:sp>
      <p:sp>
        <p:nvSpPr>
          <p:cNvPr id="10" name="Subtitle 2">
            <a:extLst>
              <a:ext uri="{FF2B5EF4-FFF2-40B4-BE49-F238E27FC236}">
                <a16:creationId xmlns:a16="http://schemas.microsoft.com/office/drawing/2014/main" id="{570C4386-FB58-0DD1-BF24-F69CEF96139C}"/>
              </a:ext>
            </a:extLst>
          </p:cNvPr>
          <p:cNvSpPr txBox="1">
            <a:spLocks/>
          </p:cNvSpPr>
          <p:nvPr/>
        </p:nvSpPr>
        <p:spPr>
          <a:xfrm>
            <a:off x="648000" y="1097994"/>
            <a:ext cx="2877370" cy="204123"/>
          </a:xfrm>
          <a:prstGeom prst="rect">
            <a:avLst/>
          </a:prstGeom>
        </p:spPr>
        <p:txBody>
          <a:bodyPr vert="horz" lIns="0" tIns="0" rIns="0" bIns="0" rtlCol="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2000" b="1" dirty="0">
                <a:solidFill>
                  <a:srgbClr val="FF0000"/>
                </a:solidFill>
              </a:rPr>
              <a:t>HBL Study Pupils</a:t>
            </a:r>
            <a:r>
              <a:rPr lang="en-GB" sz="2000" dirty="0"/>
              <a:t> </a:t>
            </a:r>
          </a:p>
        </p:txBody>
      </p:sp>
      <p:sp>
        <p:nvSpPr>
          <p:cNvPr id="11" name="Subtitle 2">
            <a:extLst>
              <a:ext uri="{FF2B5EF4-FFF2-40B4-BE49-F238E27FC236}">
                <a16:creationId xmlns:a16="http://schemas.microsoft.com/office/drawing/2014/main" id="{437E099C-69A2-93F4-A26D-F9213A757F11}"/>
              </a:ext>
            </a:extLst>
          </p:cNvPr>
          <p:cNvSpPr txBox="1">
            <a:spLocks/>
          </p:cNvSpPr>
          <p:nvPr/>
        </p:nvSpPr>
        <p:spPr>
          <a:xfrm>
            <a:off x="4484598" y="1097994"/>
            <a:ext cx="2238376" cy="412457"/>
          </a:xfrm>
          <a:prstGeom prst="rect">
            <a:avLst/>
          </a:prstGeom>
        </p:spPr>
        <p:txBody>
          <a:bodyPr vert="horz" lIns="0" tIns="0" rIns="0" bIns="0" rtlCol="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2000" b="1" dirty="0">
                <a:solidFill>
                  <a:srgbClr val="FF0000"/>
                </a:solidFill>
              </a:rPr>
              <a:t>All PAL Learners</a:t>
            </a:r>
            <a:r>
              <a:rPr lang="en-GB" sz="2000" dirty="0"/>
              <a:t> </a:t>
            </a:r>
          </a:p>
        </p:txBody>
      </p:sp>
      <p:sp>
        <p:nvSpPr>
          <p:cNvPr id="12" name="TextBox 1">
            <a:extLst>
              <a:ext uri="{FF2B5EF4-FFF2-40B4-BE49-F238E27FC236}">
                <a16:creationId xmlns:a16="http://schemas.microsoft.com/office/drawing/2014/main" id="{654B1CE9-FC31-E009-8E37-6EF733D1770A}"/>
              </a:ext>
            </a:extLst>
          </p:cNvPr>
          <p:cNvSpPr txBox="1"/>
          <p:nvPr/>
        </p:nvSpPr>
        <p:spPr>
          <a:xfrm>
            <a:off x="213914" y="1439150"/>
            <a:ext cx="2641046" cy="17648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b="1" dirty="0">
                <a:latin typeface="Arial" panose="020B0604020202020204" pitchFamily="34" charset="0"/>
                <a:cs typeface="Arial" panose="020B0604020202020204" pitchFamily="34" charset="0"/>
              </a:rPr>
              <a:t>       </a:t>
            </a:r>
            <a:r>
              <a:rPr lang="en-GB" b="1" dirty="0">
                <a:solidFill>
                  <a:schemeClr val="tx1"/>
                </a:solidFill>
                <a:latin typeface="Arial" panose="020B0604020202020204" pitchFamily="34" charset="0"/>
                <a:cs typeface="Arial" panose="020B0604020202020204" pitchFamily="34" charset="0"/>
              </a:rPr>
              <a:t>  </a:t>
            </a:r>
          </a:p>
          <a:p>
            <a:endParaRPr lang="en-GB" sz="1100" dirty="0"/>
          </a:p>
        </p:txBody>
      </p:sp>
      <p:pic>
        <p:nvPicPr>
          <p:cNvPr id="20" name="Picture 19" descr="A graph of text and numbers&#10;&#10;Description automatically generated with medium confidence">
            <a:extLst>
              <a:ext uri="{FF2B5EF4-FFF2-40B4-BE49-F238E27FC236}">
                <a16:creationId xmlns:a16="http://schemas.microsoft.com/office/drawing/2014/main" id="{BBA5F24B-58F2-CF5D-0242-589CC9FBBE91}"/>
              </a:ext>
            </a:extLst>
          </p:cNvPr>
          <p:cNvPicPr>
            <a:picLocks noChangeAspect="1"/>
          </p:cNvPicPr>
          <p:nvPr/>
        </p:nvPicPr>
        <p:blipFill>
          <a:blip r:embed="rId2"/>
          <a:stretch>
            <a:fillRect/>
          </a:stretch>
        </p:blipFill>
        <p:spPr>
          <a:xfrm>
            <a:off x="3883395" y="1439150"/>
            <a:ext cx="3486157" cy="4453561"/>
          </a:xfrm>
          <a:prstGeom prst="rect">
            <a:avLst/>
          </a:prstGeom>
        </p:spPr>
      </p:pic>
      <p:graphicFrame>
        <p:nvGraphicFramePr>
          <p:cNvPr id="4" name="Content Placeholder 5">
            <a:extLst>
              <a:ext uri="{FF2B5EF4-FFF2-40B4-BE49-F238E27FC236}">
                <a16:creationId xmlns:a16="http://schemas.microsoft.com/office/drawing/2014/main" id="{9E9A4B46-266B-616A-351A-3AD929696C33}"/>
              </a:ext>
            </a:extLst>
          </p:cNvPr>
          <p:cNvGraphicFramePr>
            <a:graphicFrameLocks/>
          </p:cNvGraphicFramePr>
          <p:nvPr/>
        </p:nvGraphicFramePr>
        <p:xfrm>
          <a:off x="445477" y="1439050"/>
          <a:ext cx="3421495" cy="432095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862790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DDD47D3-D032-D807-5D76-EE179F72D9EA}"/>
              </a:ext>
            </a:extLst>
          </p:cNvPr>
          <p:cNvSpPr>
            <a:spLocks noGrp="1"/>
          </p:cNvSpPr>
          <p:nvPr>
            <p:ph type="title"/>
          </p:nvPr>
        </p:nvSpPr>
        <p:spPr>
          <a:xfrm>
            <a:off x="647999" y="504000"/>
            <a:ext cx="11153475" cy="428431"/>
          </a:xfrm>
        </p:spPr>
        <p:txBody>
          <a:bodyPr>
            <a:noAutofit/>
          </a:bodyPr>
          <a:lstStyle/>
          <a:p>
            <a:r>
              <a:rPr lang="en-GB" sz="2800" dirty="0"/>
              <a:t>HBL Study Pupils &amp; all AL Pupils – Maths Endline  Results</a:t>
            </a:r>
          </a:p>
        </p:txBody>
      </p:sp>
      <p:sp>
        <p:nvSpPr>
          <p:cNvPr id="5" name="Slide Number Placeholder 4">
            <a:extLst>
              <a:ext uri="{FF2B5EF4-FFF2-40B4-BE49-F238E27FC236}">
                <a16:creationId xmlns:a16="http://schemas.microsoft.com/office/drawing/2014/main" id="{B4E7CFEB-A5CC-E062-2735-848EE797BCC1}"/>
              </a:ext>
            </a:extLst>
          </p:cNvPr>
          <p:cNvSpPr>
            <a:spLocks noGrp="1"/>
          </p:cNvSpPr>
          <p:nvPr>
            <p:ph type="sldNum" sz="quarter" idx="12"/>
          </p:nvPr>
        </p:nvSpPr>
        <p:spPr/>
        <p:txBody>
          <a:bodyPr/>
          <a:lstStyle/>
          <a:p>
            <a:fld id="{A36854FA-307F-854E-96D4-DE585DB24BD3}" type="slidenum">
              <a:rPr lang="en-GB" noProof="0" smtClean="0"/>
              <a:t>19</a:t>
            </a:fld>
            <a:endParaRPr lang="en-GB" noProof="0"/>
          </a:p>
        </p:txBody>
      </p:sp>
      <p:sp>
        <p:nvSpPr>
          <p:cNvPr id="15" name="TextBox 14">
            <a:extLst>
              <a:ext uri="{FF2B5EF4-FFF2-40B4-BE49-F238E27FC236}">
                <a16:creationId xmlns:a16="http://schemas.microsoft.com/office/drawing/2014/main" id="{227E01AC-98FB-7FD8-0E9A-D656E5854CF7}"/>
              </a:ext>
            </a:extLst>
          </p:cNvPr>
          <p:cNvSpPr txBox="1"/>
          <p:nvPr/>
        </p:nvSpPr>
        <p:spPr>
          <a:xfrm>
            <a:off x="7029435" y="1486186"/>
            <a:ext cx="5162565" cy="4524315"/>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b="1" dirty="0"/>
              <a:t>Fewer HBL pupils at beginner level </a:t>
            </a:r>
            <a:br>
              <a:rPr lang="en-GB" b="1" dirty="0"/>
            </a:br>
            <a:r>
              <a:rPr lang="en-GB" b="1" dirty="0"/>
              <a:t>in baseline assessment: 20% &amp; 34%</a:t>
            </a:r>
            <a:br>
              <a:rPr lang="en-GB" b="1" dirty="0"/>
            </a:br>
            <a:endParaRPr lang="en-GB" b="1" dirty="0">
              <a:cs typeface="Arial"/>
            </a:endParaRPr>
          </a:p>
          <a:p>
            <a:pPr marL="285750" indent="-285750">
              <a:buFont typeface="Arial" panose="020B0604020202020204" pitchFamily="34" charset="0"/>
              <a:buChar char="•"/>
            </a:pPr>
            <a:r>
              <a:rPr lang="en-GB" b="1" dirty="0"/>
              <a:t>Smaller proportion of HBL &amp; AL pupils at beginner level by endline: 1 in 100 HBL pupils &amp; 1 in 17 AL ones</a:t>
            </a:r>
            <a:endParaRPr lang="en-GB" b="1" dirty="0">
              <a:cs typeface="Arial"/>
            </a:endParaRPr>
          </a:p>
          <a:p>
            <a:pPr marL="285750" indent="-285750">
              <a:buFont typeface="Arial" panose="020B0604020202020204" pitchFamily="34" charset="0"/>
              <a:buChar char="•"/>
            </a:pPr>
            <a:endParaRPr lang="en-GB" b="1" dirty="0">
              <a:cs typeface="Arial"/>
            </a:endParaRPr>
          </a:p>
          <a:p>
            <a:pPr marL="285750" indent="-285750">
              <a:buFont typeface="Arial" panose="020B0604020202020204" pitchFamily="34" charset="0"/>
              <a:buChar char="•"/>
            </a:pPr>
            <a:r>
              <a:rPr lang="en-GB" b="1" dirty="0"/>
              <a:t>10 pp more HBL pupils &amp; AL ones </a:t>
            </a:r>
            <a:br>
              <a:rPr lang="en-GB" b="1" dirty="0"/>
            </a:br>
            <a:r>
              <a:rPr lang="en-GB" b="1" dirty="0"/>
              <a:t>at endline who can at least identify </a:t>
            </a:r>
            <a:br>
              <a:rPr lang="en-GB" b="1" dirty="0"/>
            </a:br>
            <a:r>
              <a:rPr lang="en-GB" b="1" dirty="0"/>
              <a:t>two-digit numbers: 83% &amp; 73% </a:t>
            </a:r>
          </a:p>
          <a:p>
            <a:pPr marL="285750" indent="-285750">
              <a:buFont typeface="Arial" panose="020B0604020202020204" pitchFamily="34" charset="0"/>
              <a:buChar char="•"/>
            </a:pPr>
            <a:endParaRPr lang="en-GB" b="1" dirty="0">
              <a:cs typeface="Arial"/>
            </a:endParaRPr>
          </a:p>
          <a:p>
            <a:pPr marL="285750" indent="-285750">
              <a:buFont typeface="Arial" panose="020B0604020202020204" pitchFamily="34" charset="0"/>
              <a:buChar char="•"/>
            </a:pPr>
            <a:r>
              <a:rPr lang="en-GB" b="1" dirty="0"/>
              <a:t>5 pp more HBL pupils can do 2x2 subtractions as minimum: 31% &amp; 26% </a:t>
            </a:r>
            <a:endParaRPr lang="en-GB" b="1" dirty="0">
              <a:cs typeface="Arial"/>
            </a:endParaRPr>
          </a:p>
          <a:p>
            <a:pPr marL="285750" indent="-285750">
              <a:buFont typeface="Arial" panose="020B0604020202020204" pitchFamily="34" charset="0"/>
              <a:buChar char="•"/>
            </a:pPr>
            <a:endParaRPr lang="en-GB" b="1" dirty="0">
              <a:cs typeface="Arial"/>
            </a:endParaRPr>
          </a:p>
          <a:p>
            <a:pPr marL="285750" indent="-285750">
              <a:buFont typeface="Arial" panose="020B0604020202020204" pitchFamily="34" charset="0"/>
              <a:buChar char="•"/>
            </a:pPr>
            <a:r>
              <a:rPr lang="en-GB" b="1" dirty="0"/>
              <a:t>2 pp more HBL than AL pupils who can solve 2x2 division tasks: 8% &amp; 6%</a:t>
            </a:r>
            <a:endParaRPr lang="en-GB" dirty="0">
              <a:cs typeface="Arial"/>
            </a:endParaRPr>
          </a:p>
        </p:txBody>
      </p:sp>
      <p:sp>
        <p:nvSpPr>
          <p:cNvPr id="17" name="Subtitle 2">
            <a:extLst>
              <a:ext uri="{FF2B5EF4-FFF2-40B4-BE49-F238E27FC236}">
                <a16:creationId xmlns:a16="http://schemas.microsoft.com/office/drawing/2014/main" id="{BE46AE93-05AB-DCC5-9332-42D2CD37FF7D}"/>
              </a:ext>
            </a:extLst>
          </p:cNvPr>
          <p:cNvSpPr txBox="1">
            <a:spLocks/>
          </p:cNvSpPr>
          <p:nvPr/>
        </p:nvSpPr>
        <p:spPr>
          <a:xfrm>
            <a:off x="3857624" y="1018833"/>
            <a:ext cx="2238376" cy="412457"/>
          </a:xfrm>
          <a:prstGeom prst="rect">
            <a:avLst/>
          </a:prstGeom>
        </p:spPr>
        <p:txBody>
          <a:bodyPr vert="horz" lIns="0" tIns="0" rIns="0" bIns="0" rtlCol="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2000" b="1" dirty="0">
                <a:solidFill>
                  <a:srgbClr val="FF0000"/>
                </a:solidFill>
              </a:rPr>
              <a:t>All PAL Learners</a:t>
            </a:r>
            <a:r>
              <a:rPr lang="en-GB" sz="2000" dirty="0"/>
              <a:t> </a:t>
            </a:r>
          </a:p>
        </p:txBody>
      </p:sp>
      <p:sp>
        <p:nvSpPr>
          <p:cNvPr id="20" name="TextBox 19">
            <a:extLst>
              <a:ext uri="{FF2B5EF4-FFF2-40B4-BE49-F238E27FC236}">
                <a16:creationId xmlns:a16="http://schemas.microsoft.com/office/drawing/2014/main" id="{D92E5890-140C-22A0-344F-23CE701248D5}"/>
              </a:ext>
            </a:extLst>
          </p:cNvPr>
          <p:cNvSpPr txBox="1"/>
          <p:nvPr/>
        </p:nvSpPr>
        <p:spPr>
          <a:xfrm>
            <a:off x="608820" y="994215"/>
            <a:ext cx="6136640" cy="369332"/>
          </a:xfrm>
          <a:prstGeom prst="rect">
            <a:avLst/>
          </a:prstGeom>
          <a:noFill/>
        </p:spPr>
        <p:txBody>
          <a:bodyPr wrap="square">
            <a:spAutoFit/>
          </a:bodyPr>
          <a:lstStyle/>
          <a:p>
            <a:r>
              <a:rPr lang="en-GB" sz="1800" b="1" dirty="0">
                <a:solidFill>
                  <a:srgbClr val="FF0000"/>
                </a:solidFill>
              </a:rPr>
              <a:t>HBL Pupils</a:t>
            </a:r>
            <a:r>
              <a:rPr lang="en-GB" sz="1800" dirty="0"/>
              <a:t> </a:t>
            </a:r>
          </a:p>
        </p:txBody>
      </p:sp>
      <p:pic>
        <p:nvPicPr>
          <p:cNvPr id="12" name="Picture 11" descr="A graph showing numbers and percentages&#10;&#10;Description automatically generated">
            <a:extLst>
              <a:ext uri="{FF2B5EF4-FFF2-40B4-BE49-F238E27FC236}">
                <a16:creationId xmlns:a16="http://schemas.microsoft.com/office/drawing/2014/main" id="{4A9D71E5-13BF-E9BD-9F41-A58B02952B73}"/>
              </a:ext>
            </a:extLst>
          </p:cNvPr>
          <p:cNvPicPr>
            <a:picLocks noChangeAspect="1"/>
          </p:cNvPicPr>
          <p:nvPr/>
        </p:nvPicPr>
        <p:blipFill>
          <a:blip r:embed="rId2"/>
          <a:stretch>
            <a:fillRect/>
          </a:stretch>
        </p:blipFill>
        <p:spPr>
          <a:xfrm>
            <a:off x="3675174" y="1486187"/>
            <a:ext cx="3354261" cy="4688303"/>
          </a:xfrm>
          <a:prstGeom prst="rect">
            <a:avLst/>
          </a:prstGeom>
        </p:spPr>
      </p:pic>
      <p:graphicFrame>
        <p:nvGraphicFramePr>
          <p:cNvPr id="3" name="Content Placeholder 8">
            <a:extLst>
              <a:ext uri="{FF2B5EF4-FFF2-40B4-BE49-F238E27FC236}">
                <a16:creationId xmlns:a16="http://schemas.microsoft.com/office/drawing/2014/main" id="{7F4D7598-9793-FDA3-D41F-6CD70A12CF47}"/>
              </a:ext>
            </a:extLst>
          </p:cNvPr>
          <p:cNvGraphicFramePr>
            <a:graphicFrameLocks/>
          </p:cNvGraphicFramePr>
          <p:nvPr/>
        </p:nvGraphicFramePr>
        <p:xfrm>
          <a:off x="52119" y="1564662"/>
          <a:ext cx="3633788" cy="452625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557277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41125-3DF4-E79D-CD19-B73DED27A484}"/>
              </a:ext>
            </a:extLst>
          </p:cNvPr>
          <p:cNvSpPr>
            <a:spLocks noGrp="1"/>
          </p:cNvSpPr>
          <p:nvPr>
            <p:ph type="title"/>
          </p:nvPr>
        </p:nvSpPr>
        <p:spPr/>
        <p:txBody>
          <a:bodyPr>
            <a:normAutofit/>
          </a:bodyPr>
          <a:lstStyle/>
          <a:p>
            <a:r>
              <a:rPr lang="en-GB" dirty="0"/>
              <a:t> </a:t>
            </a:r>
            <a:r>
              <a:rPr lang="en-GB" sz="2800" dirty="0"/>
              <a:t>HBL Study Pupils &amp; all AL – English Listening &amp; Speaking</a:t>
            </a:r>
          </a:p>
        </p:txBody>
      </p:sp>
      <p:sp>
        <p:nvSpPr>
          <p:cNvPr id="3" name="Slide Number Placeholder 2">
            <a:extLst>
              <a:ext uri="{FF2B5EF4-FFF2-40B4-BE49-F238E27FC236}">
                <a16:creationId xmlns:a16="http://schemas.microsoft.com/office/drawing/2014/main" id="{EAE77A4D-8726-0217-5349-185056BE7B2F}"/>
              </a:ext>
            </a:extLst>
          </p:cNvPr>
          <p:cNvSpPr>
            <a:spLocks noGrp="1"/>
          </p:cNvSpPr>
          <p:nvPr>
            <p:ph type="sldNum" sz="quarter" idx="12"/>
          </p:nvPr>
        </p:nvSpPr>
        <p:spPr/>
        <p:txBody>
          <a:bodyPr/>
          <a:lstStyle/>
          <a:p>
            <a:fld id="{A36854FA-307F-854E-96D4-DE585DB24BD3}" type="slidenum">
              <a:rPr lang="en-GB" noProof="0" smtClean="0"/>
              <a:t>20</a:t>
            </a:fld>
            <a:endParaRPr lang="en-GB" noProof="0"/>
          </a:p>
        </p:txBody>
      </p:sp>
      <p:sp>
        <p:nvSpPr>
          <p:cNvPr id="12" name="Title 1">
            <a:extLst>
              <a:ext uri="{FF2B5EF4-FFF2-40B4-BE49-F238E27FC236}">
                <a16:creationId xmlns:a16="http://schemas.microsoft.com/office/drawing/2014/main" id="{A84A0FC1-85C9-F35B-D07F-249E8B490F51}"/>
              </a:ext>
            </a:extLst>
          </p:cNvPr>
          <p:cNvSpPr txBox="1">
            <a:spLocks/>
          </p:cNvSpPr>
          <p:nvPr/>
        </p:nvSpPr>
        <p:spPr>
          <a:xfrm>
            <a:off x="144000" y="326594"/>
            <a:ext cx="10944000" cy="792000"/>
          </a:xfrm>
          <a:prstGeom prst="rect">
            <a:avLst/>
          </a:prstGeom>
        </p:spPr>
        <p:txBody>
          <a:bodyPr vert="horz" lIns="0" tIns="0" rIns="0" bIns="0" rtlCol="0" anchor="t" anchorCtr="0">
            <a:noAutofit/>
          </a:bodyPr>
          <a:lstStyle>
            <a:lvl1pPr algn="l" defTabSz="914400" rtl="0" eaLnBrk="1" latinLnBrk="0" hangingPunct="1">
              <a:lnSpc>
                <a:spcPts val="3300"/>
              </a:lnSpc>
              <a:spcBef>
                <a:spcPct val="0"/>
              </a:spcBef>
              <a:buNone/>
              <a:defRPr sz="3000" b="0" i="0" kern="1200">
                <a:solidFill>
                  <a:schemeClr val="tx2"/>
                </a:solidFill>
                <a:latin typeface="British Council Sans Headline" panose="020B0504020202020204" pitchFamily="34" charset="0"/>
                <a:ea typeface="+mj-ea"/>
                <a:cs typeface="British Council Sans Headline" panose="020B0504020202020204" pitchFamily="34" charset="0"/>
              </a:defRPr>
            </a:lvl1pPr>
          </a:lstStyle>
          <a:p>
            <a:endParaRPr lang="en-GB" dirty="0"/>
          </a:p>
        </p:txBody>
      </p:sp>
      <p:sp>
        <p:nvSpPr>
          <p:cNvPr id="13" name="Subtitle 2">
            <a:extLst>
              <a:ext uri="{FF2B5EF4-FFF2-40B4-BE49-F238E27FC236}">
                <a16:creationId xmlns:a16="http://schemas.microsoft.com/office/drawing/2014/main" id="{6A7D317A-9D78-1162-5CA0-871C94AF185B}"/>
              </a:ext>
            </a:extLst>
          </p:cNvPr>
          <p:cNvSpPr txBox="1">
            <a:spLocks/>
          </p:cNvSpPr>
          <p:nvPr/>
        </p:nvSpPr>
        <p:spPr>
          <a:xfrm>
            <a:off x="687673" y="939584"/>
            <a:ext cx="3103617" cy="533821"/>
          </a:xfrm>
          <a:prstGeom prst="rect">
            <a:avLst/>
          </a:prstGeom>
        </p:spPr>
        <p:txBody>
          <a:bodyPr vert="horz" lIns="0" tIns="0" rIns="0" bIns="0" rtlCol="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b="1" dirty="0">
                <a:solidFill>
                  <a:srgbClr val="FF0000"/>
                </a:solidFill>
              </a:rPr>
              <a:t> </a:t>
            </a:r>
          </a:p>
          <a:p>
            <a:r>
              <a:rPr lang="en-GB" sz="2000" b="1" dirty="0">
                <a:solidFill>
                  <a:srgbClr val="FF0000"/>
                </a:solidFill>
              </a:rPr>
              <a:t>HBL Study Pupils</a:t>
            </a:r>
            <a:r>
              <a:rPr lang="en-GB" sz="2000" dirty="0"/>
              <a:t> </a:t>
            </a:r>
          </a:p>
        </p:txBody>
      </p:sp>
      <p:sp>
        <p:nvSpPr>
          <p:cNvPr id="18" name="Subtitle 2">
            <a:extLst>
              <a:ext uri="{FF2B5EF4-FFF2-40B4-BE49-F238E27FC236}">
                <a16:creationId xmlns:a16="http://schemas.microsoft.com/office/drawing/2014/main" id="{26A0BDAA-B20E-7C91-7E66-EBF129987A12}"/>
              </a:ext>
            </a:extLst>
          </p:cNvPr>
          <p:cNvSpPr txBox="1">
            <a:spLocks/>
          </p:cNvSpPr>
          <p:nvPr/>
        </p:nvSpPr>
        <p:spPr>
          <a:xfrm>
            <a:off x="4346917" y="888872"/>
            <a:ext cx="3149258" cy="551224"/>
          </a:xfrm>
          <a:prstGeom prst="rect">
            <a:avLst/>
          </a:prstGeom>
        </p:spPr>
        <p:txBody>
          <a:bodyPr vert="horz" lIns="0" tIns="0" rIns="0" bIns="0" rtlCol="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100" b="1" dirty="0">
                <a:solidFill>
                  <a:srgbClr val="FF0000"/>
                </a:solidFill>
              </a:rPr>
              <a:t>          </a:t>
            </a:r>
          </a:p>
          <a:p>
            <a:r>
              <a:rPr lang="en-GB" sz="2000" b="1" dirty="0">
                <a:solidFill>
                  <a:srgbClr val="FF0000"/>
                </a:solidFill>
              </a:rPr>
              <a:t>All PAL Pupils</a:t>
            </a:r>
            <a:r>
              <a:rPr lang="en-GB" sz="2000" dirty="0"/>
              <a:t> </a:t>
            </a:r>
          </a:p>
        </p:txBody>
      </p:sp>
      <p:sp>
        <p:nvSpPr>
          <p:cNvPr id="4" name="Title 1">
            <a:extLst>
              <a:ext uri="{FF2B5EF4-FFF2-40B4-BE49-F238E27FC236}">
                <a16:creationId xmlns:a16="http://schemas.microsoft.com/office/drawing/2014/main" id="{AE3D6CE3-9B23-02C9-571B-15B4BF86E47D}"/>
              </a:ext>
            </a:extLst>
          </p:cNvPr>
          <p:cNvSpPr txBox="1">
            <a:spLocks/>
          </p:cNvSpPr>
          <p:nvPr/>
        </p:nvSpPr>
        <p:spPr>
          <a:xfrm>
            <a:off x="-209250" y="530628"/>
            <a:ext cx="10944000" cy="792000"/>
          </a:xfrm>
          <a:prstGeom prst="rect">
            <a:avLst/>
          </a:prstGeom>
        </p:spPr>
        <p:txBody>
          <a:bodyPr vert="horz" lIns="0" tIns="0" rIns="0" bIns="0" rtlCol="0" anchor="t" anchorCtr="0">
            <a:noAutofit/>
          </a:bodyPr>
          <a:lstStyle>
            <a:lvl1pPr algn="l" defTabSz="914400" rtl="0" eaLnBrk="1" latinLnBrk="0" hangingPunct="1">
              <a:lnSpc>
                <a:spcPts val="3300"/>
              </a:lnSpc>
              <a:spcBef>
                <a:spcPct val="0"/>
              </a:spcBef>
              <a:buNone/>
              <a:defRPr sz="3000" b="0" i="0" kern="1200">
                <a:solidFill>
                  <a:schemeClr val="tx2"/>
                </a:solidFill>
                <a:latin typeface="British Council Sans Headline" panose="020B0504020202020204" pitchFamily="34" charset="0"/>
                <a:ea typeface="+mj-ea"/>
                <a:cs typeface="British Council Sans Headline" panose="020B0504020202020204" pitchFamily="34" charset="0"/>
              </a:defRPr>
            </a:lvl1pPr>
          </a:lstStyle>
          <a:p>
            <a:endParaRPr lang="en-GB" dirty="0"/>
          </a:p>
        </p:txBody>
      </p:sp>
      <p:sp>
        <p:nvSpPr>
          <p:cNvPr id="9" name="TextBox 8">
            <a:extLst>
              <a:ext uri="{FF2B5EF4-FFF2-40B4-BE49-F238E27FC236}">
                <a16:creationId xmlns:a16="http://schemas.microsoft.com/office/drawing/2014/main" id="{C090251A-B627-C535-CC09-011CA6AFCF4F}"/>
              </a:ext>
            </a:extLst>
          </p:cNvPr>
          <p:cNvSpPr txBox="1"/>
          <p:nvPr/>
        </p:nvSpPr>
        <p:spPr>
          <a:xfrm>
            <a:off x="7491854" y="1237983"/>
            <a:ext cx="4642996" cy="5293757"/>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GB" sz="2000" b="1" dirty="0"/>
              <a:t>Broadly similar performance levels at baseline </a:t>
            </a:r>
            <a:br>
              <a:rPr lang="en-GB" sz="2000" b="1" dirty="0"/>
            </a:br>
            <a:endParaRPr lang="en-GB" sz="2000" b="1" dirty="0">
              <a:cs typeface="Arial"/>
            </a:endParaRPr>
          </a:p>
          <a:p>
            <a:pPr marL="285750" indent="-285750">
              <a:buFont typeface="Arial" panose="020B0604020202020204" pitchFamily="34" charset="0"/>
              <a:buChar char="•"/>
            </a:pPr>
            <a:r>
              <a:rPr lang="en-GB" sz="2000" b="1" dirty="0"/>
              <a:t>Greater drop by endline in HBL </a:t>
            </a:r>
            <a:br>
              <a:rPr lang="en-GB" sz="2000" b="1" dirty="0"/>
            </a:br>
            <a:r>
              <a:rPr lang="en-GB" sz="2000" b="1" dirty="0"/>
              <a:t>Vs AL pupils at beginner level: reduction of 58 pp &amp; 47 pp</a:t>
            </a:r>
            <a:endParaRPr lang="en-GB" sz="2000" b="1" dirty="0">
              <a:cs typeface="Arial"/>
            </a:endParaRPr>
          </a:p>
          <a:p>
            <a:endParaRPr lang="en-GB" sz="2000" b="1" dirty="0">
              <a:cs typeface="Arial"/>
            </a:endParaRPr>
          </a:p>
          <a:p>
            <a:pPr marL="285750" indent="-285750">
              <a:buFont typeface="Arial" panose="020B0604020202020204" pitchFamily="34" charset="0"/>
              <a:buChar char="•"/>
            </a:pPr>
            <a:r>
              <a:rPr lang="en-GB" sz="2000" b="1" dirty="0"/>
              <a:t>3 pp more AL pupils at endline can at least answer short questions about themselves </a:t>
            </a:r>
            <a:br>
              <a:rPr lang="en-GB" sz="2000" b="1" dirty="0"/>
            </a:br>
            <a:r>
              <a:rPr lang="en-GB" sz="2000" b="1" dirty="0"/>
              <a:t>(Word Level): 51% AL &amp; 48% HBL</a:t>
            </a:r>
            <a:endParaRPr lang="en-GB" sz="2000" b="1" dirty="0">
              <a:cs typeface="Arial"/>
            </a:endParaRPr>
          </a:p>
          <a:p>
            <a:pPr marL="285750" indent="-285750">
              <a:buFont typeface="Arial" panose="020B0604020202020204" pitchFamily="34" charset="0"/>
              <a:buChar char="•"/>
            </a:pPr>
            <a:endParaRPr lang="en-GB" sz="2000" b="1" dirty="0">
              <a:cs typeface="Arial"/>
            </a:endParaRPr>
          </a:p>
          <a:p>
            <a:pPr marL="285750" indent="-285750">
              <a:buFont typeface="Arial" panose="020B0604020202020204" pitchFamily="34" charset="0"/>
              <a:buChar char="•"/>
            </a:pPr>
            <a:r>
              <a:rPr lang="en-GB" sz="2000" b="1" dirty="0"/>
              <a:t>3 pp more AL pupils able to give an extended response in a short dialogue (Sentence / Para. Level): 14% AL &amp; 11% HBL</a:t>
            </a:r>
            <a:endParaRPr lang="en-GB" sz="2000" b="1" dirty="0">
              <a:cs typeface="Arial"/>
            </a:endParaRPr>
          </a:p>
          <a:p>
            <a:pPr marL="285750" indent="-285750">
              <a:buFont typeface="Arial" panose="020B0604020202020204" pitchFamily="34" charset="0"/>
              <a:buChar char="•"/>
            </a:pPr>
            <a:endParaRPr lang="en-GB" dirty="0"/>
          </a:p>
        </p:txBody>
      </p:sp>
      <p:pic>
        <p:nvPicPr>
          <p:cNvPr id="16" name="Picture 15" descr="A graph of different colored squares&#10;&#10;Description automatically generated with medium confidence">
            <a:extLst>
              <a:ext uri="{FF2B5EF4-FFF2-40B4-BE49-F238E27FC236}">
                <a16:creationId xmlns:a16="http://schemas.microsoft.com/office/drawing/2014/main" id="{D1B4B3D5-154E-1140-28EC-F0C49F87FA51}"/>
              </a:ext>
            </a:extLst>
          </p:cNvPr>
          <p:cNvPicPr>
            <a:picLocks noChangeAspect="1"/>
          </p:cNvPicPr>
          <p:nvPr/>
        </p:nvPicPr>
        <p:blipFill>
          <a:blip r:embed="rId2"/>
          <a:stretch>
            <a:fillRect/>
          </a:stretch>
        </p:blipFill>
        <p:spPr>
          <a:xfrm>
            <a:off x="3992748" y="1441208"/>
            <a:ext cx="3498166" cy="4623909"/>
          </a:xfrm>
          <a:prstGeom prst="rect">
            <a:avLst/>
          </a:prstGeom>
        </p:spPr>
      </p:pic>
      <p:graphicFrame>
        <p:nvGraphicFramePr>
          <p:cNvPr id="6" name="Content Placeholder 7">
            <a:extLst>
              <a:ext uri="{FF2B5EF4-FFF2-40B4-BE49-F238E27FC236}">
                <a16:creationId xmlns:a16="http://schemas.microsoft.com/office/drawing/2014/main" id="{5A7338AB-5B13-2FF6-6D30-23F1F8862513}"/>
              </a:ext>
            </a:extLst>
          </p:cNvPr>
          <p:cNvGraphicFramePr>
            <a:graphicFrameLocks/>
          </p:cNvGraphicFramePr>
          <p:nvPr/>
        </p:nvGraphicFramePr>
        <p:xfrm>
          <a:off x="144468" y="1518626"/>
          <a:ext cx="3837548" cy="440757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61634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41125-3DF4-E79D-CD19-B73DED27A484}"/>
              </a:ext>
            </a:extLst>
          </p:cNvPr>
          <p:cNvSpPr>
            <a:spLocks noGrp="1"/>
          </p:cNvSpPr>
          <p:nvPr>
            <p:ph type="title"/>
          </p:nvPr>
        </p:nvSpPr>
        <p:spPr>
          <a:xfrm>
            <a:off x="648000" y="504000"/>
            <a:ext cx="10944000" cy="537242"/>
          </a:xfrm>
        </p:spPr>
        <p:txBody>
          <a:bodyPr>
            <a:normAutofit fontScale="90000"/>
          </a:bodyPr>
          <a:lstStyle/>
          <a:p>
            <a:r>
              <a:rPr lang="en-GB" dirty="0"/>
              <a:t>  </a:t>
            </a:r>
            <a:r>
              <a:rPr lang="en-GB" sz="2800" dirty="0"/>
              <a:t>HBL Study Pupils &amp; all AL – English Reading EL Results</a:t>
            </a:r>
            <a:r>
              <a:rPr lang="en-GB" dirty="0"/>
              <a:t> </a:t>
            </a:r>
          </a:p>
        </p:txBody>
      </p:sp>
      <p:sp>
        <p:nvSpPr>
          <p:cNvPr id="3" name="Slide Number Placeholder 2">
            <a:extLst>
              <a:ext uri="{FF2B5EF4-FFF2-40B4-BE49-F238E27FC236}">
                <a16:creationId xmlns:a16="http://schemas.microsoft.com/office/drawing/2014/main" id="{EAE77A4D-8726-0217-5349-185056BE7B2F}"/>
              </a:ext>
            </a:extLst>
          </p:cNvPr>
          <p:cNvSpPr>
            <a:spLocks noGrp="1"/>
          </p:cNvSpPr>
          <p:nvPr>
            <p:ph type="sldNum" sz="quarter" idx="12"/>
          </p:nvPr>
        </p:nvSpPr>
        <p:spPr/>
        <p:txBody>
          <a:bodyPr/>
          <a:lstStyle/>
          <a:p>
            <a:fld id="{A36854FA-307F-854E-96D4-DE585DB24BD3}" type="slidenum">
              <a:rPr lang="en-GB" noProof="0" smtClean="0"/>
              <a:t>21</a:t>
            </a:fld>
            <a:endParaRPr lang="en-GB" noProof="0"/>
          </a:p>
        </p:txBody>
      </p:sp>
      <p:sp>
        <p:nvSpPr>
          <p:cNvPr id="8" name="Subtitle 2">
            <a:extLst>
              <a:ext uri="{FF2B5EF4-FFF2-40B4-BE49-F238E27FC236}">
                <a16:creationId xmlns:a16="http://schemas.microsoft.com/office/drawing/2014/main" id="{95B14A67-23F4-D137-C8B9-ACEB55701FFA}"/>
              </a:ext>
            </a:extLst>
          </p:cNvPr>
          <p:cNvSpPr txBox="1">
            <a:spLocks/>
          </p:cNvSpPr>
          <p:nvPr/>
        </p:nvSpPr>
        <p:spPr>
          <a:xfrm>
            <a:off x="3884989" y="1092822"/>
            <a:ext cx="2281857" cy="314257"/>
          </a:xfrm>
          <a:prstGeom prst="rect">
            <a:avLst/>
          </a:prstGeom>
        </p:spPr>
        <p:txBody>
          <a:bodyPr vert="horz" lIns="0" tIns="0" rIns="0" bIns="0" rtlCol="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2000" b="1" dirty="0">
                <a:solidFill>
                  <a:srgbClr val="FF0000"/>
                </a:solidFill>
              </a:rPr>
              <a:t>All PAL Learners</a:t>
            </a:r>
            <a:r>
              <a:rPr lang="en-GB" sz="2000" dirty="0"/>
              <a:t> </a:t>
            </a:r>
          </a:p>
        </p:txBody>
      </p:sp>
      <p:sp>
        <p:nvSpPr>
          <p:cNvPr id="9" name="Subtitle 2">
            <a:extLst>
              <a:ext uri="{FF2B5EF4-FFF2-40B4-BE49-F238E27FC236}">
                <a16:creationId xmlns:a16="http://schemas.microsoft.com/office/drawing/2014/main" id="{2744DA3D-E2B9-ED02-5C92-594B1B1C0FA3}"/>
              </a:ext>
            </a:extLst>
          </p:cNvPr>
          <p:cNvSpPr txBox="1">
            <a:spLocks/>
          </p:cNvSpPr>
          <p:nvPr/>
        </p:nvSpPr>
        <p:spPr>
          <a:xfrm>
            <a:off x="800031" y="1329581"/>
            <a:ext cx="2316480" cy="270997"/>
          </a:xfrm>
          <a:prstGeom prst="rect">
            <a:avLst/>
          </a:prstGeom>
        </p:spPr>
        <p:txBody>
          <a:bodyPr vert="horz" lIns="0" tIns="0" rIns="0" bIns="0" rtlCol="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900" b="1" dirty="0">
                <a:latin typeface="Arial" panose="020B0604020202020204" pitchFamily="34" charset="0"/>
                <a:cs typeface="Arial" panose="020B0604020202020204" pitchFamily="34" charset="0"/>
              </a:rPr>
              <a:t>   </a:t>
            </a:r>
            <a:endParaRPr lang="en-GB" sz="900" b="1" dirty="0">
              <a:solidFill>
                <a:schemeClr val="tx1"/>
              </a:solidFill>
              <a:latin typeface="Arial" panose="020B0604020202020204" pitchFamily="34" charset="0"/>
              <a:cs typeface="Arial" panose="020B0604020202020204" pitchFamily="34" charset="0"/>
            </a:endParaRPr>
          </a:p>
          <a:p>
            <a:r>
              <a:rPr lang="en-GB" sz="900" b="1" dirty="0">
                <a:solidFill>
                  <a:schemeClr val="tx1"/>
                </a:solidFill>
                <a:latin typeface="Arial" panose="020B0604020202020204" pitchFamily="34" charset="0"/>
                <a:cs typeface="Arial" panose="020B0604020202020204" pitchFamily="34" charset="0"/>
              </a:rPr>
              <a:t> </a:t>
            </a:r>
          </a:p>
        </p:txBody>
      </p:sp>
      <p:sp>
        <p:nvSpPr>
          <p:cNvPr id="12" name="Title 1">
            <a:extLst>
              <a:ext uri="{FF2B5EF4-FFF2-40B4-BE49-F238E27FC236}">
                <a16:creationId xmlns:a16="http://schemas.microsoft.com/office/drawing/2014/main" id="{A84A0FC1-85C9-F35B-D07F-249E8B490F51}"/>
              </a:ext>
            </a:extLst>
          </p:cNvPr>
          <p:cNvSpPr txBox="1">
            <a:spLocks/>
          </p:cNvSpPr>
          <p:nvPr/>
        </p:nvSpPr>
        <p:spPr>
          <a:xfrm>
            <a:off x="648000" y="486000"/>
            <a:ext cx="10944000" cy="792000"/>
          </a:xfrm>
          <a:prstGeom prst="rect">
            <a:avLst/>
          </a:prstGeom>
        </p:spPr>
        <p:txBody>
          <a:bodyPr vert="horz" lIns="0" tIns="0" rIns="0" bIns="0" rtlCol="0" anchor="t" anchorCtr="0">
            <a:noAutofit/>
          </a:bodyPr>
          <a:lstStyle>
            <a:lvl1pPr algn="l" defTabSz="914400" rtl="0" eaLnBrk="1" latinLnBrk="0" hangingPunct="1">
              <a:lnSpc>
                <a:spcPts val="3300"/>
              </a:lnSpc>
              <a:spcBef>
                <a:spcPct val="0"/>
              </a:spcBef>
              <a:buNone/>
              <a:defRPr sz="3000" b="0" i="0" kern="1200">
                <a:solidFill>
                  <a:schemeClr val="tx2"/>
                </a:solidFill>
                <a:latin typeface="British Council Sans Headline" panose="020B0504020202020204" pitchFamily="34" charset="0"/>
                <a:ea typeface="+mj-ea"/>
                <a:cs typeface="British Council Sans Headline" panose="020B0504020202020204" pitchFamily="34" charset="0"/>
              </a:defRPr>
            </a:lvl1pPr>
          </a:lstStyle>
          <a:p>
            <a:endParaRPr lang="en-GB" dirty="0"/>
          </a:p>
        </p:txBody>
      </p:sp>
      <p:sp>
        <p:nvSpPr>
          <p:cNvPr id="4" name="Title 1">
            <a:extLst>
              <a:ext uri="{FF2B5EF4-FFF2-40B4-BE49-F238E27FC236}">
                <a16:creationId xmlns:a16="http://schemas.microsoft.com/office/drawing/2014/main" id="{AE3D6CE3-9B23-02C9-571B-15B4BF86E47D}"/>
              </a:ext>
            </a:extLst>
          </p:cNvPr>
          <p:cNvSpPr txBox="1">
            <a:spLocks/>
          </p:cNvSpPr>
          <p:nvPr/>
        </p:nvSpPr>
        <p:spPr>
          <a:xfrm>
            <a:off x="648000" y="466950"/>
            <a:ext cx="10944000" cy="792000"/>
          </a:xfrm>
          <a:prstGeom prst="rect">
            <a:avLst/>
          </a:prstGeom>
        </p:spPr>
        <p:txBody>
          <a:bodyPr vert="horz" lIns="0" tIns="0" rIns="0" bIns="0" rtlCol="0" anchor="t" anchorCtr="0">
            <a:noAutofit/>
          </a:bodyPr>
          <a:lstStyle>
            <a:lvl1pPr algn="l" defTabSz="914400" rtl="0" eaLnBrk="1" latinLnBrk="0" hangingPunct="1">
              <a:lnSpc>
                <a:spcPts val="3300"/>
              </a:lnSpc>
              <a:spcBef>
                <a:spcPct val="0"/>
              </a:spcBef>
              <a:buNone/>
              <a:defRPr sz="3000" b="0" i="0" kern="1200">
                <a:solidFill>
                  <a:schemeClr val="tx2"/>
                </a:solidFill>
                <a:latin typeface="British Council Sans Headline" panose="020B0504020202020204" pitchFamily="34" charset="0"/>
                <a:ea typeface="+mj-ea"/>
                <a:cs typeface="British Council Sans Headline" panose="020B0504020202020204" pitchFamily="34" charset="0"/>
              </a:defRPr>
            </a:lvl1pPr>
          </a:lstStyle>
          <a:p>
            <a:endParaRPr lang="en-GB" dirty="0"/>
          </a:p>
        </p:txBody>
      </p:sp>
      <p:sp>
        <p:nvSpPr>
          <p:cNvPr id="5" name="Subtitle 2">
            <a:extLst>
              <a:ext uri="{FF2B5EF4-FFF2-40B4-BE49-F238E27FC236}">
                <a16:creationId xmlns:a16="http://schemas.microsoft.com/office/drawing/2014/main" id="{16A2FF89-1AED-706A-EAC7-78B4A54B0D13}"/>
              </a:ext>
            </a:extLst>
          </p:cNvPr>
          <p:cNvSpPr txBox="1">
            <a:spLocks/>
          </p:cNvSpPr>
          <p:nvPr/>
        </p:nvSpPr>
        <p:spPr>
          <a:xfrm>
            <a:off x="514350" y="1092823"/>
            <a:ext cx="2520504" cy="395157"/>
          </a:xfrm>
          <a:prstGeom prst="rect">
            <a:avLst/>
          </a:prstGeom>
        </p:spPr>
        <p:txBody>
          <a:bodyPr vert="horz" lIns="0" tIns="0" rIns="0" bIns="0" rtlCol="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2000" b="1" dirty="0">
                <a:solidFill>
                  <a:srgbClr val="FF0000"/>
                </a:solidFill>
              </a:rPr>
              <a:t>HBL Study Pupils</a:t>
            </a:r>
            <a:r>
              <a:rPr lang="en-GB" sz="2000" dirty="0"/>
              <a:t> </a:t>
            </a:r>
          </a:p>
        </p:txBody>
      </p:sp>
      <p:sp>
        <p:nvSpPr>
          <p:cNvPr id="7" name="TextBox 6">
            <a:extLst>
              <a:ext uri="{FF2B5EF4-FFF2-40B4-BE49-F238E27FC236}">
                <a16:creationId xmlns:a16="http://schemas.microsoft.com/office/drawing/2014/main" id="{E5EBAF97-0D5A-A26C-4DE9-27A40D72CBB1}"/>
              </a:ext>
            </a:extLst>
          </p:cNvPr>
          <p:cNvSpPr txBox="1"/>
          <p:nvPr/>
        </p:nvSpPr>
        <p:spPr>
          <a:xfrm>
            <a:off x="6652366" y="1245032"/>
            <a:ext cx="5432309" cy="4970591"/>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endParaRPr lang="en-GB" sz="1700" b="1" dirty="0"/>
          </a:p>
          <a:p>
            <a:pPr marL="285750" indent="-285750">
              <a:buFont typeface="Arial" panose="020B0604020202020204" pitchFamily="34" charset="0"/>
              <a:buChar char="•"/>
            </a:pPr>
            <a:r>
              <a:rPr lang="en-GB" sz="2000" b="1" dirty="0"/>
              <a:t>Larger proportion of beginners at baseline in HBL Study Group: </a:t>
            </a:r>
            <a:br>
              <a:rPr lang="en-GB" sz="2000" b="1" dirty="0"/>
            </a:br>
            <a:r>
              <a:rPr lang="en-GB" sz="2000" b="1" dirty="0"/>
              <a:t>81% HBL &amp; 70% AL </a:t>
            </a:r>
            <a:br>
              <a:rPr lang="en-GB" sz="2000" b="1" dirty="0"/>
            </a:br>
            <a:endParaRPr lang="en-GB" sz="2000" b="1" dirty="0">
              <a:cs typeface="Arial"/>
            </a:endParaRPr>
          </a:p>
          <a:p>
            <a:pPr marL="285750" indent="-285750">
              <a:buFont typeface="Arial" panose="020B0604020202020204" pitchFamily="34" charset="0"/>
              <a:buChar char="•"/>
            </a:pPr>
            <a:r>
              <a:rPr lang="en-GB" sz="2000" b="1" dirty="0"/>
              <a:t>Despite this, a higher drop in HBL pupils at the beginner level by endline assessment: HBL down 65 pp &amp; AL drop of 52 pp </a:t>
            </a:r>
            <a:endParaRPr lang="en-GB" sz="2000" b="1" dirty="0">
              <a:cs typeface="Arial"/>
            </a:endParaRPr>
          </a:p>
          <a:p>
            <a:endParaRPr lang="en-GB" sz="2000" b="1" dirty="0">
              <a:cs typeface="Arial"/>
            </a:endParaRPr>
          </a:p>
          <a:p>
            <a:pPr marL="285750" indent="-285750">
              <a:buFont typeface="Arial" panose="020B0604020202020204" pitchFamily="34" charset="0"/>
              <a:buChar char="•"/>
            </a:pPr>
            <a:r>
              <a:rPr lang="en-GB" sz="2000" b="1" dirty="0"/>
              <a:t>No difference in the proportion of pupils who can read sentences as a minimum at endline: 21% in each group </a:t>
            </a:r>
            <a:endParaRPr lang="en-GB" sz="2000" b="1" dirty="0">
              <a:cs typeface="Arial"/>
            </a:endParaRPr>
          </a:p>
          <a:p>
            <a:pPr marL="285750" indent="-285750">
              <a:buFont typeface="Arial" panose="020B0604020202020204" pitchFamily="34" charset="0"/>
              <a:buChar char="•"/>
            </a:pPr>
            <a:endParaRPr lang="en-GB" sz="2000" b="1" dirty="0">
              <a:cs typeface="Arial"/>
            </a:endParaRPr>
          </a:p>
          <a:p>
            <a:pPr marL="285750" indent="-285750">
              <a:buFont typeface="Arial" panose="020B0604020202020204" pitchFamily="34" charset="0"/>
              <a:buChar char="•"/>
            </a:pPr>
            <a:r>
              <a:rPr lang="en-GB" sz="2000" b="1" dirty="0"/>
              <a:t>Only 1 pp more AL pupils able to read a paragraph by endline: 6% AL &amp; 5% HBL</a:t>
            </a:r>
            <a:endParaRPr lang="en-GB" sz="2000" dirty="0"/>
          </a:p>
        </p:txBody>
      </p:sp>
      <p:pic>
        <p:nvPicPr>
          <p:cNvPr id="16" name="Picture 15" descr="A graph of text and numbers&#10;&#10;Description automatically generated with medium confidence">
            <a:extLst>
              <a:ext uri="{FF2B5EF4-FFF2-40B4-BE49-F238E27FC236}">
                <a16:creationId xmlns:a16="http://schemas.microsoft.com/office/drawing/2014/main" id="{AA1DE2BB-5171-FE04-EF6C-4553B077ED24}"/>
              </a:ext>
            </a:extLst>
          </p:cNvPr>
          <p:cNvPicPr>
            <a:picLocks noChangeAspect="1"/>
          </p:cNvPicPr>
          <p:nvPr/>
        </p:nvPicPr>
        <p:blipFill>
          <a:blip r:embed="rId2"/>
          <a:stretch>
            <a:fillRect/>
          </a:stretch>
        </p:blipFill>
        <p:spPr>
          <a:xfrm>
            <a:off x="3322347" y="1511675"/>
            <a:ext cx="3409950" cy="4756465"/>
          </a:xfrm>
          <a:prstGeom prst="rect">
            <a:avLst/>
          </a:prstGeom>
        </p:spPr>
      </p:pic>
      <p:graphicFrame>
        <p:nvGraphicFramePr>
          <p:cNvPr id="10" name="Content Placeholder 10">
            <a:extLst>
              <a:ext uri="{FF2B5EF4-FFF2-40B4-BE49-F238E27FC236}">
                <a16:creationId xmlns:a16="http://schemas.microsoft.com/office/drawing/2014/main" id="{80E721EC-F0A7-4820-BE12-4662B80BCF76}"/>
              </a:ext>
            </a:extLst>
          </p:cNvPr>
          <p:cNvGraphicFramePr>
            <a:graphicFrameLocks/>
          </p:cNvGraphicFramePr>
          <p:nvPr/>
        </p:nvGraphicFramePr>
        <p:xfrm>
          <a:off x="-1743" y="1600577"/>
          <a:ext cx="3409950" cy="445090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955602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6A56EEE-8F5A-2BB4-D2E6-F68C436C7300}"/>
              </a:ext>
            </a:extLst>
          </p:cNvPr>
          <p:cNvSpPr>
            <a:spLocks noGrp="1"/>
          </p:cNvSpPr>
          <p:nvPr>
            <p:ph type="sldNum" sz="quarter" idx="12"/>
          </p:nvPr>
        </p:nvSpPr>
        <p:spPr/>
        <p:txBody>
          <a:bodyPr/>
          <a:lstStyle/>
          <a:p>
            <a:fld id="{A36854FA-307F-854E-96D4-DE585DB24BD3}" type="slidenum">
              <a:rPr lang="en-GB" noProof="0" smtClean="0"/>
              <a:t>22</a:t>
            </a:fld>
            <a:endParaRPr lang="en-GB" noProof="0"/>
          </a:p>
        </p:txBody>
      </p:sp>
      <p:sp>
        <p:nvSpPr>
          <p:cNvPr id="6" name="Text Placeholder 5">
            <a:extLst>
              <a:ext uri="{FF2B5EF4-FFF2-40B4-BE49-F238E27FC236}">
                <a16:creationId xmlns:a16="http://schemas.microsoft.com/office/drawing/2014/main" id="{0B88DF98-1931-733A-FA78-5FD1C0322D14}"/>
              </a:ext>
            </a:extLst>
          </p:cNvPr>
          <p:cNvSpPr>
            <a:spLocks noGrp="1"/>
          </p:cNvSpPr>
          <p:nvPr>
            <p:ph type="body" sz="quarter" idx="13"/>
          </p:nvPr>
        </p:nvSpPr>
        <p:spPr/>
        <p:txBody>
          <a:bodyPr vert="horz" lIns="91440" tIns="45720" rIns="91440" bIns="45720" rtlCol="0" anchor="t">
            <a:normAutofit fontScale="85000" lnSpcReduction="10000"/>
          </a:bodyPr>
          <a:lstStyle/>
          <a:p>
            <a:r>
              <a:rPr lang="en-US" dirty="0">
                <a:ea typeface="+mj-ea"/>
                <a:cs typeface="+mj-cs"/>
              </a:rPr>
              <a:t>What do these HBL study pupils' results tell us?</a:t>
            </a:r>
            <a:endParaRPr lang="en-GB" dirty="0">
              <a:ea typeface="+mj-ea"/>
              <a:cs typeface="+mj-cs"/>
            </a:endParaRPr>
          </a:p>
        </p:txBody>
      </p:sp>
      <p:sp>
        <p:nvSpPr>
          <p:cNvPr id="7" name="Text Placeholder 6">
            <a:extLst>
              <a:ext uri="{FF2B5EF4-FFF2-40B4-BE49-F238E27FC236}">
                <a16:creationId xmlns:a16="http://schemas.microsoft.com/office/drawing/2014/main" id="{0A93462B-A6B8-53CC-3E54-427C8F69B350}"/>
              </a:ext>
            </a:extLst>
          </p:cNvPr>
          <p:cNvSpPr>
            <a:spLocks noGrp="1"/>
          </p:cNvSpPr>
          <p:nvPr>
            <p:ph type="body" sz="quarter" idx="14"/>
          </p:nvPr>
        </p:nvSpPr>
        <p:spPr>
          <a:xfrm>
            <a:off x="607879" y="1317022"/>
            <a:ext cx="11314581" cy="4129891"/>
          </a:xfrm>
        </p:spPr>
        <p:txBody>
          <a:bodyPr vert="horz" lIns="91440" tIns="45720" rIns="91440" bIns="45720" rtlCol="0" anchor="t">
            <a:noAutofit/>
          </a:bodyPr>
          <a:lstStyle/>
          <a:p>
            <a:pPr marL="457200" indent="-457200">
              <a:lnSpc>
                <a:spcPct val="150000"/>
              </a:lnSpc>
              <a:buFont typeface="Arial" panose="020B0604020202020204" pitchFamily="34" charset="0"/>
              <a:buChar char="•"/>
            </a:pPr>
            <a:r>
              <a:rPr lang="en-GB" b="1" dirty="0"/>
              <a:t>Have pupils overall performed significantly better?  </a:t>
            </a:r>
            <a:r>
              <a:rPr lang="en-GB" dirty="0"/>
              <a:t>- Yes</a:t>
            </a:r>
            <a:endParaRPr lang="en-GB">
              <a:cs typeface="Arial"/>
            </a:endParaRPr>
          </a:p>
          <a:p>
            <a:pPr marL="457200" indent="-457200">
              <a:lnSpc>
                <a:spcPct val="150000"/>
              </a:lnSpc>
              <a:buFont typeface="Arial" panose="020B0604020202020204" pitchFamily="34" charset="0"/>
              <a:buChar char="•"/>
            </a:pPr>
            <a:r>
              <a:rPr lang="en-GB" b="1" dirty="0"/>
              <a:t>Does gender improve performance?  - </a:t>
            </a:r>
            <a:r>
              <a:rPr lang="en-GB" dirty="0"/>
              <a:t>We found no significant differences in results between girls and boys at baseline, midline 1, midline 2 or endline (other than one isolated case at midline 1).</a:t>
            </a:r>
            <a:endParaRPr lang="en-GB" dirty="0">
              <a:cs typeface="Arial"/>
            </a:endParaRPr>
          </a:p>
          <a:p>
            <a:pPr marL="457200" indent="-457200">
              <a:lnSpc>
                <a:spcPct val="150000"/>
              </a:lnSpc>
              <a:buFont typeface="Arial" panose="020B0604020202020204" pitchFamily="34" charset="0"/>
              <a:buChar char="•"/>
            </a:pPr>
            <a:r>
              <a:rPr lang="en-GB" b="1" dirty="0"/>
              <a:t>Did all grades improve significantly from baseline to endline?  </a:t>
            </a:r>
            <a:r>
              <a:rPr lang="en-GB" dirty="0"/>
              <a:t>Yes</a:t>
            </a:r>
            <a:endParaRPr lang="en-GB">
              <a:cs typeface="Arial"/>
            </a:endParaRPr>
          </a:p>
          <a:p>
            <a:endParaRPr lang="en-GB" dirty="0"/>
          </a:p>
        </p:txBody>
      </p:sp>
    </p:spTree>
    <p:extLst>
      <p:ext uri="{BB962C8B-B14F-4D97-AF65-F5344CB8AC3E}">
        <p14:creationId xmlns:p14="http://schemas.microsoft.com/office/powerpoint/2010/main" val="8428652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6D745C9-95DC-1F84-3040-DB1CB3D20808}"/>
              </a:ext>
            </a:extLst>
          </p:cNvPr>
          <p:cNvSpPr>
            <a:spLocks noGrp="1"/>
          </p:cNvSpPr>
          <p:nvPr>
            <p:ph type="title"/>
          </p:nvPr>
        </p:nvSpPr>
        <p:spPr/>
        <p:txBody>
          <a:bodyPr/>
          <a:lstStyle/>
          <a:p>
            <a:r>
              <a:rPr lang="en-GB" dirty="0"/>
              <a:t>Summary</a:t>
            </a:r>
          </a:p>
        </p:txBody>
      </p:sp>
      <p:sp>
        <p:nvSpPr>
          <p:cNvPr id="6" name="Content Placeholder 5">
            <a:extLst>
              <a:ext uri="{FF2B5EF4-FFF2-40B4-BE49-F238E27FC236}">
                <a16:creationId xmlns:a16="http://schemas.microsoft.com/office/drawing/2014/main" id="{B6379C7E-7815-16B5-3529-628C2FF93085}"/>
              </a:ext>
            </a:extLst>
          </p:cNvPr>
          <p:cNvSpPr>
            <a:spLocks noGrp="1"/>
          </p:cNvSpPr>
          <p:nvPr>
            <p:ph idx="1"/>
          </p:nvPr>
        </p:nvSpPr>
        <p:spPr>
          <a:xfrm>
            <a:off x="128133" y="283845"/>
            <a:ext cx="11983734" cy="6048375"/>
          </a:xfrm>
        </p:spPr>
        <p:txBody>
          <a:bodyPr vert="horz" lIns="91440" tIns="45720" rIns="91440" bIns="45720" rtlCol="0" anchor="t">
            <a:normAutofit fontScale="92500"/>
          </a:bodyPr>
          <a:lstStyle/>
          <a:p>
            <a:endParaRPr lang="en-GB" dirty="0"/>
          </a:p>
          <a:p>
            <a:endParaRPr lang="en-GB" dirty="0"/>
          </a:p>
          <a:p>
            <a:r>
              <a:rPr lang="en-GB" dirty="0"/>
              <a:t> </a:t>
            </a:r>
            <a:r>
              <a:rPr lang="en-GB" b="1" dirty="0"/>
              <a:t> </a:t>
            </a:r>
            <a:r>
              <a:rPr lang="en-GB" sz="2400" b="1" dirty="0"/>
              <a:t>Comparison of results from Baseline, Midline and Endline Assessments suggests that</a:t>
            </a:r>
            <a:endParaRPr lang="en-GB" sz="2400" b="1" dirty="0">
              <a:cs typeface="Arial"/>
            </a:endParaRPr>
          </a:p>
          <a:p>
            <a:pPr marL="342900" indent="-342900">
              <a:buFont typeface="Wingdings" panose="05000000000000000000" pitchFamily="2" charset="2"/>
              <a:buChar char="ü"/>
            </a:pPr>
            <a:r>
              <a:rPr lang="en-GB" sz="2400" b="1" dirty="0"/>
              <a:t>Combining </a:t>
            </a:r>
            <a:r>
              <a:rPr lang="en-GB" sz="2400" b="1" err="1"/>
              <a:t>TaRL</a:t>
            </a:r>
            <a:r>
              <a:rPr lang="en-GB" sz="2400" b="1" dirty="0"/>
              <a:t> activities at school with home-based learning has a positive effect in boosting progression of pupils’ foundational skills across all three subjects.</a:t>
            </a:r>
            <a:endParaRPr lang="en-GB" sz="2400" b="1" dirty="0">
              <a:cs typeface="Arial"/>
            </a:endParaRPr>
          </a:p>
          <a:p>
            <a:pPr marL="342900" indent="-342900">
              <a:buFont typeface="Wingdings" panose="05000000000000000000" pitchFamily="2" charset="2"/>
              <a:buChar char="ü"/>
            </a:pPr>
            <a:r>
              <a:rPr lang="en-GB" sz="2400" b="1" dirty="0"/>
              <a:t>This effect is particularly evident during the first six months of Accelerated Learning, which period represents three-quarters of the total intervention time. </a:t>
            </a:r>
            <a:endParaRPr lang="en-GB" sz="2400" b="1" dirty="0">
              <a:cs typeface="Arial"/>
            </a:endParaRPr>
          </a:p>
          <a:p>
            <a:pPr marL="342900" indent="-342900">
              <a:buFont typeface="Wingdings" panose="05000000000000000000" pitchFamily="2" charset="2"/>
              <a:buChar char="ü"/>
            </a:pPr>
            <a:r>
              <a:rPr lang="en-GB" sz="2400" b="1" dirty="0"/>
              <a:t>By Midline 2 (March 2023), HBL support to Hausa, Maths and English, is associated with a significantly higher progression rate of 10 pp on the part of HBL study pupils compared with all P4 – P6 pupils who are taking part in Accelerated Learning.  </a:t>
            </a:r>
            <a:endParaRPr lang="en-GB" sz="2400" b="1" dirty="0">
              <a:cs typeface="Arial"/>
            </a:endParaRPr>
          </a:p>
          <a:p>
            <a:pPr marL="342900" indent="-342900">
              <a:buFont typeface="Wingdings" panose="05000000000000000000" pitchFamily="2" charset="2"/>
              <a:buChar char="ü"/>
            </a:pPr>
            <a:r>
              <a:rPr lang="en-GB" sz="2400" b="1" dirty="0"/>
              <a:t>By Endline (July 2023), this effect had reduced by 7 pp, though HBL study pupils were still ahead of their AL peers at most levels in Maths and at the highest level in Hausa (story reading). There were also proportionately fewer HBL pupils at beginner’s level in all subjects by endline (</a:t>
            </a:r>
            <a:r>
              <a:rPr lang="en-GB" sz="2400" b="1" dirty="0" err="1"/>
              <a:t>cf</a:t>
            </a:r>
            <a:r>
              <a:rPr lang="en-GB" sz="2400" b="1" dirty="0"/>
              <a:t> AL pupils overall), in some cases significantly so.</a:t>
            </a:r>
            <a:r>
              <a:rPr lang="en-GB" sz="2400" dirty="0"/>
              <a:t> </a:t>
            </a:r>
          </a:p>
        </p:txBody>
      </p:sp>
      <p:sp>
        <p:nvSpPr>
          <p:cNvPr id="4" name="Slide Number Placeholder 3">
            <a:extLst>
              <a:ext uri="{FF2B5EF4-FFF2-40B4-BE49-F238E27FC236}">
                <a16:creationId xmlns:a16="http://schemas.microsoft.com/office/drawing/2014/main" id="{81B7574E-AD78-E05F-FC32-70B26B019C18}"/>
              </a:ext>
            </a:extLst>
          </p:cNvPr>
          <p:cNvSpPr>
            <a:spLocks noGrp="1"/>
          </p:cNvSpPr>
          <p:nvPr>
            <p:ph type="sldNum" sz="quarter" idx="12"/>
          </p:nvPr>
        </p:nvSpPr>
        <p:spPr/>
        <p:txBody>
          <a:bodyPr/>
          <a:lstStyle/>
          <a:p>
            <a:fld id="{A36854FA-307F-854E-96D4-DE585DB24BD3}" type="slidenum">
              <a:rPr lang="en-GB" noProof="0" smtClean="0"/>
              <a:t>23</a:t>
            </a:fld>
            <a:endParaRPr lang="en-GB" noProof="0"/>
          </a:p>
        </p:txBody>
      </p:sp>
    </p:spTree>
    <p:extLst>
      <p:ext uri="{BB962C8B-B14F-4D97-AF65-F5344CB8AC3E}">
        <p14:creationId xmlns:p14="http://schemas.microsoft.com/office/powerpoint/2010/main" val="42847838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CCC1EB3-C661-4846-8D98-B63EEE45BD14}"/>
              </a:ext>
            </a:extLst>
          </p:cNvPr>
          <p:cNvSpPr>
            <a:spLocks noGrp="1"/>
          </p:cNvSpPr>
          <p:nvPr>
            <p:ph type="dt" sz="half" idx="10"/>
          </p:nvPr>
        </p:nvSpPr>
        <p:spPr/>
        <p:txBody>
          <a:bodyPr/>
          <a:lstStyle/>
          <a:p>
            <a:fld id="{916D1960-555B-174B-B2E3-BD9609267502}" type="datetime1">
              <a:rPr lang="en-US" smtClean="0"/>
              <a:t>2/20/2024</a:t>
            </a:fld>
            <a:endParaRPr lang="en-NG"/>
          </a:p>
        </p:txBody>
      </p:sp>
      <p:sp>
        <p:nvSpPr>
          <p:cNvPr id="10" name="Footer Placeholder 2">
            <a:extLst>
              <a:ext uri="{FF2B5EF4-FFF2-40B4-BE49-F238E27FC236}">
                <a16:creationId xmlns:a16="http://schemas.microsoft.com/office/drawing/2014/main" id="{6654092E-7BB9-E042-A542-1A9E081F0082}"/>
              </a:ext>
            </a:extLst>
          </p:cNvPr>
          <p:cNvSpPr>
            <a:spLocks noGrp="1"/>
          </p:cNvSpPr>
          <p:nvPr>
            <p:ph type="ftr" sz="quarter" idx="11"/>
          </p:nvPr>
        </p:nvSpPr>
        <p:spPr/>
        <p:txBody>
          <a:bodyPr/>
          <a:lstStyle/>
          <a:p>
            <a:r>
              <a:rPr lang="en-GB" dirty="0"/>
              <a:t>Partnership for Learning for All in Nigeria (PLANE)</a:t>
            </a:r>
            <a:endParaRPr lang="en-NG" dirty="0"/>
          </a:p>
        </p:txBody>
      </p:sp>
      <p:sp>
        <p:nvSpPr>
          <p:cNvPr id="6" name="Slide Number Placeholder 5">
            <a:extLst>
              <a:ext uri="{FF2B5EF4-FFF2-40B4-BE49-F238E27FC236}">
                <a16:creationId xmlns:a16="http://schemas.microsoft.com/office/drawing/2014/main" id="{FD1AD029-E576-A44A-A3D6-F2D670D303D5}"/>
              </a:ext>
            </a:extLst>
          </p:cNvPr>
          <p:cNvSpPr>
            <a:spLocks noGrp="1"/>
          </p:cNvSpPr>
          <p:nvPr>
            <p:ph type="sldNum" sz="quarter" idx="12"/>
          </p:nvPr>
        </p:nvSpPr>
        <p:spPr/>
        <p:txBody>
          <a:bodyPr/>
          <a:lstStyle/>
          <a:p>
            <a:fld id="{50378FF1-0A2D-B242-8485-06C380C6B3EE}" type="slidenum">
              <a:rPr lang="en-NG" smtClean="0"/>
              <a:t>24</a:t>
            </a:fld>
            <a:endParaRPr lang="en-NG"/>
          </a:p>
        </p:txBody>
      </p:sp>
      <p:sp>
        <p:nvSpPr>
          <p:cNvPr id="9" name="Title 4">
            <a:extLst>
              <a:ext uri="{FF2B5EF4-FFF2-40B4-BE49-F238E27FC236}">
                <a16:creationId xmlns:a16="http://schemas.microsoft.com/office/drawing/2014/main" id="{00F6624A-9CBF-4542-A3EA-DE2685669C89}"/>
              </a:ext>
            </a:extLst>
          </p:cNvPr>
          <p:cNvSpPr>
            <a:spLocks noGrp="1"/>
          </p:cNvSpPr>
          <p:nvPr>
            <p:ph type="title"/>
          </p:nvPr>
        </p:nvSpPr>
        <p:spPr/>
        <p:txBody>
          <a:bodyPr>
            <a:normAutofit/>
          </a:bodyPr>
          <a:lstStyle/>
          <a:p>
            <a:pPr>
              <a:lnSpc>
                <a:spcPct val="100000"/>
              </a:lnSpc>
            </a:pPr>
            <a:r>
              <a:rPr lang="en-US" b="1" dirty="0"/>
              <a:t>CASE STUDIES</a:t>
            </a:r>
            <a:endParaRPr lang="en-NG" b="1" dirty="0"/>
          </a:p>
        </p:txBody>
      </p:sp>
    </p:spTree>
    <p:extLst>
      <p:ext uri="{BB962C8B-B14F-4D97-AF65-F5344CB8AC3E}">
        <p14:creationId xmlns:p14="http://schemas.microsoft.com/office/powerpoint/2010/main" val="18688193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2D444-0D2F-75BF-C191-E3605EE517F8}"/>
              </a:ext>
            </a:extLst>
          </p:cNvPr>
          <p:cNvSpPr>
            <a:spLocks noGrp="1"/>
          </p:cNvSpPr>
          <p:nvPr>
            <p:ph type="title"/>
          </p:nvPr>
        </p:nvSpPr>
        <p:spPr>
          <a:xfrm>
            <a:off x="648000" y="504000"/>
            <a:ext cx="10944000" cy="615883"/>
          </a:xfrm>
        </p:spPr>
        <p:txBody>
          <a:bodyPr>
            <a:normAutofit fontScale="90000"/>
          </a:bodyPr>
          <a:lstStyle/>
          <a:p>
            <a:r>
              <a:rPr lang="en-GB" dirty="0"/>
              <a:t>Case Study One </a:t>
            </a:r>
          </a:p>
        </p:txBody>
      </p:sp>
      <p:sp>
        <p:nvSpPr>
          <p:cNvPr id="3" name="Content Placeholder 2">
            <a:extLst>
              <a:ext uri="{FF2B5EF4-FFF2-40B4-BE49-F238E27FC236}">
                <a16:creationId xmlns:a16="http://schemas.microsoft.com/office/drawing/2014/main" id="{D881F689-8BD0-CB02-CDC2-F0A5015FA4B1}"/>
              </a:ext>
            </a:extLst>
          </p:cNvPr>
          <p:cNvSpPr>
            <a:spLocks noGrp="1"/>
          </p:cNvSpPr>
          <p:nvPr>
            <p:ph sz="half" idx="1"/>
          </p:nvPr>
        </p:nvSpPr>
        <p:spPr>
          <a:xfrm>
            <a:off x="493161" y="1377460"/>
            <a:ext cx="6113122" cy="5072117"/>
          </a:xfrm>
        </p:spPr>
        <p:txBody>
          <a:bodyPr vert="horz" lIns="91440" tIns="45720" rIns="91440" bIns="45720" rtlCol="0" anchor="t">
            <a:normAutofit fontScale="92500"/>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effectLst/>
                <a:ea typeface="Calibri" panose="020F0502020204030204" pitchFamily="34" charset="0"/>
                <a:cs typeface="Arial"/>
              </a:rPr>
              <a:t>Rahma Sunusi:</a:t>
            </a:r>
            <a:r>
              <a:rPr kumimoji="0" lang="en-US" altLang="en-US" sz="2400" b="0" i="0" u="none" strike="noStrike" cap="none" normalizeH="0" baseline="0" dirty="0">
                <a:ln>
                  <a:noFill/>
                </a:ln>
                <a:effectLst/>
                <a:ea typeface="Calibri" panose="020F0502020204030204" pitchFamily="34" charset="0"/>
                <a:cs typeface="Arial"/>
              </a:rPr>
              <a:t> </a:t>
            </a:r>
            <a:r>
              <a:rPr kumimoji="0" lang="en-US" altLang="en-US" sz="2400" b="1" i="0" u="none" strike="noStrike" cap="none" normalizeH="0" baseline="0" dirty="0">
                <a:ln>
                  <a:noFill/>
                </a:ln>
                <a:effectLst/>
                <a:ea typeface="Calibri" panose="020F0502020204030204" pitchFamily="34" charset="0"/>
                <a:cs typeface="Arial"/>
              </a:rPr>
              <a:t>P4 pupil at Sabon Layi PS </a:t>
            </a:r>
            <a:br>
              <a:rPr lang="en-US" altLang="en-US" sz="2400" b="1" i="0" u="none" strike="noStrike" cap="none" normalizeH="0" baseline="0" dirty="0">
                <a:ln>
                  <a:noFill/>
                </a:ln>
                <a:effectLst/>
                <a:ea typeface="Calibri" panose="020F0502020204030204" pitchFamily="34" charset="0"/>
                <a:cs typeface="Arial" panose="020B0604020202020204" pitchFamily="34" charset="0"/>
              </a:rPr>
            </a:br>
            <a:endParaRPr lang="en-US" altLang="en-US" sz="2400" b="1" dirty="0">
              <a:ea typeface="Calibri" panose="020F0502020204030204" pitchFamily="34" charset="0"/>
              <a:cs typeface="Arial" panose="020B0604020202020204" pitchFamily="34" charset="0"/>
            </a:endParaRPr>
          </a:p>
          <a:p>
            <a:pPr marL="342900" marR="0" lvl="0" indent="-342900"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altLang="en-US" sz="2400" b="1" dirty="0">
                <a:ea typeface="Calibri" panose="020F0502020204030204" pitchFamily="34" charset="0"/>
                <a:cs typeface="Arial"/>
              </a:rPr>
              <a:t>E</a:t>
            </a:r>
            <a:r>
              <a:rPr kumimoji="0" lang="en-US" altLang="en-US" sz="2400" b="1" i="0" u="none" strike="noStrike" cap="none" normalizeH="0" baseline="0" dirty="0">
                <a:ln>
                  <a:noFill/>
                </a:ln>
                <a:effectLst/>
                <a:ea typeface="Calibri" panose="020F0502020204030204" pitchFamily="34" charset="0"/>
                <a:cs typeface="Arial"/>
              </a:rPr>
              <a:t>njoys learning through HBL Resources </a:t>
            </a:r>
            <a:br>
              <a:rPr lang="en-US" altLang="en-US" sz="2400" b="1" i="0" u="none" strike="noStrike" cap="none" normalizeH="0" baseline="0" dirty="0">
                <a:ln>
                  <a:noFill/>
                </a:ln>
                <a:effectLst/>
                <a:ea typeface="Calibri" panose="020F0502020204030204" pitchFamily="34" charset="0"/>
                <a:cs typeface="Arial" panose="020B0604020202020204" pitchFamily="34" charset="0"/>
              </a:rPr>
            </a:br>
            <a:endParaRPr lang="en-US" altLang="en-US" sz="2400" b="1" i="0" u="none" strike="noStrike" cap="none" normalizeH="0" baseline="0" dirty="0">
              <a:ln>
                <a:noFill/>
              </a:ln>
              <a:effectLst/>
              <a:ea typeface="Calibri" panose="020F0502020204030204" pitchFamily="34" charset="0"/>
              <a:cs typeface="Arial" panose="020B0604020202020204" pitchFamily="34" charset="0"/>
            </a:endParaRPr>
          </a:p>
          <a:p>
            <a:pPr marL="342900" indent="-342900" eaLnBrk="0" fontAlgn="base" hangingPunct="0">
              <a:lnSpc>
                <a:spcPct val="100000"/>
              </a:lnSpc>
              <a:spcBef>
                <a:spcPct val="0"/>
              </a:spcBef>
              <a:spcAft>
                <a:spcPct val="0"/>
              </a:spcAft>
              <a:buFont typeface="Arial" panose="020B0604020202020204" pitchFamily="34" charset="0"/>
              <a:buChar char="•"/>
            </a:pPr>
            <a:r>
              <a:rPr lang="en-US" altLang="en-US" sz="2400" b="1" dirty="0">
                <a:ea typeface="Calibri" panose="020F0502020204030204" pitchFamily="34" charset="0"/>
                <a:cs typeface="Arial"/>
              </a:rPr>
              <a:t>H</a:t>
            </a:r>
            <a:r>
              <a:rPr kumimoji="0" lang="en-US" altLang="en-US" sz="2400" b="1" i="0" u="none" strike="noStrike" cap="none" normalizeH="0" baseline="0" dirty="0">
                <a:ln>
                  <a:noFill/>
                </a:ln>
                <a:effectLst/>
                <a:ea typeface="Calibri" panose="020F0502020204030204" pitchFamily="34" charset="0"/>
                <a:cs typeface="Arial"/>
              </a:rPr>
              <a:t>as the support of her whole family</a:t>
            </a:r>
            <a:r>
              <a:rPr lang="en-US" altLang="en-US" sz="2400" b="1" dirty="0">
                <a:ea typeface="Calibri" panose="020F0502020204030204" pitchFamily="34" charset="0"/>
                <a:cs typeface="Arial"/>
              </a:rPr>
              <a:t> </a:t>
            </a:r>
            <a:endParaRPr lang="en-US" altLang="en-US" sz="2400" b="1" i="0" u="none" strike="noStrike" cap="none" normalizeH="0" baseline="0" dirty="0">
              <a:ln>
                <a:noFill/>
              </a:ln>
              <a:effectLst/>
              <a:ea typeface="Calibri" panose="020F0502020204030204" pitchFamily="34" charset="0"/>
              <a:cs typeface="Arial" panose="020B0604020202020204" pitchFamily="34" charset="0"/>
            </a:endParaRPr>
          </a:p>
          <a:p>
            <a:pPr marL="342900" marR="0" lvl="0" indent="-342900"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lang="en-US" altLang="en-US" sz="2400" b="1" i="0" u="none" strike="noStrike" cap="none" normalizeH="0" baseline="0" dirty="0">
              <a:ln>
                <a:noFill/>
              </a:ln>
              <a:effectLst/>
              <a:ea typeface="Calibri" panose="020F0502020204030204" pitchFamily="34" charset="0"/>
              <a:cs typeface="Arial" panose="020B0604020202020204" pitchFamily="34" charset="0"/>
            </a:endParaRPr>
          </a:p>
          <a:p>
            <a:pPr marL="342900" marR="0" lvl="0" indent="-342900"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altLang="en-US" sz="2400" b="1" dirty="0">
                <a:ea typeface="Calibri" panose="020F0502020204030204" pitchFamily="34" charset="0"/>
                <a:cs typeface="Arial"/>
              </a:rPr>
              <a:t>H</a:t>
            </a:r>
            <a:r>
              <a:rPr kumimoji="0" lang="en-US" altLang="en-US" sz="2400" b="1" i="0" u="none" strike="noStrike" cap="none" normalizeH="0" baseline="0" dirty="0">
                <a:ln>
                  <a:noFill/>
                </a:ln>
                <a:effectLst/>
                <a:ea typeface="Calibri" panose="020F0502020204030204" pitchFamily="34" charset="0"/>
                <a:cs typeface="Arial"/>
              </a:rPr>
              <a:t>er mother loans her phone for HBL and ensures Rahma has enough time to learn</a:t>
            </a:r>
            <a:endParaRPr lang="en-GB" altLang="en-US" sz="2400" b="1" i="0" u="none" strike="noStrike" cap="none" normalizeH="0" baseline="0" dirty="0">
              <a:ln>
                <a:noFill/>
              </a:ln>
              <a:effectLst/>
              <a:cs typeface="Arial"/>
            </a:endParaRPr>
          </a:p>
          <a:p>
            <a:pPr marL="0" marR="0" lvl="0" indent="0" defTabSz="914400" rtl="0" eaLnBrk="0" fontAlgn="base" latinLnBrk="0" hangingPunct="0">
              <a:lnSpc>
                <a:spcPct val="100000"/>
              </a:lnSpc>
              <a:spcBef>
                <a:spcPct val="0"/>
              </a:spcBef>
              <a:spcAft>
                <a:spcPct val="0"/>
              </a:spcAft>
              <a:buClrTx/>
              <a:buSzTx/>
              <a:buFontTx/>
              <a:buNone/>
              <a:tabLst/>
            </a:pPr>
            <a:endParaRPr lang="en-GB" altLang="en-US" sz="2400" b="1" i="0" u="none" strike="noStrike" cap="none" normalizeH="0" baseline="0" dirty="0">
              <a:ln>
                <a:noFill/>
              </a:ln>
              <a:effectLst/>
              <a:cs typeface="Arial"/>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effectLst/>
                <a:ea typeface="Calibri" panose="020F0502020204030204" pitchFamily="34" charset="0"/>
                <a:cs typeface="Arial"/>
              </a:rPr>
              <a:t>“</a:t>
            </a:r>
            <a:r>
              <a:rPr kumimoji="0" lang="en-US" altLang="en-US" sz="2400" b="1" i="1" u="none" strike="noStrike" cap="none" normalizeH="0" baseline="0" dirty="0">
                <a:ln>
                  <a:noFill/>
                </a:ln>
                <a:effectLst/>
                <a:ea typeface="Calibri" panose="020F0502020204030204" pitchFamily="34" charset="0"/>
                <a:cs typeface="Arial"/>
              </a:rPr>
              <a:t>My listening to and working with the SD content is what helps me learn to read and write. I understand the stories and answer the questions following them”.</a:t>
            </a:r>
            <a:endParaRPr lang="en-US" altLang="en-US" sz="2400" b="1" i="0" u="none" strike="noStrike" cap="none" normalizeH="0" baseline="0">
              <a:ln>
                <a:noFill/>
              </a:ln>
              <a:effectLst/>
              <a:cs typeface="Arial"/>
            </a:endParaRPr>
          </a:p>
          <a:p>
            <a:endParaRPr lang="en-GB" dirty="0"/>
          </a:p>
        </p:txBody>
      </p:sp>
      <p:sp>
        <p:nvSpPr>
          <p:cNvPr id="5" name="Slide Number Placeholder 4">
            <a:extLst>
              <a:ext uri="{FF2B5EF4-FFF2-40B4-BE49-F238E27FC236}">
                <a16:creationId xmlns:a16="http://schemas.microsoft.com/office/drawing/2014/main" id="{AEC9CE80-19A2-0505-C845-0579510D2262}"/>
              </a:ext>
            </a:extLst>
          </p:cNvPr>
          <p:cNvSpPr>
            <a:spLocks noGrp="1"/>
          </p:cNvSpPr>
          <p:nvPr>
            <p:ph type="sldNum" sz="quarter" idx="12"/>
          </p:nvPr>
        </p:nvSpPr>
        <p:spPr/>
        <p:txBody>
          <a:bodyPr/>
          <a:lstStyle/>
          <a:p>
            <a:fld id="{A36854FA-307F-854E-96D4-DE585DB24BD3}" type="slidenum">
              <a:rPr lang="en-GB" noProof="0" smtClean="0"/>
              <a:t>25</a:t>
            </a:fld>
            <a:endParaRPr lang="en-GB" noProof="0"/>
          </a:p>
        </p:txBody>
      </p:sp>
      <p:pic>
        <p:nvPicPr>
          <p:cNvPr id="6" name="Picture 11">
            <a:extLst>
              <a:ext uri="{FF2B5EF4-FFF2-40B4-BE49-F238E27FC236}">
                <a16:creationId xmlns:a16="http://schemas.microsoft.com/office/drawing/2014/main" id="{3CFFE412-1A40-07C1-BD82-3827CCDDF8FE}"/>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967954" y="504000"/>
            <a:ext cx="4919246" cy="5490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74860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8A1EF-398E-3DF8-C3B4-B665F8B36A03}"/>
              </a:ext>
            </a:extLst>
          </p:cNvPr>
          <p:cNvSpPr>
            <a:spLocks noGrp="1"/>
          </p:cNvSpPr>
          <p:nvPr>
            <p:ph type="title"/>
          </p:nvPr>
        </p:nvSpPr>
        <p:spPr/>
        <p:txBody>
          <a:bodyPr/>
          <a:lstStyle/>
          <a:p>
            <a:r>
              <a:rPr lang="en-GB" dirty="0"/>
              <a:t>Case Study Two </a:t>
            </a:r>
          </a:p>
        </p:txBody>
      </p:sp>
      <p:sp>
        <p:nvSpPr>
          <p:cNvPr id="3" name="Content Placeholder 2">
            <a:extLst>
              <a:ext uri="{FF2B5EF4-FFF2-40B4-BE49-F238E27FC236}">
                <a16:creationId xmlns:a16="http://schemas.microsoft.com/office/drawing/2014/main" id="{2090E285-0866-CA6B-17BD-9DF5F3080900}"/>
              </a:ext>
            </a:extLst>
          </p:cNvPr>
          <p:cNvSpPr>
            <a:spLocks noGrp="1"/>
          </p:cNvSpPr>
          <p:nvPr>
            <p:ph sz="half" idx="1"/>
          </p:nvPr>
        </p:nvSpPr>
        <p:spPr>
          <a:xfrm>
            <a:off x="600000" y="1294652"/>
            <a:ext cx="6119298" cy="5057843"/>
          </a:xfrm>
        </p:spPr>
        <p:txBody>
          <a:bodyPr vert="horz" lIns="91440" tIns="45720" rIns="91440" bIns="45720" rtlCol="0" anchor="t">
            <a:normAutofit/>
          </a:bodyPr>
          <a:lstStyle/>
          <a:p>
            <a:r>
              <a:rPr lang="en-US" sz="2400" b="1" dirty="0">
                <a:effectLst/>
                <a:latin typeface="British Council Sans"/>
                <a:ea typeface="Calibri" panose="020F0502020204030204" pitchFamily="34" charset="0"/>
                <a:cs typeface="Times New Roman"/>
              </a:rPr>
              <a:t>Nabil Yusuf:</a:t>
            </a:r>
            <a:r>
              <a:rPr lang="en-US" sz="2400" dirty="0">
                <a:effectLst/>
                <a:latin typeface="British Council Sans"/>
                <a:ea typeface="Calibri" panose="020F0502020204030204" pitchFamily="34" charset="0"/>
                <a:cs typeface="Times New Roman"/>
              </a:rPr>
              <a:t> </a:t>
            </a:r>
            <a:r>
              <a:rPr lang="en-US" sz="2400" b="1" dirty="0">
                <a:effectLst/>
                <a:latin typeface="British Council Sans"/>
                <a:ea typeface="Calibri" panose="020F0502020204030204" pitchFamily="34" charset="0"/>
                <a:cs typeface="Times New Roman"/>
              </a:rPr>
              <a:t>P4 at Badume S&amp;M PS</a:t>
            </a:r>
            <a:r>
              <a:rPr lang="en-US" sz="2400" b="1" dirty="0">
                <a:latin typeface="British Council Sans"/>
                <a:ea typeface="Calibri" panose="020F0502020204030204" pitchFamily="34" charset="0"/>
                <a:cs typeface="Times New Roman"/>
              </a:rPr>
              <a:t> </a:t>
            </a:r>
            <a:endParaRPr lang="en-US" sz="2400" b="1" dirty="0">
              <a:effectLst/>
              <a:latin typeface="British Council Sans" panose="020B0504020202020204" pitchFamily="34" charset="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r>
              <a:rPr lang="en-US" sz="2400" b="1" dirty="0">
                <a:latin typeface="Arial"/>
                <a:ea typeface="Calibri" panose="020F0502020204030204" pitchFamily="34" charset="0"/>
                <a:cs typeface="Times New Roman"/>
              </a:rPr>
              <a:t>A</a:t>
            </a:r>
            <a:r>
              <a:rPr lang="en-US" sz="2400" b="1" dirty="0">
                <a:effectLst/>
                <a:latin typeface="Arial"/>
                <a:ea typeface="Calibri" panose="020F0502020204030204" pitchFamily="34" charset="0"/>
                <a:cs typeface="Times New Roman"/>
              </a:rPr>
              <a:t>ctively participates in and enjoys using the HBL resources.</a:t>
            </a:r>
            <a:endParaRPr lang="en-US" sz="2400" b="1">
              <a:latin typeface="Arial"/>
              <a:ea typeface="Calibri" panose="020F0502020204030204" pitchFamily="34" charset="0"/>
              <a:cs typeface="Times New Roman"/>
            </a:endParaRPr>
          </a:p>
          <a:p>
            <a:pPr marL="342900" indent="-342900">
              <a:buFont typeface="Arial" panose="020B0604020202020204" pitchFamily="34" charset="0"/>
              <a:buChar char="•"/>
            </a:pPr>
            <a:r>
              <a:rPr lang="en-US" sz="2400" b="1" dirty="0">
                <a:effectLst/>
                <a:latin typeface="British Council Sans"/>
                <a:ea typeface="Calibri" panose="020F0502020204030204" pitchFamily="34" charset="0"/>
                <a:cs typeface="Times New Roman"/>
              </a:rPr>
              <a:t>His mother ensures he has time to engage the content,</a:t>
            </a:r>
            <a:r>
              <a:rPr lang="en-US" sz="2400" b="1" dirty="0">
                <a:latin typeface="British Council Sans"/>
                <a:ea typeface="Calibri" panose="020F0502020204030204" pitchFamily="34" charset="0"/>
                <a:cs typeface="Times New Roman"/>
              </a:rPr>
              <a:t> while an older </a:t>
            </a:r>
            <a:br>
              <a:rPr lang="en-US" sz="2400" b="1" dirty="0">
                <a:latin typeface="British Council Sans" panose="020B0504020202020204" pitchFamily="34" charset="0"/>
                <a:ea typeface="Calibri" panose="020F0502020204030204" pitchFamily="34" charset="0"/>
                <a:cs typeface="Times New Roman" panose="02020603050405020304" pitchFamily="18" charset="0"/>
              </a:rPr>
            </a:br>
            <a:r>
              <a:rPr lang="en-US" sz="2400" b="1" dirty="0">
                <a:latin typeface="British Council Sans"/>
                <a:ea typeface="Calibri" panose="020F0502020204030204" pitchFamily="34" charset="0"/>
                <a:cs typeface="Times New Roman"/>
              </a:rPr>
              <a:t>sister supports his study by checking his completed worksheets and exercises</a:t>
            </a:r>
          </a:p>
          <a:p>
            <a:pPr marL="342900" indent="-342900">
              <a:buFont typeface="Arial" panose="020B0604020202020204" pitchFamily="34" charset="0"/>
              <a:buChar char="•"/>
            </a:pPr>
            <a:r>
              <a:rPr lang="en-US" sz="2400" b="1" i="1" dirty="0">
                <a:ea typeface="Calibri" panose="020F0502020204030204" pitchFamily="34" charset="0"/>
                <a:cs typeface="Times New Roman"/>
              </a:rPr>
              <a:t>“</a:t>
            </a:r>
            <a:r>
              <a:rPr lang="en-US" sz="2400" b="1" i="1" dirty="0">
                <a:effectLst/>
                <a:ea typeface="Calibri" panose="020F0502020204030204" pitchFamily="34" charset="0"/>
                <a:cs typeface="Times New Roman"/>
              </a:rPr>
              <a:t>I’m very happy. Nabil almost always used not to be at home; but with this learning resource he now stays at home and even helps in running </a:t>
            </a:r>
            <a:br>
              <a:rPr lang="en-US" sz="2400" b="1" i="1" dirty="0">
                <a:effectLst/>
                <a:ea typeface="Calibri" panose="020F0502020204030204" pitchFamily="34" charset="0"/>
                <a:cs typeface="Times New Roman" panose="02020603050405020304" pitchFamily="18" charset="0"/>
              </a:rPr>
            </a:br>
            <a:r>
              <a:rPr lang="en-US" sz="2400" b="1" i="1" dirty="0">
                <a:effectLst/>
                <a:ea typeface="Calibri" panose="020F0502020204030204" pitchFamily="34" charset="0"/>
                <a:cs typeface="Times New Roman"/>
              </a:rPr>
              <a:t>some errands after studying</a:t>
            </a:r>
            <a:r>
              <a:rPr lang="en-US" sz="2400" b="1" dirty="0">
                <a:effectLst/>
                <a:ea typeface="Calibri" panose="020F0502020204030204" pitchFamily="34" charset="0"/>
                <a:cs typeface="Times New Roman"/>
              </a:rPr>
              <a:t>’’.</a:t>
            </a:r>
          </a:p>
          <a:p>
            <a:pPr marL="342900" indent="-342900">
              <a:buFont typeface="Arial" panose="020B0604020202020204" pitchFamily="34" charset="0"/>
              <a:buChar char="•"/>
            </a:pPr>
            <a:endParaRPr lang="en-US" sz="2400" b="0" dirty="0">
              <a:latin typeface="British Council Sans" panose="020B0504020202020204" pitchFamily="34" charset="0"/>
              <a:cs typeface="Times New Roman" panose="02020603050405020304" pitchFamily="18" charset="0"/>
            </a:endParaRPr>
          </a:p>
          <a:p>
            <a:pPr marL="342900" indent="-342900">
              <a:buFont typeface="Arial" panose="020B0604020202020204" pitchFamily="34" charset="0"/>
              <a:buChar char="•"/>
            </a:pPr>
            <a:endParaRPr lang="en-GB" b="0" dirty="0">
              <a:latin typeface="British Council Sans" panose="020B0504020202020204" pitchFamily="34" charset="0"/>
            </a:endParaRPr>
          </a:p>
        </p:txBody>
      </p:sp>
      <p:sp>
        <p:nvSpPr>
          <p:cNvPr id="5" name="Slide Number Placeholder 4">
            <a:extLst>
              <a:ext uri="{FF2B5EF4-FFF2-40B4-BE49-F238E27FC236}">
                <a16:creationId xmlns:a16="http://schemas.microsoft.com/office/drawing/2014/main" id="{8B824C2A-32BD-251B-8CAE-2E31718A98F0}"/>
              </a:ext>
            </a:extLst>
          </p:cNvPr>
          <p:cNvSpPr>
            <a:spLocks noGrp="1"/>
          </p:cNvSpPr>
          <p:nvPr>
            <p:ph type="sldNum" sz="quarter" idx="12"/>
          </p:nvPr>
        </p:nvSpPr>
        <p:spPr/>
        <p:txBody>
          <a:bodyPr/>
          <a:lstStyle/>
          <a:p>
            <a:fld id="{A36854FA-307F-854E-96D4-DE585DB24BD3}" type="slidenum">
              <a:rPr lang="en-GB" noProof="0" smtClean="0"/>
              <a:t>26</a:t>
            </a:fld>
            <a:endParaRPr lang="en-GB" noProof="0"/>
          </a:p>
        </p:txBody>
      </p:sp>
      <p:pic>
        <p:nvPicPr>
          <p:cNvPr id="6" name="Content Placeholder 5">
            <a:extLst>
              <a:ext uri="{FF2B5EF4-FFF2-40B4-BE49-F238E27FC236}">
                <a16:creationId xmlns:a16="http://schemas.microsoft.com/office/drawing/2014/main" id="{07B36401-7B2A-2A82-BCAC-FB1F90914C6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057352" y="954158"/>
            <a:ext cx="4305866" cy="5057706"/>
          </a:xfrm>
          <a:prstGeom prst="rect">
            <a:avLst/>
          </a:prstGeom>
          <a:noFill/>
          <a:ln>
            <a:noFill/>
          </a:ln>
        </p:spPr>
      </p:pic>
    </p:spTree>
    <p:extLst>
      <p:ext uri="{BB962C8B-B14F-4D97-AF65-F5344CB8AC3E}">
        <p14:creationId xmlns:p14="http://schemas.microsoft.com/office/powerpoint/2010/main" val="8770721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703C5-FDEE-3896-6919-87D6F0E19507}"/>
              </a:ext>
            </a:extLst>
          </p:cNvPr>
          <p:cNvSpPr>
            <a:spLocks noGrp="1"/>
          </p:cNvSpPr>
          <p:nvPr>
            <p:ph type="title"/>
          </p:nvPr>
        </p:nvSpPr>
        <p:spPr>
          <a:xfrm>
            <a:off x="626535" y="450338"/>
            <a:ext cx="10944000" cy="792000"/>
          </a:xfrm>
        </p:spPr>
        <p:txBody>
          <a:bodyPr/>
          <a:lstStyle/>
          <a:p>
            <a:r>
              <a:rPr lang="en-GB" dirty="0"/>
              <a:t>Case Study Three </a:t>
            </a:r>
          </a:p>
        </p:txBody>
      </p:sp>
      <p:sp>
        <p:nvSpPr>
          <p:cNvPr id="3" name="Content Placeholder 2">
            <a:extLst>
              <a:ext uri="{FF2B5EF4-FFF2-40B4-BE49-F238E27FC236}">
                <a16:creationId xmlns:a16="http://schemas.microsoft.com/office/drawing/2014/main" id="{3FA600D7-2D94-DE68-920F-0C67DCD5971B}"/>
              </a:ext>
            </a:extLst>
          </p:cNvPr>
          <p:cNvSpPr>
            <a:spLocks noGrp="1"/>
          </p:cNvSpPr>
          <p:nvPr>
            <p:ph sz="half" idx="1"/>
          </p:nvPr>
        </p:nvSpPr>
        <p:spPr>
          <a:xfrm>
            <a:off x="647999" y="1243013"/>
            <a:ext cx="5773349" cy="4925322"/>
          </a:xfrm>
        </p:spPr>
        <p:txBody>
          <a:bodyPr vert="horz" lIns="91440" tIns="45720" rIns="91440" bIns="45720" rtlCol="0" anchor="t">
            <a:normAutofit/>
          </a:bodyPr>
          <a:lstStyle/>
          <a:p>
            <a:r>
              <a:rPr kumimoji="0" lang="en-GB" altLang="en-US" sz="2400" b="1" i="0" u="none" strike="noStrike" cap="none" normalizeH="0" baseline="0" dirty="0">
                <a:ln>
                  <a:noFill/>
                </a:ln>
                <a:effectLst/>
                <a:latin typeface="Arial"/>
                <a:ea typeface="Calibri" panose="020F0502020204030204" pitchFamily="34" charset="0"/>
                <a:cs typeface="Arial"/>
              </a:rPr>
              <a:t>Fatima Auwal: </a:t>
            </a:r>
            <a:r>
              <a:rPr kumimoji="0" lang="en-GB" altLang="en-US" sz="2200" b="1" i="0" u="none" strike="noStrike" cap="none" normalizeH="0" baseline="0" dirty="0">
                <a:ln>
                  <a:noFill/>
                </a:ln>
                <a:effectLst/>
                <a:latin typeface="Arial"/>
                <a:ea typeface="Calibri" panose="020F0502020204030204" pitchFamily="34" charset="0"/>
                <a:cs typeface="Arial"/>
              </a:rPr>
              <a:t>P5 pupil at Sabon Layi</a:t>
            </a:r>
            <a:r>
              <a:rPr lang="en-GB" altLang="en-US" sz="2200" b="1" dirty="0">
                <a:latin typeface="Arial"/>
                <a:ea typeface="Calibri" panose="020F0502020204030204" pitchFamily="34" charset="0"/>
                <a:cs typeface="Arial"/>
              </a:rPr>
              <a:t> PS</a:t>
            </a:r>
          </a:p>
          <a:p>
            <a:endParaRPr lang="en-GB" b="1" dirty="0">
              <a:cs typeface="Arial"/>
            </a:endParaRPr>
          </a:p>
        </p:txBody>
      </p:sp>
      <p:sp>
        <p:nvSpPr>
          <p:cNvPr id="5" name="Slide Number Placeholder 4">
            <a:extLst>
              <a:ext uri="{FF2B5EF4-FFF2-40B4-BE49-F238E27FC236}">
                <a16:creationId xmlns:a16="http://schemas.microsoft.com/office/drawing/2014/main" id="{C34865E7-E053-780A-7981-92256AACA883}"/>
              </a:ext>
            </a:extLst>
          </p:cNvPr>
          <p:cNvSpPr>
            <a:spLocks noGrp="1"/>
          </p:cNvSpPr>
          <p:nvPr>
            <p:ph type="sldNum" sz="quarter" idx="12"/>
          </p:nvPr>
        </p:nvSpPr>
        <p:spPr/>
        <p:txBody>
          <a:bodyPr/>
          <a:lstStyle/>
          <a:p>
            <a:fld id="{A36854FA-307F-854E-96D4-DE585DB24BD3}" type="slidenum">
              <a:rPr lang="en-GB" noProof="0" smtClean="0"/>
              <a:t>27</a:t>
            </a:fld>
            <a:endParaRPr lang="en-GB" noProof="0"/>
          </a:p>
        </p:txBody>
      </p:sp>
      <p:sp>
        <p:nvSpPr>
          <p:cNvPr id="7" name="TextBox 6">
            <a:extLst>
              <a:ext uri="{FF2B5EF4-FFF2-40B4-BE49-F238E27FC236}">
                <a16:creationId xmlns:a16="http://schemas.microsoft.com/office/drawing/2014/main" id="{9037F3BD-A60D-3C26-B04F-4690A13F4CE9}"/>
              </a:ext>
            </a:extLst>
          </p:cNvPr>
          <p:cNvSpPr txBox="1"/>
          <p:nvPr/>
        </p:nvSpPr>
        <p:spPr>
          <a:xfrm>
            <a:off x="599999" y="1628182"/>
            <a:ext cx="5975461" cy="4154984"/>
          </a:xfrm>
          <a:prstGeom prst="rect">
            <a:avLst/>
          </a:prstGeom>
          <a:noFill/>
        </p:spPr>
        <p:txBody>
          <a:bodyPr wrap="square" lIns="91440" tIns="45720" rIns="91440" bIns="45720" anchor="t">
            <a:spAutoFit/>
          </a:bodyPr>
          <a:lstStyle/>
          <a:p>
            <a:pPr marL="342900" indent="-342900">
              <a:buFont typeface="Arial" panose="020B0604020202020204" pitchFamily="34" charset="0"/>
              <a:buChar char="•"/>
            </a:pPr>
            <a:r>
              <a:rPr lang="en-GB" sz="2400" b="1" dirty="0">
                <a:cs typeface="Arial"/>
              </a:rPr>
              <a:t>Enjoyed the support of her mother whom she tragically lost halfway through the HBL Programme.</a:t>
            </a:r>
            <a:br>
              <a:rPr lang="en-GB" sz="2400" b="1" dirty="0">
                <a:cs typeface="Arial" panose="020B0604020202020204" pitchFamily="34" charset="0"/>
              </a:rPr>
            </a:br>
            <a:endParaRPr lang="en-GB" sz="2400" b="1" dirty="0">
              <a:cs typeface="Arial" panose="020B0604020202020204" pitchFamily="34" charset="0"/>
            </a:endParaRPr>
          </a:p>
          <a:p>
            <a:pPr marL="342900" indent="-342900">
              <a:buFont typeface="Arial" panose="020B0604020202020204" pitchFamily="34" charset="0"/>
              <a:buChar char="•"/>
            </a:pPr>
            <a:r>
              <a:rPr lang="en-GB" sz="2400" b="1" dirty="0">
                <a:cs typeface="Arial"/>
              </a:rPr>
              <a:t>Learning support was taken over by her father and the Volunteer Teacher</a:t>
            </a:r>
          </a:p>
          <a:p>
            <a:pPr marL="342900" indent="-342900">
              <a:buFont typeface="Arial" panose="020B0604020202020204" pitchFamily="34" charset="0"/>
              <a:buChar char="•"/>
            </a:pPr>
            <a:endParaRPr lang="en-GB" sz="2400" b="0" dirty="0">
              <a:solidFill>
                <a:schemeClr val="tx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kumimoji="0" lang="en-GB" altLang="en-US" sz="2400" b="1" i="1" u="none" strike="noStrike" cap="none" normalizeH="0" baseline="0" dirty="0">
                <a:ln>
                  <a:noFill/>
                </a:ln>
                <a:solidFill>
                  <a:schemeClr val="tx1"/>
                </a:solidFill>
                <a:effectLst/>
                <a:ea typeface="Calibri" panose="020F0502020204030204" pitchFamily="34" charset="0"/>
                <a:cs typeface="Arial" panose="020B0604020202020204" pitchFamily="34" charset="0"/>
              </a:rPr>
              <a:t>“I wish to become a teacher like my father</a:t>
            </a:r>
            <a:r>
              <a:rPr kumimoji="0" lang="en-GB" altLang="en-US" sz="2400" b="1"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en-GB" altLang="en-US" sz="2400" b="1" i="1" u="none" strike="noStrike" cap="none" normalizeH="0" baseline="0" dirty="0">
                <a:ln>
                  <a:noFill/>
                </a:ln>
                <a:solidFill>
                  <a:schemeClr val="tx1"/>
                </a:solidFill>
                <a:effectLst/>
                <a:ea typeface="Calibri" panose="020F0502020204030204" pitchFamily="34" charset="0"/>
                <a:cs typeface="Arial" panose="020B0604020202020204" pitchFamily="34" charset="0"/>
              </a:rPr>
              <a:t>I’m glad to be a part of the learning programme; I’ve learned </a:t>
            </a:r>
            <a:br>
              <a:rPr kumimoji="0" lang="en-GB" altLang="en-US" sz="2400" b="1" i="1" u="none" strike="noStrike" cap="none" normalizeH="0" baseline="0" dirty="0">
                <a:ln>
                  <a:noFill/>
                </a:ln>
                <a:solidFill>
                  <a:schemeClr val="tx1"/>
                </a:solidFill>
                <a:effectLst/>
                <a:ea typeface="Calibri" panose="020F0502020204030204" pitchFamily="34" charset="0"/>
                <a:cs typeface="Arial" panose="020B0604020202020204" pitchFamily="34" charset="0"/>
              </a:rPr>
            </a:br>
            <a:r>
              <a:rPr kumimoji="0" lang="en-GB" altLang="en-US" sz="2400" b="1" i="1" u="none" strike="noStrike" cap="none" normalizeH="0" baseline="0" dirty="0">
                <a:ln>
                  <a:noFill/>
                </a:ln>
                <a:solidFill>
                  <a:schemeClr val="tx1"/>
                </a:solidFill>
                <a:effectLst/>
                <a:ea typeface="Calibri" panose="020F0502020204030204" pitchFamily="34" charset="0"/>
                <a:cs typeface="Arial" panose="020B0604020202020204" pitchFamily="34" charset="0"/>
              </a:rPr>
              <a:t>so many things and </a:t>
            </a:r>
            <a:r>
              <a:rPr lang="en-GB" altLang="en-US" sz="2400" b="1" i="1" dirty="0">
                <a:ea typeface="Calibri" panose="020F0502020204030204" pitchFamily="34" charset="0"/>
                <a:cs typeface="Arial" panose="020B0604020202020204" pitchFamily="34" charset="0"/>
              </a:rPr>
              <a:t>a</a:t>
            </a:r>
            <a:r>
              <a:rPr kumimoji="0" lang="en-GB" altLang="en-US" sz="2400" b="1" i="1" u="none" strike="noStrike" cap="none" normalizeH="0" baseline="0" dirty="0">
                <a:ln>
                  <a:noFill/>
                </a:ln>
                <a:solidFill>
                  <a:schemeClr val="tx1"/>
                </a:solidFill>
                <a:effectLst/>
                <a:ea typeface="Calibri" panose="020F0502020204030204" pitchFamily="34" charset="0"/>
                <a:cs typeface="Arial" panose="020B0604020202020204" pitchFamily="34" charset="0"/>
              </a:rPr>
              <a:t>m very happy’’</a:t>
            </a:r>
            <a:r>
              <a:rPr kumimoji="0" lang="en-GB" altLang="en-US" sz="2400" b="1" i="0" u="none" strike="noStrike" cap="none" normalizeH="0" baseline="0" dirty="0">
                <a:ln>
                  <a:noFill/>
                </a:ln>
                <a:solidFill>
                  <a:schemeClr val="tx1"/>
                </a:solidFill>
                <a:effectLst/>
                <a:ea typeface="Calibri" panose="020F0502020204030204" pitchFamily="34" charset="0"/>
                <a:cs typeface="Arial" panose="020B0604020202020204" pitchFamily="34" charset="0"/>
              </a:rPr>
              <a:t>.</a:t>
            </a:r>
            <a:endParaRPr kumimoji="0" lang="en-GB" altLang="en-US" sz="2400" b="1" i="0" u="none" strike="noStrike" cap="none" normalizeH="0" baseline="0" dirty="0">
              <a:ln>
                <a:noFill/>
              </a:ln>
              <a:solidFill>
                <a:schemeClr val="tx1"/>
              </a:solidFill>
              <a:effectLst/>
              <a:cs typeface="Arial" panose="020B0604020202020204" pitchFamily="34" charset="0"/>
            </a:endParaRPr>
          </a:p>
        </p:txBody>
      </p:sp>
      <p:pic>
        <p:nvPicPr>
          <p:cNvPr id="8" name="Content Placeholder 7">
            <a:extLst>
              <a:ext uri="{FF2B5EF4-FFF2-40B4-BE49-F238E27FC236}">
                <a16:creationId xmlns:a16="http://schemas.microsoft.com/office/drawing/2014/main" id="{67A3F21B-C518-F7DF-C050-7FA39FE899CE}"/>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6715125" y="1171575"/>
            <a:ext cx="5353050" cy="4457699"/>
          </a:xfrm>
          <a:prstGeom prst="rect">
            <a:avLst/>
          </a:prstGeom>
          <a:noFill/>
          <a:ln>
            <a:noFill/>
          </a:ln>
        </p:spPr>
      </p:pic>
    </p:spTree>
    <p:extLst>
      <p:ext uri="{BB962C8B-B14F-4D97-AF65-F5344CB8AC3E}">
        <p14:creationId xmlns:p14="http://schemas.microsoft.com/office/powerpoint/2010/main" val="41643368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72278DA-E44A-E004-F41B-FBE90006998A}"/>
              </a:ext>
            </a:extLst>
          </p:cNvPr>
          <p:cNvSpPr>
            <a:spLocks noGrp="1"/>
          </p:cNvSpPr>
          <p:nvPr>
            <p:ph type="sldNum" sz="quarter" idx="12"/>
          </p:nvPr>
        </p:nvSpPr>
        <p:spPr/>
        <p:txBody>
          <a:bodyPr/>
          <a:lstStyle/>
          <a:p>
            <a:fld id="{50378FF1-0A2D-B242-8485-06C380C6B3EE}" type="slidenum">
              <a:rPr lang="en-NG" smtClean="0"/>
              <a:t>28</a:t>
            </a:fld>
            <a:endParaRPr lang="en-NG"/>
          </a:p>
        </p:txBody>
      </p:sp>
      <p:sp>
        <p:nvSpPr>
          <p:cNvPr id="4" name="Title 3">
            <a:extLst>
              <a:ext uri="{FF2B5EF4-FFF2-40B4-BE49-F238E27FC236}">
                <a16:creationId xmlns:a16="http://schemas.microsoft.com/office/drawing/2014/main" id="{88C7D424-00D7-D9DA-AF3E-16A354111F19}"/>
              </a:ext>
            </a:extLst>
          </p:cNvPr>
          <p:cNvSpPr>
            <a:spLocks noGrp="1"/>
          </p:cNvSpPr>
          <p:nvPr>
            <p:ph type="title"/>
          </p:nvPr>
        </p:nvSpPr>
        <p:spPr>
          <a:xfrm>
            <a:off x="317863" y="2569669"/>
            <a:ext cx="7389223" cy="1250576"/>
          </a:xfrm>
        </p:spPr>
        <p:txBody>
          <a:bodyPr>
            <a:normAutofit fontScale="90000"/>
          </a:bodyPr>
          <a:lstStyle/>
          <a:p>
            <a:r>
              <a:rPr lang="en-GB" dirty="0"/>
              <a:t>Challenges and Way Forward</a:t>
            </a:r>
          </a:p>
        </p:txBody>
      </p:sp>
      <p:sp>
        <p:nvSpPr>
          <p:cNvPr id="2" name="Footer Placeholder 1">
            <a:extLst>
              <a:ext uri="{FF2B5EF4-FFF2-40B4-BE49-F238E27FC236}">
                <a16:creationId xmlns:a16="http://schemas.microsoft.com/office/drawing/2014/main" id="{3E8D20B3-C78A-027C-3116-B018B2787321}"/>
              </a:ext>
            </a:extLst>
          </p:cNvPr>
          <p:cNvSpPr>
            <a:spLocks noGrp="1"/>
          </p:cNvSpPr>
          <p:nvPr>
            <p:ph type="ftr" sz="quarter" idx="11"/>
          </p:nvPr>
        </p:nvSpPr>
        <p:spPr/>
        <p:txBody>
          <a:bodyPr/>
          <a:lstStyle/>
          <a:p>
            <a:r>
              <a:rPr lang="en-US"/>
              <a:t>PLANE-AL Endline Assessment Results, Kano | 2022/23</a:t>
            </a:r>
            <a:endParaRPr lang="en-NG"/>
          </a:p>
        </p:txBody>
      </p:sp>
    </p:spTree>
    <p:extLst>
      <p:ext uri="{BB962C8B-B14F-4D97-AF65-F5344CB8AC3E}">
        <p14:creationId xmlns:p14="http://schemas.microsoft.com/office/powerpoint/2010/main" val="380208486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C22A0F1-C382-4C61-BC20-012615C8EF0B}"/>
              </a:ext>
            </a:extLst>
          </p:cNvPr>
          <p:cNvSpPr/>
          <p:nvPr/>
        </p:nvSpPr>
        <p:spPr>
          <a:xfrm>
            <a:off x="0" y="-20790"/>
            <a:ext cx="6096000" cy="68580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7FBF703-ECB7-47CE-83E1-AC9285D1E0CE}"/>
              </a:ext>
            </a:extLst>
          </p:cNvPr>
          <p:cNvSpPr>
            <a:spLocks noGrp="1"/>
          </p:cNvSpPr>
          <p:nvPr>
            <p:ph type="title"/>
          </p:nvPr>
        </p:nvSpPr>
        <p:spPr>
          <a:xfrm>
            <a:off x="383540" y="226228"/>
            <a:ext cx="5415376" cy="1325563"/>
          </a:xfrm>
        </p:spPr>
        <p:txBody>
          <a:bodyPr>
            <a:normAutofit/>
          </a:bodyPr>
          <a:lstStyle/>
          <a:p>
            <a:r>
              <a:rPr lang="en-US" sz="3600" dirty="0">
                <a:latin typeface="Calibri" panose="020F0502020204030204" pitchFamily="34" charset="0"/>
              </a:rPr>
              <a:t>What was challenging</a:t>
            </a:r>
            <a:endParaRPr lang="en-IN" sz="3600" dirty="0">
              <a:latin typeface="Calibri" panose="020F0502020204030204" pitchFamily="34" charset="0"/>
            </a:endParaRPr>
          </a:p>
        </p:txBody>
      </p:sp>
      <p:sp>
        <p:nvSpPr>
          <p:cNvPr id="6" name="Title 1">
            <a:extLst>
              <a:ext uri="{FF2B5EF4-FFF2-40B4-BE49-F238E27FC236}">
                <a16:creationId xmlns:a16="http://schemas.microsoft.com/office/drawing/2014/main" id="{00C9081F-6B73-4D84-A8B6-D598B1EEE28E}"/>
              </a:ext>
            </a:extLst>
          </p:cNvPr>
          <p:cNvSpPr txBox="1">
            <a:spLocks/>
          </p:cNvSpPr>
          <p:nvPr/>
        </p:nvSpPr>
        <p:spPr>
          <a:xfrm>
            <a:off x="6438852" y="257639"/>
            <a:ext cx="541537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lang="en-US" sz="3600" dirty="0">
                <a:solidFill>
                  <a:prstClr val="black"/>
                </a:solidFill>
                <a:latin typeface="Calibri" panose="020F0502020204030204" pitchFamily="34" charset="0"/>
              </a:rPr>
              <a:t>Solutions</a:t>
            </a:r>
            <a:endParaRPr kumimoji="0" lang="en-IN" sz="3600" b="0" i="0" u="none" strike="noStrike" kern="1200" cap="none" spc="0" normalizeH="0" baseline="0" noProof="0" dirty="0">
              <a:ln>
                <a:noFill/>
              </a:ln>
              <a:solidFill>
                <a:prstClr val="black"/>
              </a:solidFill>
              <a:effectLst/>
              <a:uLnTx/>
              <a:uFillTx/>
              <a:latin typeface="Calibri" panose="020F0502020204030204" pitchFamily="34" charset="0"/>
              <a:ea typeface="+mj-ea"/>
              <a:cs typeface="+mj-cs"/>
            </a:endParaRPr>
          </a:p>
        </p:txBody>
      </p:sp>
      <p:sp>
        <p:nvSpPr>
          <p:cNvPr id="8" name="Oval 7">
            <a:extLst>
              <a:ext uri="{FF2B5EF4-FFF2-40B4-BE49-F238E27FC236}">
                <a16:creationId xmlns:a16="http://schemas.microsoft.com/office/drawing/2014/main" id="{1C7DC234-A2AF-467C-9C17-B54718BBF25C}"/>
              </a:ext>
            </a:extLst>
          </p:cNvPr>
          <p:cNvSpPr/>
          <p:nvPr/>
        </p:nvSpPr>
        <p:spPr>
          <a:xfrm>
            <a:off x="6351559" y="1937576"/>
            <a:ext cx="859091" cy="833377"/>
          </a:xfrm>
          <a:prstGeom prst="ellipse">
            <a:avLst/>
          </a:prstGeom>
          <a:solidFill>
            <a:schemeClr val="bg2">
              <a:lumMod val="9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1</a:t>
            </a:r>
            <a:endParaRPr kumimoji="0" lang="en-IN"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9" name="Oval 8">
            <a:extLst>
              <a:ext uri="{FF2B5EF4-FFF2-40B4-BE49-F238E27FC236}">
                <a16:creationId xmlns:a16="http://schemas.microsoft.com/office/drawing/2014/main" id="{A58D7E8A-98FF-45DF-B3BE-1B4A2362CED4}"/>
              </a:ext>
            </a:extLst>
          </p:cNvPr>
          <p:cNvSpPr/>
          <p:nvPr/>
        </p:nvSpPr>
        <p:spPr>
          <a:xfrm>
            <a:off x="6351558" y="3263139"/>
            <a:ext cx="859091" cy="833377"/>
          </a:xfrm>
          <a:prstGeom prst="ellipse">
            <a:avLst/>
          </a:prstGeom>
          <a:solidFill>
            <a:schemeClr val="bg2">
              <a:lumMod val="5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2</a:t>
            </a:r>
            <a:endParaRPr kumimoji="0" lang="en-IN"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10" name="Oval 9">
            <a:extLst>
              <a:ext uri="{FF2B5EF4-FFF2-40B4-BE49-F238E27FC236}">
                <a16:creationId xmlns:a16="http://schemas.microsoft.com/office/drawing/2014/main" id="{CCABB2C9-B499-407E-ABBE-307DF7A0E2C6}"/>
              </a:ext>
            </a:extLst>
          </p:cNvPr>
          <p:cNvSpPr/>
          <p:nvPr/>
        </p:nvSpPr>
        <p:spPr>
          <a:xfrm>
            <a:off x="6345328" y="4588702"/>
            <a:ext cx="859091" cy="83337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3</a:t>
            </a:r>
            <a:endParaRPr kumimoji="0" lang="en-IN"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12" name="TextBox 11">
            <a:extLst>
              <a:ext uri="{FF2B5EF4-FFF2-40B4-BE49-F238E27FC236}">
                <a16:creationId xmlns:a16="http://schemas.microsoft.com/office/drawing/2014/main" id="{B4308590-38DB-4B34-9376-9A3A41FF2BFE}"/>
              </a:ext>
            </a:extLst>
          </p:cNvPr>
          <p:cNvSpPr txBox="1"/>
          <p:nvPr/>
        </p:nvSpPr>
        <p:spPr>
          <a:xfrm>
            <a:off x="7210649" y="3093834"/>
            <a:ext cx="4981351" cy="14773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Townhall Meetings</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Series of </a:t>
            </a:r>
            <a:r>
              <a:rPr lang="en-US" dirty="0">
                <a:solidFill>
                  <a:srgbClr val="000000"/>
                </a:solidFill>
                <a:latin typeface="Calibri" panose="020F0502020204030204" pitchFamily="34" charset="0"/>
              </a:rPr>
              <a:t>sensitization meetings were held with parents and community leaders to discuss issues around enrollment and attendance. The meeting received active participation and feedback.</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3" name="TextBox 12">
            <a:extLst>
              <a:ext uri="{FF2B5EF4-FFF2-40B4-BE49-F238E27FC236}">
                <a16:creationId xmlns:a16="http://schemas.microsoft.com/office/drawing/2014/main" id="{88A2495E-A6E1-4B1A-965C-97A67E15D7F3}"/>
              </a:ext>
            </a:extLst>
          </p:cNvPr>
          <p:cNvSpPr txBox="1"/>
          <p:nvPr/>
        </p:nvSpPr>
        <p:spPr>
          <a:xfrm>
            <a:off x="7204419" y="4567397"/>
            <a:ext cx="4729246" cy="14773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Created channels of dissemination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 some </a:t>
            </a:r>
            <a:r>
              <a:rPr lang="en-US" dirty="0">
                <a:solidFill>
                  <a:srgbClr val="000000"/>
                </a:solidFill>
                <a:latin typeface="Calibri" panose="020F0502020204030204" pitchFamily="34" charset="0"/>
              </a:rPr>
              <a:t>communities</a:t>
            </a:r>
            <a:r>
              <a:rPr kumimoji="0" 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announcements were made through loudspeakers after prayers to emphasize on the importance of pupils’ attendance</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5" name="TextBox 14">
            <a:extLst>
              <a:ext uri="{FF2B5EF4-FFF2-40B4-BE49-F238E27FC236}">
                <a16:creationId xmlns:a16="http://schemas.microsoft.com/office/drawing/2014/main" id="{EE407F81-BFB7-45FF-9BDA-84C58ACFC4D6}"/>
              </a:ext>
            </a:extLst>
          </p:cNvPr>
          <p:cNvSpPr txBox="1"/>
          <p:nvPr/>
        </p:nvSpPr>
        <p:spPr>
          <a:xfrm>
            <a:off x="7168622" y="1769094"/>
            <a:ext cx="4765043"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Engaged with SBMCs and PTAs</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Raise issues with the members of the SBMC and PTA, who have direct influence with the community and the government</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 name="TextBox 2">
            <a:extLst>
              <a:ext uri="{FF2B5EF4-FFF2-40B4-BE49-F238E27FC236}">
                <a16:creationId xmlns:a16="http://schemas.microsoft.com/office/drawing/2014/main" id="{5B0751A7-36E4-4F7D-9EE2-88A6E558EBA4}"/>
              </a:ext>
            </a:extLst>
          </p:cNvPr>
          <p:cNvSpPr txBox="1"/>
          <p:nvPr/>
        </p:nvSpPr>
        <p:spPr>
          <a:xfrm>
            <a:off x="486423" y="1356234"/>
            <a:ext cx="5209609" cy="5447645"/>
          </a:xfrm>
          <a:prstGeom prst="rect">
            <a:avLst/>
          </a:prstGeom>
          <a:noFill/>
        </p:spPr>
        <p:txBody>
          <a:bodyPr wrap="square" lIns="91440" tIns="45720" rIns="91440" bIns="45720" rtlCol="0" anchor="t">
            <a:spAutoFit/>
          </a:bodyPr>
          <a:lstStyle/>
          <a:p>
            <a:pPr marL="88900" lvl="1">
              <a:buClr>
                <a:srgbClr val="000000"/>
              </a:buClr>
              <a:buSzPts val="2400"/>
              <a:defRPr/>
            </a:pPr>
            <a:r>
              <a:rPr lang="en-IN" sz="2000" b="1" kern="0" dirty="0">
                <a:solidFill>
                  <a:schemeClr val="accent1"/>
                </a:solidFill>
                <a:latin typeface="Calibri" panose="020F0502020204030204" pitchFamily="34" charset="0"/>
                <a:ea typeface="Calibri" panose="020F0502020204030204" pitchFamily="34" charset="0"/>
                <a:cs typeface="Calibri" panose="020F0502020204030204" pitchFamily="34" charset="0"/>
                <a:sym typeface="Calibri"/>
              </a:rPr>
              <a:t>Attendance and Punctuality</a:t>
            </a:r>
            <a:r>
              <a:rPr lang="en-IN" sz="2000" kern="0" dirty="0">
                <a:solidFill>
                  <a:schemeClr val="accent1"/>
                </a:solidFill>
                <a:latin typeface="Calibri" panose="020F0502020204030204" pitchFamily="34" charset="0"/>
                <a:ea typeface="Calibri" panose="020F0502020204030204" pitchFamily="34" charset="0"/>
                <a:cs typeface="Calibri" panose="020F0502020204030204" pitchFamily="34" charset="0"/>
                <a:sym typeface="Calibri"/>
              </a:rPr>
              <a:t>: </a:t>
            </a:r>
            <a:br>
              <a:rPr lang="en-IN" sz="2000" kern="0" dirty="0">
                <a:solidFill>
                  <a:schemeClr val="accent1"/>
                </a:solidFill>
                <a:latin typeface="Calibri" panose="020F0502020204030204" pitchFamily="34" charset="0"/>
                <a:ea typeface="Calibri" panose="020F0502020204030204" pitchFamily="34" charset="0"/>
                <a:cs typeface="Calibri" panose="020F0502020204030204" pitchFamily="34" charset="0"/>
                <a:sym typeface="Calibri"/>
              </a:rPr>
            </a:br>
            <a:r>
              <a:rPr lang="en-IN" sz="2000" kern="0" dirty="0">
                <a:solidFill>
                  <a:schemeClr val="accent1"/>
                </a:solidFill>
                <a:latin typeface="Calibri" panose="020F0502020204030204" pitchFamily="34" charset="0"/>
                <a:ea typeface="Calibri" panose="020F0502020204030204" pitchFamily="34" charset="0"/>
                <a:cs typeface="Calibri" panose="020F0502020204030204" pitchFamily="34" charset="0"/>
                <a:sym typeface="Calibri"/>
              </a:rPr>
              <a:t>Are students attending enough PLANE-AL classes?</a:t>
            </a:r>
            <a:endParaRPr lang="en-IN" sz="2000" b="1" kern="0" dirty="0">
              <a:solidFill>
                <a:schemeClr val="accent1"/>
              </a:solidFill>
              <a:latin typeface="Calibri" panose="020F0502020204030204" pitchFamily="34" charset="0"/>
              <a:ea typeface="Calibri" panose="020F0502020204030204" pitchFamily="34" charset="0"/>
              <a:cs typeface="Calibri" panose="020F0502020204030204" pitchFamily="34" charset="0"/>
              <a:sym typeface="Calibri"/>
            </a:endParaRPr>
          </a:p>
          <a:p>
            <a:pPr marL="88900" lvl="1">
              <a:buClr>
                <a:srgbClr val="000000"/>
              </a:buClr>
              <a:buSzPts val="2400"/>
              <a:defRPr/>
            </a:pPr>
            <a:endParaRPr kumimoji="0" lang="en-IN" sz="18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Calibri"/>
            </a:endParaRPr>
          </a:p>
          <a:p>
            <a:pPr marL="356870" lvl="1" indent="-285750">
              <a:buClr>
                <a:srgbClr val="000000"/>
              </a:buClr>
              <a:buSzPts val="2400"/>
              <a:buFont typeface="Arial" panose="020B0604020202020204" pitchFamily="34" charset="0"/>
              <a:buChar char="•"/>
              <a:defRPr/>
            </a:pPr>
            <a:r>
              <a:rPr lang="en-US" kern="0" dirty="0">
                <a:latin typeface="Calibri" panose="020F0502020204030204" pitchFamily="34" charset="0"/>
                <a:ea typeface="Calibri" panose="020F0502020204030204" pitchFamily="34" charset="0"/>
                <a:cs typeface="Calibri" panose="020F0502020204030204" pitchFamily="34" charset="0"/>
                <a:sym typeface="Calibri"/>
              </a:rPr>
              <a:t>In rural areas, attendance was affected by heavy rainfall</a:t>
            </a:r>
            <a:r>
              <a:rPr lang="en-IN" kern="0" dirty="0">
                <a:latin typeface="Calibri" panose="020F0502020204030204" pitchFamily="34" charset="0"/>
                <a:ea typeface="Calibri" panose="020F0502020204030204" pitchFamily="34" charset="0"/>
                <a:cs typeface="Calibri" panose="020F0502020204030204" pitchFamily="34" charset="0"/>
                <a:sym typeface="Calibri"/>
              </a:rPr>
              <a:t> and the </a:t>
            </a:r>
            <a:r>
              <a:rPr lang="en-US" kern="0" dirty="0">
                <a:latin typeface="Calibri" panose="020F0502020204030204" pitchFamily="34" charset="0"/>
                <a:ea typeface="Calibri" panose="020F0502020204030204" pitchFamily="34" charset="0"/>
                <a:cs typeface="Calibri" panose="020F0502020204030204" pitchFamily="34" charset="0"/>
                <a:sym typeface="Calibri"/>
              </a:rPr>
              <a:t>farming season</a:t>
            </a:r>
            <a:br>
              <a:rPr lang="en-US"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br>
            <a:endParaRPr lang="en-US" kern="0" dirty="0">
              <a:latin typeface="Calibri" panose="020F0502020204030204" pitchFamily="34" charset="0"/>
              <a:ea typeface="Calibri" panose="020F0502020204030204" pitchFamily="34" charset="0"/>
              <a:cs typeface="Calibri" panose="020F0502020204030204" pitchFamily="34" charset="0"/>
            </a:endParaRPr>
          </a:p>
          <a:p>
            <a:pPr marL="356870" lvl="1" indent="-285750">
              <a:buClr>
                <a:srgbClr val="000000"/>
              </a:buClr>
              <a:buSzPts val="2400"/>
              <a:buFont typeface="Arial" panose="020B0604020202020204" pitchFamily="34" charset="0"/>
              <a:buChar char="•"/>
              <a:defRPr/>
            </a:pPr>
            <a:r>
              <a:rPr lang="en-IN" kern="0" dirty="0">
                <a:latin typeface="Calibri" panose="020F0502020204030204" pitchFamily="34" charset="0"/>
                <a:ea typeface="Calibri" panose="020F0502020204030204" pitchFamily="34" charset="0"/>
                <a:cs typeface="Calibri" panose="020F0502020204030204" pitchFamily="34" charset="0"/>
              </a:rPr>
              <a:t>Inadequate and/or dilapidated school structures often led to congested classrooms and/or discourage pupils from coming to schools regularly</a:t>
            </a:r>
            <a:endParaRPr lang="en-US" dirty="0">
              <a:latin typeface="Calibri" panose="020F0502020204030204" pitchFamily="34" charset="0"/>
              <a:ea typeface="Calibri" panose="020F0502020204030204" pitchFamily="34" charset="0"/>
              <a:cs typeface="Calibri" panose="020F0502020204030204" pitchFamily="34" charset="0"/>
            </a:endParaRPr>
          </a:p>
          <a:p>
            <a:pPr marL="356870" lvl="1" indent="-285750">
              <a:buClr>
                <a:srgbClr val="000000"/>
              </a:buClr>
              <a:buSzPts val="2400"/>
              <a:buFont typeface="Arial" panose="020B0604020202020204" pitchFamily="34" charset="0"/>
              <a:buChar char="•"/>
              <a:defRPr/>
            </a:pPr>
            <a:endParaRPr lang="en-IN" kern="0" dirty="0">
              <a:latin typeface="Calibri" panose="020F0502020204030204" pitchFamily="34" charset="0"/>
              <a:ea typeface="Calibri" panose="020F0502020204030204" pitchFamily="34" charset="0"/>
              <a:cs typeface="Calibri" panose="020F0502020204030204" pitchFamily="34" charset="0"/>
            </a:endParaRPr>
          </a:p>
          <a:p>
            <a:pPr marL="356870" lvl="1" indent="-285750">
              <a:buClr>
                <a:srgbClr val="000000"/>
              </a:buClr>
              <a:buSzPts val="2400"/>
              <a:buFont typeface="Arial" panose="020B0604020202020204" pitchFamily="34" charset="0"/>
              <a:buChar char="•"/>
              <a:defRPr/>
            </a:pPr>
            <a:r>
              <a:rPr lang="en-IN" kern="0" dirty="0">
                <a:latin typeface="Calibri" panose="020F0502020204030204" pitchFamily="34" charset="0"/>
                <a:ea typeface="Calibri" panose="020F0502020204030204" pitchFamily="34" charset="0"/>
                <a:cs typeface="Calibri" panose="020F0502020204030204" pitchFamily="34" charset="0"/>
              </a:rPr>
              <a:t>Migration of pupils especially from Nomadic Schools during the raining season – </a:t>
            </a:r>
            <a:r>
              <a:rPr lang="en-IN" kern="0" dirty="0" err="1">
                <a:latin typeface="Calibri" panose="020F0502020204030204" pitchFamily="34" charset="0"/>
                <a:ea typeface="Calibri" panose="020F0502020204030204" pitchFamily="34" charset="0"/>
                <a:cs typeface="Calibri" panose="020F0502020204030204" pitchFamily="34" charset="0"/>
              </a:rPr>
              <a:t>Bunkure</a:t>
            </a:r>
            <a:r>
              <a:rPr lang="en-IN" kern="0" dirty="0">
                <a:latin typeface="Calibri" panose="020F0502020204030204" pitchFamily="34" charset="0"/>
                <a:ea typeface="Calibri" panose="020F0502020204030204" pitchFamily="34" charset="0"/>
                <a:cs typeface="Calibri" panose="020F0502020204030204" pitchFamily="34" charset="0"/>
              </a:rPr>
              <a:t> and Warawa highly affected.</a:t>
            </a:r>
          </a:p>
          <a:p>
            <a:pPr marL="356870" lvl="1" indent="-285750">
              <a:buClr>
                <a:srgbClr val="000000"/>
              </a:buClr>
              <a:buSzPts val="2400"/>
              <a:buFont typeface="Arial" panose="020B0604020202020204" pitchFamily="34" charset="0"/>
              <a:buChar char="•"/>
              <a:defRPr/>
            </a:pPr>
            <a:endParaRPr lang="en-IN" kern="0" dirty="0">
              <a:latin typeface="Calibri" panose="020F0502020204030204" pitchFamily="34" charset="0"/>
              <a:ea typeface="Calibri" panose="020F0502020204030204" pitchFamily="34" charset="0"/>
              <a:cs typeface="Calibri" panose="020F0502020204030204" pitchFamily="34" charset="0"/>
            </a:endParaRPr>
          </a:p>
          <a:p>
            <a:pPr marL="356870" lvl="1" indent="-285750">
              <a:buClr>
                <a:srgbClr val="000000"/>
              </a:buClr>
              <a:buSzPts val="2400"/>
              <a:buFont typeface="Arial" panose="020B0604020202020204" pitchFamily="34" charset="0"/>
              <a:buChar char="•"/>
              <a:defRPr/>
            </a:pPr>
            <a:r>
              <a:rPr lang="en-US" kern="0" dirty="0">
                <a:latin typeface="Calibri" panose="020F0502020204030204" pitchFamily="34" charset="0"/>
                <a:ea typeface="Calibri" panose="020F0502020204030204" pitchFamily="34" charset="0"/>
                <a:cs typeface="Calibri" panose="020F0502020204030204" pitchFamily="34" charset="0"/>
              </a:rPr>
              <a:t>About 54% of classes observed started late because of issues with teachers/pupils’ punctuality.</a:t>
            </a:r>
            <a:endParaRPr lang="en-IN" kern="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0597412"/>
      </p:ext>
    </p:extLst>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C22A0F1-C382-4C61-BC20-012615C8EF0B}"/>
              </a:ext>
            </a:extLst>
          </p:cNvPr>
          <p:cNvSpPr/>
          <p:nvPr/>
        </p:nvSpPr>
        <p:spPr>
          <a:xfrm>
            <a:off x="0" y="-11572"/>
            <a:ext cx="6096000" cy="68580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7FBF703-ECB7-47CE-83E1-AC9285D1E0CE}"/>
              </a:ext>
            </a:extLst>
          </p:cNvPr>
          <p:cNvSpPr>
            <a:spLocks noGrp="1"/>
          </p:cNvSpPr>
          <p:nvPr>
            <p:ph type="title"/>
          </p:nvPr>
        </p:nvSpPr>
        <p:spPr>
          <a:xfrm>
            <a:off x="383540" y="226228"/>
            <a:ext cx="5415376" cy="1325563"/>
          </a:xfrm>
        </p:spPr>
        <p:txBody>
          <a:bodyPr>
            <a:normAutofit/>
          </a:bodyPr>
          <a:lstStyle/>
          <a:p>
            <a:r>
              <a:rPr lang="en-US" sz="3600" dirty="0">
                <a:latin typeface="Calibri" panose="020F0502020204030204" pitchFamily="34" charset="0"/>
              </a:rPr>
              <a:t>What was challenging</a:t>
            </a:r>
            <a:endParaRPr lang="en-IN" sz="3600" dirty="0">
              <a:latin typeface="Calibri" panose="020F0502020204030204" pitchFamily="34" charset="0"/>
            </a:endParaRPr>
          </a:p>
        </p:txBody>
      </p:sp>
      <p:sp>
        <p:nvSpPr>
          <p:cNvPr id="6" name="Title 1">
            <a:extLst>
              <a:ext uri="{FF2B5EF4-FFF2-40B4-BE49-F238E27FC236}">
                <a16:creationId xmlns:a16="http://schemas.microsoft.com/office/drawing/2014/main" id="{00C9081F-6B73-4D84-A8B6-D598B1EEE28E}"/>
              </a:ext>
            </a:extLst>
          </p:cNvPr>
          <p:cNvSpPr txBox="1">
            <a:spLocks/>
          </p:cNvSpPr>
          <p:nvPr/>
        </p:nvSpPr>
        <p:spPr>
          <a:xfrm>
            <a:off x="6438852" y="257639"/>
            <a:ext cx="541537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pitchFamily="34" charset="0"/>
                <a:ea typeface="+mj-ea"/>
                <a:cs typeface="+mj-cs"/>
              </a:rPr>
              <a:t>Solutions</a:t>
            </a:r>
            <a:endParaRPr kumimoji="0" lang="en-IN" sz="3600" b="0" i="0" u="none" strike="noStrike" kern="1200" cap="none" spc="0" normalizeH="0" baseline="0" noProof="0" dirty="0">
              <a:ln>
                <a:noFill/>
              </a:ln>
              <a:solidFill>
                <a:prstClr val="black"/>
              </a:solidFill>
              <a:effectLst/>
              <a:uLnTx/>
              <a:uFillTx/>
              <a:latin typeface="Calibri" panose="020F0502020204030204" pitchFamily="34" charset="0"/>
              <a:ea typeface="+mj-ea"/>
              <a:cs typeface="+mj-cs"/>
            </a:endParaRPr>
          </a:p>
        </p:txBody>
      </p:sp>
      <p:sp>
        <p:nvSpPr>
          <p:cNvPr id="8" name="Oval 7">
            <a:extLst>
              <a:ext uri="{FF2B5EF4-FFF2-40B4-BE49-F238E27FC236}">
                <a16:creationId xmlns:a16="http://schemas.microsoft.com/office/drawing/2014/main" id="{1C7DC234-A2AF-467C-9C17-B54718BBF25C}"/>
              </a:ext>
            </a:extLst>
          </p:cNvPr>
          <p:cNvSpPr/>
          <p:nvPr/>
        </p:nvSpPr>
        <p:spPr>
          <a:xfrm>
            <a:off x="6202763" y="2031835"/>
            <a:ext cx="859091" cy="833377"/>
          </a:xfrm>
          <a:prstGeom prst="ellipse">
            <a:avLst/>
          </a:prstGeom>
          <a:solidFill>
            <a:schemeClr val="bg2">
              <a:lumMod val="9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1</a:t>
            </a:r>
            <a:endParaRPr kumimoji="0" lang="en-IN"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9" name="Oval 8">
            <a:extLst>
              <a:ext uri="{FF2B5EF4-FFF2-40B4-BE49-F238E27FC236}">
                <a16:creationId xmlns:a16="http://schemas.microsoft.com/office/drawing/2014/main" id="{A58D7E8A-98FF-45DF-B3BE-1B4A2362CED4}"/>
              </a:ext>
            </a:extLst>
          </p:cNvPr>
          <p:cNvSpPr/>
          <p:nvPr/>
        </p:nvSpPr>
        <p:spPr>
          <a:xfrm>
            <a:off x="6202764" y="3990611"/>
            <a:ext cx="859091" cy="833377"/>
          </a:xfrm>
          <a:prstGeom prst="ellipse">
            <a:avLst/>
          </a:prstGeom>
          <a:solidFill>
            <a:schemeClr val="bg2">
              <a:lumMod val="5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2</a:t>
            </a:r>
            <a:endParaRPr kumimoji="0" lang="en-IN"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10" name="Oval 9">
            <a:extLst>
              <a:ext uri="{FF2B5EF4-FFF2-40B4-BE49-F238E27FC236}">
                <a16:creationId xmlns:a16="http://schemas.microsoft.com/office/drawing/2014/main" id="{CCABB2C9-B499-407E-ABBE-307DF7A0E2C6}"/>
              </a:ext>
            </a:extLst>
          </p:cNvPr>
          <p:cNvSpPr/>
          <p:nvPr/>
        </p:nvSpPr>
        <p:spPr>
          <a:xfrm>
            <a:off x="6187705" y="5272621"/>
            <a:ext cx="859091" cy="83337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3</a:t>
            </a:r>
            <a:endParaRPr kumimoji="0" lang="en-IN"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12" name="TextBox 11">
            <a:extLst>
              <a:ext uri="{FF2B5EF4-FFF2-40B4-BE49-F238E27FC236}">
                <a16:creationId xmlns:a16="http://schemas.microsoft.com/office/drawing/2014/main" id="{B4308590-38DB-4B34-9376-9A3A41FF2BFE}"/>
              </a:ext>
            </a:extLst>
          </p:cNvPr>
          <p:cNvSpPr txBox="1"/>
          <p:nvPr/>
        </p:nvSpPr>
        <p:spPr>
          <a:xfrm>
            <a:off x="7168622" y="3889151"/>
            <a:ext cx="4424967"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Improved Mentoring Support</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MTs and Mentors</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lang="en-US" dirty="0">
                <a:solidFill>
                  <a:srgbClr val="000000"/>
                </a:solidFill>
                <a:latin typeface="Calibri" panose="020F0502020204030204" pitchFamily="34" charset="0"/>
              </a:rPr>
              <a:t>were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encouraged to provide support to teachers to </a:t>
            </a:r>
            <a:r>
              <a:rPr lang="en-US" dirty="0">
                <a:solidFill>
                  <a:srgbClr val="000000"/>
                </a:solidFill>
                <a:latin typeface="Calibri" panose="020F0502020204030204" pitchFamily="34" charset="0"/>
              </a:rPr>
              <a:t>support</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those who were unable to make session plans. </a:t>
            </a:r>
          </a:p>
        </p:txBody>
      </p:sp>
      <p:sp>
        <p:nvSpPr>
          <p:cNvPr id="13" name="TextBox 12">
            <a:extLst>
              <a:ext uri="{FF2B5EF4-FFF2-40B4-BE49-F238E27FC236}">
                <a16:creationId xmlns:a16="http://schemas.microsoft.com/office/drawing/2014/main" id="{88A2495E-A6E1-4B1A-965C-97A67E15D7F3}"/>
              </a:ext>
            </a:extLst>
          </p:cNvPr>
          <p:cNvSpPr txBox="1"/>
          <p:nvPr/>
        </p:nvSpPr>
        <p:spPr>
          <a:xfrm>
            <a:off x="7210650" y="5178213"/>
            <a:ext cx="4729246"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Monitoring</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Head Teachers provided more school based support to teachers.</a:t>
            </a:r>
          </a:p>
        </p:txBody>
      </p:sp>
      <p:sp>
        <p:nvSpPr>
          <p:cNvPr id="15" name="TextBox 14">
            <a:extLst>
              <a:ext uri="{FF2B5EF4-FFF2-40B4-BE49-F238E27FC236}">
                <a16:creationId xmlns:a16="http://schemas.microsoft.com/office/drawing/2014/main" id="{EE407F81-BFB7-45FF-9BDA-84C58ACFC4D6}"/>
              </a:ext>
            </a:extLst>
          </p:cNvPr>
          <p:cNvSpPr txBox="1"/>
          <p:nvPr/>
        </p:nvSpPr>
        <p:spPr>
          <a:xfrm>
            <a:off x="7168622" y="1769094"/>
            <a:ext cx="4765043" cy="203132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latin typeface="Calibri" panose="020F0502020204030204" pitchFamily="34" charset="0"/>
              </a:rPr>
              <a:t>More focus on Higher Level Activities, Tracking and Progression during refresher training.</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During refresher trainings, more emphasis was given to higher level activities and teachers </a:t>
            </a:r>
            <a:r>
              <a:rPr lang="en-US" dirty="0">
                <a:solidFill>
                  <a:srgbClr val="000000"/>
                </a:solidFill>
                <a:latin typeface="Calibri" panose="020F0502020204030204" pitchFamily="34" charset="0"/>
              </a:rPr>
              <a:t>were asked to demonstrate progression using scenarios and as such better improvement at the endline.</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 name="TextBox 2">
            <a:extLst>
              <a:ext uri="{FF2B5EF4-FFF2-40B4-BE49-F238E27FC236}">
                <a16:creationId xmlns:a16="http://schemas.microsoft.com/office/drawing/2014/main" id="{5B0751A7-36E4-4F7D-9EE2-88A6E558EBA4}"/>
              </a:ext>
            </a:extLst>
          </p:cNvPr>
          <p:cNvSpPr txBox="1"/>
          <p:nvPr/>
        </p:nvSpPr>
        <p:spPr>
          <a:xfrm>
            <a:off x="413421" y="1115715"/>
            <a:ext cx="5263375" cy="5724644"/>
          </a:xfrm>
          <a:prstGeom prst="rect">
            <a:avLst/>
          </a:prstGeom>
          <a:noFill/>
        </p:spPr>
        <p:txBody>
          <a:bodyPr wrap="square" rtlCol="0">
            <a:spAutoFit/>
          </a:bodyPr>
          <a:lstStyle/>
          <a:p>
            <a:pPr marL="88900" lvl="1">
              <a:buClr>
                <a:srgbClr val="000000"/>
              </a:buClr>
              <a:buSzPts val="2400"/>
              <a:defRPr/>
            </a:pPr>
            <a:r>
              <a:rPr lang="en-IN" sz="2000" b="1" kern="0" dirty="0">
                <a:solidFill>
                  <a:schemeClr val="accent1"/>
                </a:solidFill>
                <a:latin typeface="Calibri" panose="020F0502020204030204" pitchFamily="34" charset="0"/>
                <a:ea typeface="Calibri"/>
                <a:cs typeface="Calibri"/>
                <a:sym typeface="Calibri"/>
              </a:rPr>
              <a:t>Tracking and Progression</a:t>
            </a:r>
            <a:r>
              <a:rPr lang="en-IN" sz="2000" kern="0" dirty="0">
                <a:solidFill>
                  <a:schemeClr val="accent1"/>
                </a:solidFill>
                <a:latin typeface="Calibri" panose="020F0502020204030204" pitchFamily="34" charset="0"/>
                <a:ea typeface="Calibri"/>
                <a:cs typeface="Calibri"/>
                <a:sym typeface="Calibri"/>
              </a:rPr>
              <a:t>:</a:t>
            </a:r>
          </a:p>
          <a:p>
            <a:pPr marL="88900" lvl="1">
              <a:buClr>
                <a:srgbClr val="000000"/>
              </a:buClr>
              <a:buSzPts val="2400"/>
              <a:defRPr/>
            </a:pPr>
            <a:r>
              <a:rPr lang="en-IN" sz="2000" kern="0" dirty="0">
                <a:solidFill>
                  <a:schemeClr val="accent1"/>
                </a:solidFill>
                <a:latin typeface="Calibri" panose="020F0502020204030204" pitchFamily="34" charset="0"/>
                <a:ea typeface="Calibri"/>
                <a:cs typeface="Calibri"/>
                <a:sym typeface="Calibri"/>
              </a:rPr>
              <a:t>Are teachers shifting children as they are making progress?</a:t>
            </a:r>
          </a:p>
          <a:p>
            <a:pPr marL="88900" lvl="1">
              <a:buClr>
                <a:srgbClr val="000000"/>
              </a:buClr>
              <a:buSzPts val="2400"/>
              <a:defRPr/>
            </a:pPr>
            <a:endParaRPr kumimoji="0" lang="en-IN" sz="1800" b="0" i="0" u="none" strike="noStrike" kern="0" cap="none" spc="0" normalizeH="0" baseline="0" noProof="0" dirty="0">
              <a:ln>
                <a:noFill/>
              </a:ln>
              <a:solidFill>
                <a:srgbClr val="000000"/>
              </a:solidFill>
              <a:effectLst/>
              <a:uLnTx/>
              <a:uFillTx/>
              <a:latin typeface="Calibri" panose="020F0502020204030204" pitchFamily="34" charset="0"/>
              <a:ea typeface="Calibri"/>
              <a:cs typeface="Calibri"/>
              <a:sym typeface="Calibri"/>
            </a:endParaRPr>
          </a:p>
          <a:p>
            <a:pPr marL="357188" lvl="1" indent="-285750">
              <a:buClr>
                <a:srgbClr val="000000"/>
              </a:buClr>
              <a:buSzPts val="2400"/>
              <a:buFont typeface="Arial" panose="020B0604020202020204" pitchFamily="34" charset="0"/>
              <a:buChar char="•"/>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Calibri"/>
                <a:cs typeface="Calibri"/>
                <a:sym typeface="Calibri"/>
              </a:rPr>
              <a:t>Teachers do not pay particular attention to individual learners to note when they are making progress</a:t>
            </a:r>
            <a:r>
              <a:rPr kumimoji="0" lang="en-IN" sz="1800" b="0" i="0" u="none" strike="noStrike" kern="0" cap="none" spc="0" normalizeH="0" baseline="0" noProof="0" dirty="0">
                <a:ln>
                  <a:noFill/>
                </a:ln>
                <a:solidFill>
                  <a:srgbClr val="000000"/>
                </a:solidFill>
                <a:effectLst/>
                <a:uLnTx/>
                <a:uFillTx/>
                <a:latin typeface="Calibri" panose="020F0502020204030204" pitchFamily="34" charset="0"/>
                <a:ea typeface="Calibri"/>
                <a:cs typeface="Calibri"/>
                <a:sym typeface="Calibri"/>
              </a:rPr>
              <a:t>.</a:t>
            </a:r>
          </a:p>
          <a:p>
            <a:pPr marL="452438" lvl="1">
              <a:buClr>
                <a:srgbClr val="000000"/>
              </a:buClr>
              <a:buSzPts val="2400"/>
              <a:defRPr/>
            </a:pPr>
            <a:r>
              <a:rPr kumimoji="0" lang="en-IN" sz="1800" b="0" i="0" u="none" strike="noStrike" kern="0" cap="none" spc="0" normalizeH="0" baseline="0" noProof="0" dirty="0">
                <a:ln>
                  <a:noFill/>
                </a:ln>
                <a:solidFill>
                  <a:srgbClr val="000000"/>
                </a:solidFill>
                <a:effectLst/>
                <a:uLnTx/>
                <a:uFillTx/>
                <a:latin typeface="Calibri" panose="020F0502020204030204" pitchFamily="34" charset="0"/>
                <a:ea typeface="Calibri"/>
                <a:cs typeface="Calibri"/>
                <a:sym typeface="Calibri"/>
              </a:rPr>
              <a:t>As a result</a:t>
            </a:r>
            <a:r>
              <a:rPr lang="en-IN" kern="0" dirty="0">
                <a:solidFill>
                  <a:srgbClr val="000000"/>
                </a:solidFill>
                <a:latin typeface="Calibri" panose="020F0502020204030204" pitchFamily="34" charset="0"/>
                <a:ea typeface="Calibri"/>
                <a:cs typeface="Calibri"/>
                <a:sym typeface="Calibri"/>
              </a:rPr>
              <a:t> of:</a:t>
            </a:r>
            <a:endParaRPr kumimoji="0" lang="en-IN" sz="1800" b="0" i="0" u="none" strike="noStrike" kern="0" cap="none" spc="0" normalizeH="0" baseline="0" noProof="0" dirty="0">
              <a:ln>
                <a:noFill/>
              </a:ln>
              <a:solidFill>
                <a:srgbClr val="000000"/>
              </a:solidFill>
              <a:effectLst/>
              <a:uLnTx/>
              <a:uFillTx/>
              <a:latin typeface="Calibri" panose="020F0502020204030204" pitchFamily="34" charset="0"/>
              <a:ea typeface="Calibri"/>
              <a:cs typeface="Calibri"/>
              <a:sym typeface="Calibri"/>
            </a:endParaRPr>
          </a:p>
          <a:p>
            <a:pPr marL="738188" lvl="1" indent="-285750">
              <a:buClr>
                <a:srgbClr val="000000"/>
              </a:buClr>
              <a:buSzPts val="2400"/>
              <a:buFont typeface="Arial" panose="020B0604020202020204" pitchFamily="34" charset="0"/>
              <a:buChar char="•"/>
              <a:defRPr/>
            </a:pPr>
            <a:r>
              <a:rPr lang="en-IN" kern="0" dirty="0">
                <a:solidFill>
                  <a:srgbClr val="000000"/>
                </a:solidFill>
                <a:latin typeface="Calibri" panose="020F0502020204030204" pitchFamily="34" charset="0"/>
                <a:ea typeface="Calibri"/>
                <a:cs typeface="Calibri"/>
                <a:sym typeface="Calibri"/>
              </a:rPr>
              <a:t>Low capacity of teachers to understand when learning has taken place</a:t>
            </a:r>
          </a:p>
          <a:p>
            <a:pPr marL="738188" lvl="1" indent="-285750">
              <a:buClr>
                <a:srgbClr val="000000"/>
              </a:buClr>
              <a:buSzPts val="2400"/>
              <a:buFont typeface="Arial" panose="020B0604020202020204" pitchFamily="34" charset="0"/>
              <a:buChar char="•"/>
              <a:defRPr/>
            </a:pPr>
            <a:r>
              <a:rPr lang="en-IN" kern="0" dirty="0">
                <a:solidFill>
                  <a:srgbClr val="000000"/>
                </a:solidFill>
                <a:latin typeface="Calibri" panose="020F0502020204030204" pitchFamily="34" charset="0"/>
                <a:ea typeface="Calibri"/>
                <a:cs typeface="Calibri"/>
                <a:sym typeface="Calibri"/>
              </a:rPr>
              <a:t>High pupil to teacher ratio</a:t>
            </a:r>
            <a:r>
              <a:rPr kumimoji="0" lang="en-IN" sz="1800" b="0" i="0" u="none" strike="noStrike" kern="0" cap="none" spc="0" normalizeH="0" baseline="0" noProof="0" dirty="0">
                <a:ln>
                  <a:noFill/>
                </a:ln>
                <a:solidFill>
                  <a:srgbClr val="000000"/>
                </a:solidFill>
                <a:effectLst/>
                <a:uLnTx/>
                <a:uFillTx/>
                <a:latin typeface="Calibri" panose="020F0502020204030204" pitchFamily="34" charset="0"/>
                <a:ea typeface="Calibri"/>
                <a:cs typeface="Calibri"/>
                <a:sym typeface="Calibri"/>
              </a:rPr>
              <a:t> </a:t>
            </a:r>
          </a:p>
          <a:p>
            <a:pPr marL="738188" lvl="1" indent="-285750">
              <a:buClr>
                <a:srgbClr val="000000"/>
              </a:buClr>
              <a:buSzPts val="2400"/>
              <a:buFont typeface="Arial" panose="020B0604020202020204" pitchFamily="34" charset="0"/>
              <a:buChar char="•"/>
              <a:defRPr/>
            </a:pPr>
            <a:r>
              <a:rPr lang="en-IN" kern="0" dirty="0">
                <a:solidFill>
                  <a:srgbClr val="000000"/>
                </a:solidFill>
                <a:latin typeface="Calibri" panose="020F0502020204030204" pitchFamily="34" charset="0"/>
                <a:ea typeface="Calibri"/>
                <a:cs typeface="Calibri"/>
                <a:sym typeface="Calibri"/>
              </a:rPr>
              <a:t>Congested classes in some schools which affected classroom management.</a:t>
            </a:r>
            <a:endParaRPr kumimoji="0" lang="en-IN" sz="1800" b="0" i="0" u="none" strike="noStrike" kern="0" cap="none" spc="0" normalizeH="0" baseline="0" noProof="0" dirty="0">
              <a:ln>
                <a:noFill/>
              </a:ln>
              <a:solidFill>
                <a:srgbClr val="000000"/>
              </a:solidFill>
              <a:effectLst/>
              <a:uLnTx/>
              <a:uFillTx/>
              <a:latin typeface="Calibri" panose="020F0502020204030204" pitchFamily="34" charset="0"/>
              <a:ea typeface="Calibri"/>
              <a:cs typeface="Calibri"/>
              <a:sym typeface="Calibri"/>
            </a:endParaRPr>
          </a:p>
          <a:p>
            <a:pPr marL="452438" lvl="1">
              <a:buClr>
                <a:srgbClr val="000000"/>
              </a:buClr>
              <a:buSzPts val="2400"/>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Calibri"/>
              <a:cs typeface="Calibri"/>
              <a:sym typeface="Calibri"/>
            </a:endParaRPr>
          </a:p>
          <a:p>
            <a:pPr marL="357188" marR="0" lvl="1" indent="-285750" algn="l" defTabSz="914400" rtl="0" eaLnBrk="1" fontAlgn="auto" latinLnBrk="0" hangingPunct="1">
              <a:lnSpc>
                <a:spcPct val="100000"/>
              </a:lnSpc>
              <a:spcBef>
                <a:spcPts val="0"/>
              </a:spcBef>
              <a:spcAft>
                <a:spcPts val="0"/>
              </a:spcAft>
              <a:buClr>
                <a:srgbClr val="000000"/>
              </a:buClr>
              <a:buSzPts val="2400"/>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Calibri"/>
                <a:cs typeface="Calibri"/>
                <a:sym typeface="Calibri"/>
              </a:rPr>
              <a:t>Some teachers didn’t understand that they didn’t have to wait until midline before shifting children to a higher level.</a:t>
            </a:r>
          </a:p>
          <a:p>
            <a:pPr marL="71438" marR="0" lvl="1" algn="l" defTabSz="914400" rtl="0" eaLnBrk="1" fontAlgn="auto" latinLnBrk="0" hangingPunct="1">
              <a:lnSpc>
                <a:spcPct val="100000"/>
              </a:lnSpc>
              <a:spcBef>
                <a:spcPts val="0"/>
              </a:spcBef>
              <a:spcAft>
                <a:spcPts val="0"/>
              </a:spcAft>
              <a:buClr>
                <a:srgbClr val="000000"/>
              </a:buClr>
              <a:buSzPts val="2400"/>
              <a:tabLst/>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Calibri"/>
              <a:cs typeface="Calibri"/>
              <a:sym typeface="Calibri"/>
            </a:endParaRPr>
          </a:p>
          <a:p>
            <a:pPr marL="357188" marR="0" lvl="1" indent="-285750" algn="l" defTabSz="914400" rtl="0" eaLnBrk="1" fontAlgn="auto" latinLnBrk="0" hangingPunct="1">
              <a:lnSpc>
                <a:spcPct val="100000"/>
              </a:lnSpc>
              <a:spcBef>
                <a:spcPts val="0"/>
              </a:spcBef>
              <a:spcAft>
                <a:spcPts val="0"/>
              </a:spcAft>
              <a:buClr>
                <a:srgbClr val="000000"/>
              </a:buClr>
              <a:buSzPts val="2400"/>
              <a:buFont typeface="Arial" panose="020B0604020202020204" pitchFamily="34" charset="0"/>
              <a:buChar char="•"/>
              <a:tabLst/>
              <a:defRPr/>
            </a:pPr>
            <a:r>
              <a:rPr lang="en-US" kern="0" dirty="0">
                <a:solidFill>
                  <a:srgbClr val="000000"/>
                </a:solidFill>
                <a:latin typeface="Calibri" panose="020F0502020204030204" pitchFamily="34" charset="0"/>
                <a:ea typeface="Calibri"/>
                <a:cs typeface="Calibri"/>
                <a:sym typeface="Calibri"/>
              </a:rPr>
              <a:t>Low capacity of teachers themselves to handle higher level activities</a:t>
            </a:r>
            <a:endParaRPr lang="en-IN" kern="0" dirty="0">
              <a:solidFill>
                <a:srgbClr val="000000"/>
              </a:solidFill>
              <a:latin typeface="Calibri" panose="020F0502020204030204" pitchFamily="34" charset="0"/>
              <a:ea typeface="Calibri"/>
              <a:cs typeface="Calibri"/>
              <a:sym typeface="Calibri"/>
            </a:endParaRPr>
          </a:p>
        </p:txBody>
      </p:sp>
    </p:spTree>
    <p:extLst>
      <p:ext uri="{BB962C8B-B14F-4D97-AF65-F5344CB8AC3E}">
        <p14:creationId xmlns:p14="http://schemas.microsoft.com/office/powerpoint/2010/main" val="2416364244"/>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C22A0F1-C382-4C61-BC20-012615C8EF0B}"/>
              </a:ext>
            </a:extLst>
          </p:cNvPr>
          <p:cNvSpPr/>
          <p:nvPr/>
        </p:nvSpPr>
        <p:spPr>
          <a:xfrm>
            <a:off x="0" y="-11099"/>
            <a:ext cx="6096000" cy="68580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7FBF703-ECB7-47CE-83E1-AC9285D1E0CE}"/>
              </a:ext>
            </a:extLst>
          </p:cNvPr>
          <p:cNvSpPr>
            <a:spLocks noGrp="1"/>
          </p:cNvSpPr>
          <p:nvPr>
            <p:ph type="title"/>
          </p:nvPr>
        </p:nvSpPr>
        <p:spPr>
          <a:xfrm>
            <a:off x="383540" y="226228"/>
            <a:ext cx="5415376" cy="1325563"/>
          </a:xfrm>
        </p:spPr>
        <p:txBody>
          <a:bodyPr>
            <a:normAutofit/>
          </a:bodyPr>
          <a:lstStyle/>
          <a:p>
            <a:r>
              <a:rPr lang="en-US" sz="3600" dirty="0">
                <a:latin typeface="Calibri" panose="020F0502020204030204" pitchFamily="34" charset="0"/>
              </a:rPr>
              <a:t>What was challenging</a:t>
            </a:r>
            <a:endParaRPr lang="en-IN" sz="3600" dirty="0">
              <a:latin typeface="Calibri" panose="020F0502020204030204" pitchFamily="34" charset="0"/>
            </a:endParaRPr>
          </a:p>
        </p:txBody>
      </p:sp>
      <p:sp>
        <p:nvSpPr>
          <p:cNvPr id="6" name="Title 1">
            <a:extLst>
              <a:ext uri="{FF2B5EF4-FFF2-40B4-BE49-F238E27FC236}">
                <a16:creationId xmlns:a16="http://schemas.microsoft.com/office/drawing/2014/main" id="{00C9081F-6B73-4D84-A8B6-D598B1EEE28E}"/>
              </a:ext>
            </a:extLst>
          </p:cNvPr>
          <p:cNvSpPr txBox="1">
            <a:spLocks/>
          </p:cNvSpPr>
          <p:nvPr/>
        </p:nvSpPr>
        <p:spPr>
          <a:xfrm>
            <a:off x="6438852" y="257639"/>
            <a:ext cx="541537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pitchFamily="34" charset="0"/>
                <a:ea typeface="+mj-ea"/>
                <a:cs typeface="+mj-cs"/>
              </a:rPr>
              <a:t>Solutions</a:t>
            </a:r>
            <a:endParaRPr kumimoji="0" lang="en-IN" sz="3600" b="0" i="0" u="none" strike="noStrike" kern="1200" cap="none" spc="0" normalizeH="0" baseline="0" noProof="0" dirty="0">
              <a:ln>
                <a:noFill/>
              </a:ln>
              <a:solidFill>
                <a:prstClr val="black"/>
              </a:solidFill>
              <a:effectLst/>
              <a:uLnTx/>
              <a:uFillTx/>
              <a:latin typeface="Calibri" panose="020F0502020204030204" pitchFamily="34" charset="0"/>
              <a:ea typeface="+mj-ea"/>
              <a:cs typeface="+mj-cs"/>
            </a:endParaRPr>
          </a:p>
        </p:txBody>
      </p:sp>
      <p:sp>
        <p:nvSpPr>
          <p:cNvPr id="8" name="Oval 7">
            <a:extLst>
              <a:ext uri="{FF2B5EF4-FFF2-40B4-BE49-F238E27FC236}">
                <a16:creationId xmlns:a16="http://schemas.microsoft.com/office/drawing/2014/main" id="{1C7DC234-A2AF-467C-9C17-B54718BBF25C}"/>
              </a:ext>
            </a:extLst>
          </p:cNvPr>
          <p:cNvSpPr/>
          <p:nvPr/>
        </p:nvSpPr>
        <p:spPr>
          <a:xfrm>
            <a:off x="6351559" y="1937576"/>
            <a:ext cx="859091" cy="833377"/>
          </a:xfrm>
          <a:prstGeom prst="ellipse">
            <a:avLst/>
          </a:prstGeom>
          <a:solidFill>
            <a:schemeClr val="bg2">
              <a:lumMod val="9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1</a:t>
            </a:r>
            <a:endParaRPr kumimoji="0" lang="en-IN"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9" name="Oval 8">
            <a:extLst>
              <a:ext uri="{FF2B5EF4-FFF2-40B4-BE49-F238E27FC236}">
                <a16:creationId xmlns:a16="http://schemas.microsoft.com/office/drawing/2014/main" id="{A58D7E8A-98FF-45DF-B3BE-1B4A2362CED4}"/>
              </a:ext>
            </a:extLst>
          </p:cNvPr>
          <p:cNvSpPr/>
          <p:nvPr/>
        </p:nvSpPr>
        <p:spPr>
          <a:xfrm>
            <a:off x="6351558" y="3263139"/>
            <a:ext cx="859091" cy="833377"/>
          </a:xfrm>
          <a:prstGeom prst="ellipse">
            <a:avLst/>
          </a:prstGeom>
          <a:solidFill>
            <a:schemeClr val="bg2">
              <a:lumMod val="5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2</a:t>
            </a:r>
            <a:endParaRPr kumimoji="0" lang="en-IN"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13" name="TextBox 12">
            <a:extLst>
              <a:ext uri="{FF2B5EF4-FFF2-40B4-BE49-F238E27FC236}">
                <a16:creationId xmlns:a16="http://schemas.microsoft.com/office/drawing/2014/main" id="{88A2495E-A6E1-4B1A-965C-97A67E15D7F3}"/>
              </a:ext>
            </a:extLst>
          </p:cNvPr>
          <p:cNvSpPr txBox="1"/>
          <p:nvPr/>
        </p:nvSpPr>
        <p:spPr>
          <a:xfrm>
            <a:off x="7210650" y="3118514"/>
            <a:ext cx="4729246"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latin typeface="Calibri" panose="020F0502020204030204" pitchFamily="34" charset="0"/>
              </a:rPr>
              <a:t>Remote </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Monitoring</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Mentors and Head Teachers were trained and supported on how to carry out remote mentoring through provision of airtime.</a:t>
            </a:r>
          </a:p>
        </p:txBody>
      </p:sp>
      <p:sp>
        <p:nvSpPr>
          <p:cNvPr id="15" name="TextBox 14">
            <a:extLst>
              <a:ext uri="{FF2B5EF4-FFF2-40B4-BE49-F238E27FC236}">
                <a16:creationId xmlns:a16="http://schemas.microsoft.com/office/drawing/2014/main" id="{EE407F81-BFB7-45FF-9BDA-84C58ACFC4D6}"/>
              </a:ext>
            </a:extLst>
          </p:cNvPr>
          <p:cNvSpPr txBox="1"/>
          <p:nvPr/>
        </p:nvSpPr>
        <p:spPr>
          <a:xfrm>
            <a:off x="7168622" y="1769094"/>
            <a:ext cx="4765043"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Self-Reflection for Teachers</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lang="en-US" dirty="0">
                <a:solidFill>
                  <a:srgbClr val="000000"/>
                </a:solidFill>
                <a:latin typeface="Calibri" panose="020F0502020204030204" pitchFamily="34" charset="0"/>
              </a:rPr>
              <a:t>During</a:t>
            </a:r>
            <a:r>
              <a:rPr kumimoji="0" 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refresher trainings, teachers were made to understand the importance of learning time and proper planning ahead of classes.</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 name="TextBox 2">
            <a:extLst>
              <a:ext uri="{FF2B5EF4-FFF2-40B4-BE49-F238E27FC236}">
                <a16:creationId xmlns:a16="http://schemas.microsoft.com/office/drawing/2014/main" id="{5B0751A7-36E4-4F7D-9EE2-88A6E558EBA4}"/>
              </a:ext>
            </a:extLst>
          </p:cNvPr>
          <p:cNvSpPr txBox="1"/>
          <p:nvPr/>
        </p:nvSpPr>
        <p:spPr>
          <a:xfrm>
            <a:off x="413421" y="1410355"/>
            <a:ext cx="5263375" cy="4616648"/>
          </a:xfrm>
          <a:prstGeom prst="rect">
            <a:avLst/>
          </a:prstGeom>
          <a:noFill/>
        </p:spPr>
        <p:txBody>
          <a:bodyPr wrap="square" rtlCol="0">
            <a:spAutoFit/>
          </a:bodyPr>
          <a:lstStyle/>
          <a:p>
            <a:pPr marL="88900" lvl="1">
              <a:buClr>
                <a:srgbClr val="000000"/>
              </a:buClr>
              <a:buSzPts val="2400"/>
              <a:defRPr/>
            </a:pPr>
            <a:r>
              <a:rPr lang="en-IN" sz="2000" b="1" kern="0" dirty="0">
                <a:solidFill>
                  <a:schemeClr val="accent1"/>
                </a:solidFill>
                <a:latin typeface="Calibri" panose="020F0502020204030204" pitchFamily="34" charset="0"/>
                <a:ea typeface="Calibri"/>
                <a:cs typeface="Calibri"/>
                <a:sym typeface="Calibri"/>
              </a:rPr>
              <a:t>Teachers Motivation and Economic Factor</a:t>
            </a:r>
            <a:r>
              <a:rPr lang="en-IN" sz="2000" kern="0" dirty="0">
                <a:solidFill>
                  <a:schemeClr val="accent1"/>
                </a:solidFill>
                <a:latin typeface="Calibri" panose="020F0502020204030204" pitchFamily="34" charset="0"/>
                <a:ea typeface="Calibri"/>
                <a:cs typeface="Calibri"/>
                <a:sym typeface="Calibri"/>
              </a:rPr>
              <a:t>:</a:t>
            </a:r>
          </a:p>
          <a:p>
            <a:pPr marL="88900" lvl="1">
              <a:buClr>
                <a:srgbClr val="000000"/>
              </a:buClr>
              <a:buSzPts val="2400"/>
              <a:defRPr/>
            </a:pPr>
            <a:r>
              <a:rPr lang="en-IN" sz="2000" kern="0" dirty="0">
                <a:solidFill>
                  <a:schemeClr val="accent1"/>
                </a:solidFill>
                <a:latin typeface="Calibri" panose="020F0502020204030204" pitchFamily="34" charset="0"/>
                <a:ea typeface="Calibri"/>
                <a:cs typeface="Calibri"/>
                <a:sym typeface="Calibri"/>
              </a:rPr>
              <a:t>Are teachers motivated and did they make the best use of the class time?</a:t>
            </a:r>
          </a:p>
          <a:p>
            <a:pPr marL="88900" lvl="1">
              <a:buClr>
                <a:srgbClr val="000000"/>
              </a:buClr>
              <a:buSzPts val="2400"/>
              <a:defRPr/>
            </a:pPr>
            <a:endParaRPr kumimoji="0" lang="en-IN" sz="1800" b="0" i="0" u="none" strike="noStrike" kern="0" cap="none" spc="0" normalizeH="0" baseline="0" noProof="0" dirty="0">
              <a:ln>
                <a:noFill/>
              </a:ln>
              <a:solidFill>
                <a:srgbClr val="000000"/>
              </a:solidFill>
              <a:effectLst/>
              <a:uLnTx/>
              <a:uFillTx/>
              <a:latin typeface="Calibri" panose="020F0502020204030204" pitchFamily="34" charset="0"/>
              <a:ea typeface="Calibri"/>
              <a:cs typeface="Calibri"/>
              <a:sym typeface="Calibri"/>
            </a:endParaRPr>
          </a:p>
          <a:p>
            <a:pPr marL="357188" lvl="1" indent="-285750">
              <a:buClr>
                <a:srgbClr val="000000"/>
              </a:buClr>
              <a:buSzPts val="2400"/>
              <a:buFont typeface="Arial" panose="020B0604020202020204" pitchFamily="34" charset="0"/>
              <a:buChar char="•"/>
              <a:defRPr/>
            </a:pPr>
            <a:r>
              <a:rPr kumimoji="0" lang="en-IN" sz="1800" b="0" i="0" u="none" strike="noStrike" kern="0" cap="none" spc="0" normalizeH="0" baseline="0" noProof="0" dirty="0">
                <a:ln>
                  <a:noFill/>
                </a:ln>
                <a:solidFill>
                  <a:srgbClr val="000000"/>
                </a:solidFill>
                <a:effectLst/>
                <a:uLnTx/>
                <a:uFillTx/>
                <a:latin typeface="Calibri" panose="020F0502020204030204" pitchFamily="34" charset="0"/>
                <a:ea typeface="Calibri"/>
                <a:cs typeface="Calibri"/>
                <a:sym typeface="Calibri"/>
              </a:rPr>
              <a:t>Teachers </a:t>
            </a:r>
            <a:r>
              <a:rPr lang="en-IN" kern="0" dirty="0">
                <a:solidFill>
                  <a:srgbClr val="000000"/>
                </a:solidFill>
                <a:latin typeface="Calibri" panose="020F0502020204030204" pitchFamily="34" charset="0"/>
                <a:ea typeface="Calibri"/>
                <a:cs typeface="Calibri"/>
                <a:sym typeface="Calibri"/>
              </a:rPr>
              <a:t>do not feel</a:t>
            </a:r>
            <a:r>
              <a:rPr kumimoji="0" lang="en-IN" sz="1800" b="1" i="0" u="none" strike="noStrike" kern="0" cap="none" spc="0" normalizeH="0" baseline="0" noProof="0" dirty="0">
                <a:ln>
                  <a:noFill/>
                </a:ln>
                <a:solidFill>
                  <a:srgbClr val="000000"/>
                </a:solidFill>
                <a:effectLst/>
                <a:uLnTx/>
                <a:uFillTx/>
                <a:latin typeface="Calibri" panose="020F0502020204030204" pitchFamily="34" charset="0"/>
                <a:ea typeface="Calibri"/>
                <a:cs typeface="Calibri"/>
                <a:sym typeface="Calibri"/>
              </a:rPr>
              <a:t> motivated to conduct activities, while few </a:t>
            </a:r>
            <a:r>
              <a:rPr lang="en-IN" b="1" kern="0" dirty="0">
                <a:solidFill>
                  <a:srgbClr val="000000"/>
                </a:solidFill>
                <a:latin typeface="Calibri" panose="020F0502020204030204" pitchFamily="34" charset="0"/>
                <a:ea typeface="Calibri"/>
                <a:cs typeface="Calibri"/>
                <a:sym typeface="Calibri"/>
              </a:rPr>
              <a:t>prepare session plan </a:t>
            </a:r>
            <a:r>
              <a:rPr kumimoji="0" lang="en-IN" sz="1800" b="0" i="0" u="none" strike="noStrike" kern="0" cap="none" spc="0" normalizeH="0" baseline="0" noProof="0" dirty="0">
                <a:ln>
                  <a:noFill/>
                </a:ln>
                <a:solidFill>
                  <a:srgbClr val="000000"/>
                </a:solidFill>
                <a:effectLst/>
                <a:uLnTx/>
                <a:uFillTx/>
                <a:latin typeface="Calibri" panose="020F0502020204030204" pitchFamily="34" charset="0"/>
                <a:ea typeface="Calibri"/>
                <a:cs typeface="Calibri"/>
                <a:sym typeface="Calibri"/>
              </a:rPr>
              <a:t>before the class. As a result, they often </a:t>
            </a:r>
          </a:p>
          <a:p>
            <a:pPr marL="738188" lvl="1" indent="-285750">
              <a:buClr>
                <a:srgbClr val="000000"/>
              </a:buClr>
              <a:buSzPts val="2400"/>
              <a:buFont typeface="Arial" panose="020B0604020202020204" pitchFamily="34" charset="0"/>
              <a:buChar char="•"/>
              <a:defRPr/>
            </a:pPr>
            <a:r>
              <a:rPr lang="en-IN" kern="0" dirty="0">
                <a:solidFill>
                  <a:srgbClr val="000000"/>
                </a:solidFill>
                <a:latin typeface="Calibri" panose="020F0502020204030204" pitchFamily="34" charset="0"/>
                <a:ea typeface="Calibri"/>
                <a:cs typeface="Calibri"/>
                <a:sym typeface="Calibri"/>
              </a:rPr>
              <a:t>went</a:t>
            </a:r>
            <a:r>
              <a:rPr kumimoji="0" lang="en-IN" sz="1800" b="0" i="0" u="none" strike="noStrike" kern="0" cap="none" spc="0" normalizeH="0" baseline="0" noProof="0" dirty="0">
                <a:ln>
                  <a:noFill/>
                </a:ln>
                <a:solidFill>
                  <a:srgbClr val="000000"/>
                </a:solidFill>
                <a:effectLst/>
                <a:uLnTx/>
                <a:uFillTx/>
                <a:latin typeface="Calibri" panose="020F0502020204030204" pitchFamily="34" charset="0"/>
                <a:ea typeface="Calibri"/>
                <a:cs typeface="Calibri"/>
                <a:sym typeface="Calibri"/>
              </a:rPr>
              <a:t> to school late/ started activities late</a:t>
            </a:r>
          </a:p>
          <a:p>
            <a:pPr marL="738188" lvl="1" indent="-285750">
              <a:buClr>
                <a:srgbClr val="000000"/>
              </a:buClr>
              <a:buSzPts val="2400"/>
              <a:buFont typeface="Arial" panose="020B0604020202020204" pitchFamily="34" charset="0"/>
              <a:buChar char="•"/>
              <a:defRPr/>
            </a:pPr>
            <a:r>
              <a:rPr kumimoji="0" lang="en-IN" sz="1800" b="0" i="0" u="none" strike="noStrike" kern="0" cap="none" spc="0" normalizeH="0" baseline="0" noProof="0" dirty="0">
                <a:ln>
                  <a:noFill/>
                </a:ln>
                <a:solidFill>
                  <a:srgbClr val="000000"/>
                </a:solidFill>
                <a:effectLst/>
                <a:uLnTx/>
                <a:uFillTx/>
                <a:latin typeface="Calibri" panose="020F0502020204030204" pitchFamily="34" charset="0"/>
                <a:ea typeface="Calibri"/>
                <a:cs typeface="Calibri"/>
                <a:sym typeface="Calibri"/>
              </a:rPr>
              <a:t>underutilized the time available, </a:t>
            </a:r>
          </a:p>
          <a:p>
            <a:pPr marL="738188" lvl="1" indent="-285750">
              <a:buClr>
                <a:srgbClr val="000000"/>
              </a:buClr>
              <a:buSzPts val="2400"/>
              <a:buFont typeface="Arial" panose="020B0604020202020204" pitchFamily="34" charset="0"/>
              <a:buChar char="•"/>
              <a:defRPr/>
            </a:pPr>
            <a:r>
              <a:rPr kumimoji="0" lang="en-IN" sz="1800" b="0" i="0" u="none" strike="noStrike" kern="0" cap="none" spc="0" normalizeH="0" baseline="0" noProof="0" dirty="0">
                <a:ln>
                  <a:noFill/>
                </a:ln>
                <a:solidFill>
                  <a:srgbClr val="000000"/>
                </a:solidFill>
                <a:effectLst/>
                <a:uLnTx/>
                <a:uFillTx/>
                <a:latin typeface="Calibri" panose="020F0502020204030204" pitchFamily="34" charset="0"/>
                <a:ea typeface="Calibri"/>
                <a:cs typeface="Calibri"/>
                <a:sym typeface="Calibri"/>
              </a:rPr>
              <a:t>failed to conduct activities effectively.</a:t>
            </a:r>
            <a:br>
              <a:rPr kumimoji="0" lang="en-IN" sz="1800" b="0" i="0" u="none" strike="noStrike" kern="0" cap="none" spc="0" normalizeH="0" baseline="0" noProof="0" dirty="0">
                <a:ln>
                  <a:noFill/>
                </a:ln>
                <a:solidFill>
                  <a:srgbClr val="000000"/>
                </a:solidFill>
                <a:effectLst/>
                <a:uLnTx/>
                <a:uFillTx/>
                <a:latin typeface="Calibri" panose="020F0502020204030204" pitchFamily="34" charset="0"/>
                <a:ea typeface="Calibri"/>
                <a:cs typeface="Calibri"/>
                <a:sym typeface="Calibri"/>
              </a:rPr>
            </a:b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Calibri"/>
              <a:cs typeface="Calibri"/>
              <a:sym typeface="Calibri"/>
            </a:endParaRPr>
          </a:p>
          <a:p>
            <a:pPr marL="357188" marR="0" lvl="1" indent="-285750" algn="l" defTabSz="914400" rtl="0" eaLnBrk="1" fontAlgn="auto" latinLnBrk="0" hangingPunct="1">
              <a:lnSpc>
                <a:spcPct val="100000"/>
              </a:lnSpc>
              <a:spcBef>
                <a:spcPts val="0"/>
              </a:spcBef>
              <a:spcAft>
                <a:spcPts val="0"/>
              </a:spcAft>
              <a:buClr>
                <a:srgbClr val="000000"/>
              </a:buClr>
              <a:buSzPts val="2400"/>
              <a:buFont typeface="Arial" panose="020B0604020202020204" pitchFamily="34" charset="0"/>
              <a:buChar char="•"/>
              <a:tabLst/>
              <a:defRPr/>
            </a:pPr>
            <a:r>
              <a:rPr lang="en-IN" kern="0" dirty="0">
                <a:solidFill>
                  <a:srgbClr val="000000"/>
                </a:solidFill>
                <a:latin typeface="Calibri" panose="020F0502020204030204" pitchFamily="34" charset="0"/>
                <a:ea typeface="Calibri"/>
                <a:cs typeface="Calibri"/>
                <a:sym typeface="Calibri"/>
              </a:rPr>
              <a:t>C</a:t>
            </a:r>
            <a:r>
              <a:rPr kumimoji="0" lang="en-IN" sz="1800" b="0" i="0" u="none" strike="noStrike" kern="0" cap="none" spc="0" normalizeH="0" baseline="0" noProof="0" dirty="0">
                <a:ln>
                  <a:noFill/>
                </a:ln>
                <a:solidFill>
                  <a:srgbClr val="000000"/>
                </a:solidFill>
                <a:effectLst/>
                <a:uLnTx/>
                <a:uFillTx/>
                <a:latin typeface="Calibri" panose="020F0502020204030204" pitchFamily="34" charset="0"/>
                <a:ea typeface="Calibri"/>
                <a:cs typeface="Calibri"/>
                <a:sym typeface="Calibri"/>
              </a:rPr>
              <a:t>ash crunch, fuel crisis, and inflation in the country further exacerbated teachers’/mentors’ demotivation.</a:t>
            </a:r>
          </a:p>
          <a:p>
            <a:pPr marL="357188" marR="0" lvl="1" indent="-285750" algn="l" defTabSz="914400" rtl="0" eaLnBrk="1" fontAlgn="auto" latinLnBrk="0" hangingPunct="1">
              <a:lnSpc>
                <a:spcPct val="100000"/>
              </a:lnSpc>
              <a:spcBef>
                <a:spcPts val="0"/>
              </a:spcBef>
              <a:spcAft>
                <a:spcPts val="0"/>
              </a:spcAft>
              <a:buClr>
                <a:srgbClr val="000000"/>
              </a:buClr>
              <a:buSzPts val="2400"/>
              <a:buFont typeface="Arial" panose="020B0604020202020204" pitchFamily="34" charset="0"/>
              <a:buChar char="•"/>
              <a:tabLst/>
              <a:defRPr/>
            </a:pPr>
            <a:endParaRPr lang="en-IN" kern="0" dirty="0">
              <a:solidFill>
                <a:srgbClr val="000000"/>
              </a:solidFill>
              <a:latin typeface="Calibri" panose="020F0502020204030204" pitchFamily="34" charset="0"/>
              <a:ea typeface="Calibri"/>
              <a:cs typeface="Calibri"/>
              <a:sym typeface="Calibri"/>
            </a:endParaRPr>
          </a:p>
          <a:p>
            <a:endParaRPr lang="en-IN" dirty="0"/>
          </a:p>
        </p:txBody>
      </p:sp>
    </p:spTree>
    <p:extLst>
      <p:ext uri="{BB962C8B-B14F-4D97-AF65-F5344CB8AC3E}">
        <p14:creationId xmlns:p14="http://schemas.microsoft.com/office/powerpoint/2010/main" val="355598316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72278DA-E44A-E004-F41B-FBE90006998A}"/>
              </a:ext>
            </a:extLst>
          </p:cNvPr>
          <p:cNvSpPr>
            <a:spLocks noGrp="1"/>
          </p:cNvSpPr>
          <p:nvPr>
            <p:ph type="sldNum" sz="quarter" idx="12"/>
          </p:nvPr>
        </p:nvSpPr>
        <p:spPr/>
        <p:txBody>
          <a:bodyPr/>
          <a:lstStyle/>
          <a:p>
            <a:fld id="{50378FF1-0A2D-B242-8485-06C380C6B3EE}" type="slidenum">
              <a:rPr lang="en-NG" smtClean="0"/>
              <a:t>32</a:t>
            </a:fld>
            <a:endParaRPr lang="en-NG"/>
          </a:p>
        </p:txBody>
      </p:sp>
      <p:sp>
        <p:nvSpPr>
          <p:cNvPr id="4" name="Title 3">
            <a:extLst>
              <a:ext uri="{FF2B5EF4-FFF2-40B4-BE49-F238E27FC236}">
                <a16:creationId xmlns:a16="http://schemas.microsoft.com/office/drawing/2014/main" id="{88C7D424-00D7-D9DA-AF3E-16A354111F19}"/>
              </a:ext>
            </a:extLst>
          </p:cNvPr>
          <p:cNvSpPr>
            <a:spLocks noGrp="1"/>
          </p:cNvSpPr>
          <p:nvPr>
            <p:ph type="title"/>
          </p:nvPr>
        </p:nvSpPr>
        <p:spPr>
          <a:xfrm>
            <a:off x="0" y="2569669"/>
            <a:ext cx="8475263" cy="1250576"/>
          </a:xfrm>
        </p:spPr>
        <p:txBody>
          <a:bodyPr>
            <a:normAutofit/>
          </a:bodyPr>
          <a:lstStyle/>
          <a:p>
            <a:r>
              <a:rPr lang="en-GB" sz="3800" dirty="0"/>
              <a:t>Discussion and Recommendation</a:t>
            </a:r>
          </a:p>
        </p:txBody>
      </p:sp>
      <p:sp>
        <p:nvSpPr>
          <p:cNvPr id="2" name="Footer Placeholder 1">
            <a:extLst>
              <a:ext uri="{FF2B5EF4-FFF2-40B4-BE49-F238E27FC236}">
                <a16:creationId xmlns:a16="http://schemas.microsoft.com/office/drawing/2014/main" id="{3E8D20B3-C78A-027C-3116-B018B2787321}"/>
              </a:ext>
            </a:extLst>
          </p:cNvPr>
          <p:cNvSpPr>
            <a:spLocks noGrp="1"/>
          </p:cNvSpPr>
          <p:nvPr>
            <p:ph type="ftr" sz="quarter" idx="11"/>
          </p:nvPr>
        </p:nvSpPr>
        <p:spPr/>
        <p:txBody>
          <a:bodyPr/>
          <a:lstStyle/>
          <a:p>
            <a:r>
              <a:rPr lang="en-US"/>
              <a:t>PLANE-AL Endline Assessment Results, Kano | 2022/23</a:t>
            </a:r>
            <a:endParaRPr lang="en-NG"/>
          </a:p>
        </p:txBody>
      </p:sp>
    </p:spTree>
    <p:extLst>
      <p:ext uri="{BB962C8B-B14F-4D97-AF65-F5344CB8AC3E}">
        <p14:creationId xmlns:p14="http://schemas.microsoft.com/office/powerpoint/2010/main" val="409454406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D560257-A9E5-BF7D-0970-A91B80B994A0}"/>
              </a:ext>
            </a:extLst>
          </p:cNvPr>
          <p:cNvSpPr>
            <a:spLocks noGrp="1"/>
          </p:cNvSpPr>
          <p:nvPr>
            <p:ph type="ftr" sz="quarter" idx="11"/>
          </p:nvPr>
        </p:nvSpPr>
        <p:spPr/>
        <p:txBody>
          <a:bodyPr/>
          <a:lstStyle/>
          <a:p>
            <a:r>
              <a:rPr lang="en-US"/>
              <a:t>PLANE-AL Endline Assessment Results, Kano | 2022/23</a:t>
            </a:r>
            <a:endParaRPr lang="en-NG"/>
          </a:p>
        </p:txBody>
      </p:sp>
      <p:sp>
        <p:nvSpPr>
          <p:cNvPr id="3" name="Slide Number Placeholder 2">
            <a:extLst>
              <a:ext uri="{FF2B5EF4-FFF2-40B4-BE49-F238E27FC236}">
                <a16:creationId xmlns:a16="http://schemas.microsoft.com/office/drawing/2014/main" id="{648C2B43-0A25-1D2E-89D2-D68692F3D1A3}"/>
              </a:ext>
            </a:extLst>
          </p:cNvPr>
          <p:cNvSpPr>
            <a:spLocks noGrp="1"/>
          </p:cNvSpPr>
          <p:nvPr>
            <p:ph type="sldNum" sz="quarter" idx="12"/>
          </p:nvPr>
        </p:nvSpPr>
        <p:spPr/>
        <p:txBody>
          <a:bodyPr/>
          <a:lstStyle/>
          <a:p>
            <a:fld id="{50378FF1-0A2D-B242-8485-06C380C6B3EE}" type="slidenum">
              <a:rPr lang="en-NG" smtClean="0"/>
              <a:t>33</a:t>
            </a:fld>
            <a:endParaRPr lang="en-NG"/>
          </a:p>
        </p:txBody>
      </p:sp>
      <p:sp>
        <p:nvSpPr>
          <p:cNvPr id="5" name="Text Placeholder 4">
            <a:extLst>
              <a:ext uri="{FF2B5EF4-FFF2-40B4-BE49-F238E27FC236}">
                <a16:creationId xmlns:a16="http://schemas.microsoft.com/office/drawing/2014/main" id="{1554A478-5A29-BA02-11F7-F98A05272D39}"/>
              </a:ext>
            </a:extLst>
          </p:cNvPr>
          <p:cNvSpPr>
            <a:spLocks noGrp="1"/>
          </p:cNvSpPr>
          <p:nvPr>
            <p:ph type="body" sz="quarter" idx="13"/>
          </p:nvPr>
        </p:nvSpPr>
        <p:spPr>
          <a:xfrm>
            <a:off x="588962" y="136525"/>
            <a:ext cx="11014075" cy="889635"/>
          </a:xfrm>
        </p:spPr>
        <p:txBody>
          <a:bodyPr>
            <a:normAutofit/>
          </a:bodyPr>
          <a:lstStyle/>
          <a:p>
            <a:r>
              <a:rPr lang="en-US" dirty="0"/>
              <a:t>Looking Ahead</a:t>
            </a:r>
            <a:endParaRPr lang="en-NG" dirty="0"/>
          </a:p>
        </p:txBody>
      </p:sp>
      <p:sp>
        <p:nvSpPr>
          <p:cNvPr id="6" name="Text Placeholder 5">
            <a:extLst>
              <a:ext uri="{FF2B5EF4-FFF2-40B4-BE49-F238E27FC236}">
                <a16:creationId xmlns:a16="http://schemas.microsoft.com/office/drawing/2014/main" id="{F375779A-8549-0AD2-8538-3AD8D94C7982}"/>
              </a:ext>
            </a:extLst>
          </p:cNvPr>
          <p:cNvSpPr>
            <a:spLocks noGrp="1"/>
          </p:cNvSpPr>
          <p:nvPr>
            <p:ph type="body" sz="quarter" idx="14"/>
          </p:nvPr>
        </p:nvSpPr>
        <p:spPr>
          <a:xfrm>
            <a:off x="693738" y="1148316"/>
            <a:ext cx="11014075" cy="4169809"/>
          </a:xfrm>
        </p:spPr>
        <p:txBody>
          <a:bodyPr>
            <a:normAutofit/>
          </a:bodyPr>
          <a:lstStyle/>
          <a:p>
            <a:pPr marL="457200" indent="-457200">
              <a:buFont typeface="Arial" panose="020B0604020202020204" pitchFamily="34" charset="0"/>
              <a:buChar char="•"/>
            </a:pPr>
            <a:r>
              <a:rPr lang="en-US" sz="2400" dirty="0"/>
              <a:t>Small incentives like school feeding have proven to improve attendance. What alternatives could be explored to improve pupils’ attendance and punctuality throughout the session?</a:t>
            </a:r>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r>
              <a:rPr lang="en-US" sz="2400" dirty="0"/>
              <a:t>About 31% of P6 could not read words while 20% could not recognize 2-digit numbers. How do we ensure this set of pupils catch up in junior secondary school?</a:t>
            </a:r>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r>
              <a:rPr lang="en-US" sz="2400" dirty="0"/>
              <a:t>How do we support mentors (esp. SSOs) to continue effective school monitoring and mentoring visits at times of economic hardships?</a:t>
            </a:r>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endParaRPr lang="en-NG" sz="2400" dirty="0"/>
          </a:p>
        </p:txBody>
      </p:sp>
    </p:spTree>
    <p:extLst>
      <p:ext uri="{BB962C8B-B14F-4D97-AF65-F5344CB8AC3E}">
        <p14:creationId xmlns:p14="http://schemas.microsoft.com/office/powerpoint/2010/main" val="178573308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61464-B3D6-9326-E545-C69D8D3E4002}"/>
              </a:ext>
            </a:extLst>
          </p:cNvPr>
          <p:cNvSpPr>
            <a:spLocks noGrp="1"/>
          </p:cNvSpPr>
          <p:nvPr>
            <p:ph type="title"/>
          </p:nvPr>
        </p:nvSpPr>
        <p:spPr>
          <a:xfrm>
            <a:off x="329949" y="1580238"/>
            <a:ext cx="5657193" cy="2066326"/>
          </a:xfrm>
        </p:spPr>
        <p:txBody>
          <a:bodyPr/>
          <a:lstStyle/>
          <a:p>
            <a:r>
              <a:rPr lang="en-GB" dirty="0"/>
              <a:t>Thank You</a:t>
            </a:r>
          </a:p>
        </p:txBody>
      </p:sp>
      <p:pic>
        <p:nvPicPr>
          <p:cNvPr id="6" name="Picture Placeholder 5">
            <a:extLst>
              <a:ext uri="{FF2B5EF4-FFF2-40B4-BE49-F238E27FC236}">
                <a16:creationId xmlns:a16="http://schemas.microsoft.com/office/drawing/2014/main" id="{5F5310FD-E241-F551-724E-4631D0BC1D75}"/>
              </a:ext>
            </a:extLst>
          </p:cNvPr>
          <p:cNvPicPr>
            <a:picLocks noGrp="1" noChangeAspect="1"/>
          </p:cNvPicPr>
          <p:nvPr>
            <p:ph type="pic" sz="quarter" idx="13"/>
          </p:nvPr>
        </p:nvPicPr>
        <p:blipFill rotWithShape="1">
          <a:blip r:embed="rId2" cstate="email">
            <a:extLst>
              <a:ext uri="{28A0092B-C50C-407E-A947-70E740481C1C}">
                <a14:useLocalDpi xmlns:a14="http://schemas.microsoft.com/office/drawing/2010/main" val="0"/>
              </a:ext>
            </a:extLst>
          </a:blip>
          <a:srcRect/>
          <a:stretch/>
        </p:blipFill>
        <p:spPr/>
      </p:pic>
    </p:spTree>
    <p:extLst>
      <p:ext uri="{BB962C8B-B14F-4D97-AF65-F5344CB8AC3E}">
        <p14:creationId xmlns:p14="http://schemas.microsoft.com/office/powerpoint/2010/main" val="1339703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theme/theme1.xml><?xml version="1.0" encoding="utf-8"?>
<a:theme xmlns:a="http://schemas.openxmlformats.org/drawingml/2006/main" name="Office Theme">
  <a:themeElements>
    <a:clrScheme name="Plane Color">
      <a:dk1>
        <a:srgbClr val="444444"/>
      </a:dk1>
      <a:lt1>
        <a:srgbClr val="FFFFFF"/>
      </a:lt1>
      <a:dk2>
        <a:srgbClr val="44546A"/>
      </a:dk2>
      <a:lt2>
        <a:srgbClr val="E7E6E6"/>
      </a:lt2>
      <a:accent1>
        <a:srgbClr val="0D9A48"/>
      </a:accent1>
      <a:accent2>
        <a:srgbClr val="98CA3C"/>
      </a:accent2>
      <a:accent3>
        <a:srgbClr val="A5A5A5"/>
      </a:accent3>
      <a:accent4>
        <a:srgbClr val="F6EB14"/>
      </a:accent4>
      <a:accent5>
        <a:srgbClr val="5B9BD5"/>
      </a:accent5>
      <a:accent6>
        <a:srgbClr val="70AD47"/>
      </a:accent6>
      <a:hlink>
        <a:srgbClr val="0563C1"/>
      </a:hlink>
      <a:folHlink>
        <a:srgbClr val="0D9A4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19105</TotalTime>
  <Words>2894</Words>
  <Application>Microsoft Office PowerPoint</Application>
  <PresentationFormat>Widescreen</PresentationFormat>
  <Paragraphs>339</Paragraphs>
  <Slides>34</Slides>
  <Notes>8</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34</vt:i4>
      </vt:variant>
    </vt:vector>
  </HeadingPairs>
  <TitlesOfParts>
    <vt:vector size="48" baseType="lpstr">
      <vt:lpstr>Arial</vt:lpstr>
      <vt:lpstr>Arial Black</vt:lpstr>
      <vt:lpstr>British Council Sans</vt:lpstr>
      <vt:lpstr>British Council Sans (Body)</vt:lpstr>
      <vt:lpstr>British Council Sans Headline</vt:lpstr>
      <vt:lpstr>Calibri</vt:lpstr>
      <vt:lpstr>Courier New</vt:lpstr>
      <vt:lpstr>Montserrat</vt:lpstr>
      <vt:lpstr>Montserrat Light</vt:lpstr>
      <vt:lpstr>Noto Sans</vt:lpstr>
      <vt:lpstr>Questrial</vt:lpstr>
      <vt:lpstr>Symbol</vt:lpstr>
      <vt:lpstr>Wingdings</vt:lpstr>
      <vt:lpstr>Office Theme</vt:lpstr>
      <vt:lpstr>PLANE AL   Dissemination</vt:lpstr>
      <vt:lpstr>PowerPoint Presentation</vt:lpstr>
      <vt:lpstr>PowerPoint Presentation</vt:lpstr>
      <vt:lpstr>PowerPoint Presentation</vt:lpstr>
      <vt:lpstr>Overview</vt:lpstr>
      <vt:lpstr>PowerPoint Presentation</vt:lpstr>
      <vt:lpstr>SAMPLE &amp; ASSESSMENT</vt:lpstr>
      <vt:lpstr>Student Profile</vt:lpstr>
      <vt:lpstr>Gender/Grade Profile</vt:lpstr>
      <vt:lpstr>Endline Assessment Results</vt:lpstr>
      <vt:lpstr>PowerPoint Presentation</vt:lpstr>
      <vt:lpstr>Assessment Results: Hausa Reading</vt:lpstr>
      <vt:lpstr>Assessment Results: English Reading</vt:lpstr>
      <vt:lpstr>Assessment Results: Mathematics</vt:lpstr>
      <vt:lpstr>  Home Based Learning (HBL)  </vt:lpstr>
      <vt:lpstr>Supporting Access to Education</vt:lpstr>
      <vt:lpstr>The Home-Based Learning (HBL) study </vt:lpstr>
      <vt:lpstr> HBL Study Pupils &amp; all AL Pupils – Hausa Endline Results </vt:lpstr>
      <vt:lpstr>HBL Study Pupils &amp; all AL Pupils – Maths Endline  Results</vt:lpstr>
      <vt:lpstr> HBL Study Pupils &amp; all AL – English Listening &amp; Speaking</vt:lpstr>
      <vt:lpstr>  HBL Study Pupils &amp; all AL – English Reading EL Results </vt:lpstr>
      <vt:lpstr>PowerPoint Presentation</vt:lpstr>
      <vt:lpstr>Summary</vt:lpstr>
      <vt:lpstr>CASE STUDIES</vt:lpstr>
      <vt:lpstr>Case Study One </vt:lpstr>
      <vt:lpstr>Case Study Two </vt:lpstr>
      <vt:lpstr>Case Study Three </vt:lpstr>
      <vt:lpstr>Challenges and Way Forward</vt:lpstr>
      <vt:lpstr>What was challenging</vt:lpstr>
      <vt:lpstr>What was challenging</vt:lpstr>
      <vt:lpstr>What was challenging</vt:lpstr>
      <vt:lpstr>Discussion and Recommendation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Umer Khan</dc:creator>
  <cp:lastModifiedBy>Francis Amehfrancis.ameh@teachingattherightlevel.org</cp:lastModifiedBy>
  <cp:revision>89</cp:revision>
  <dcterms:created xsi:type="dcterms:W3CDTF">2022-02-13T11:47:35Z</dcterms:created>
  <dcterms:modified xsi:type="dcterms:W3CDTF">2024-02-21T08:10:07Z</dcterms:modified>
</cp:coreProperties>
</file>