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80" r:id="rId15"/>
    <p:sldId id="270" r:id="rId16"/>
    <p:sldId id="281" r:id="rId17"/>
    <p:sldId id="271" r:id="rId18"/>
    <p:sldId id="279" r:id="rId19"/>
    <p:sldId id="272" r:id="rId20"/>
    <p:sldId id="274" r:id="rId21"/>
    <p:sldId id="273" r:id="rId22"/>
    <p:sldId id="275" r:id="rId23"/>
    <p:sldId id="277" r:id="rId24"/>
    <p:sldId id="278" r:id="rId25"/>
    <p:sldId id="282" r:id="rId26"/>
    <p:sldId id="283" r:id="rId27"/>
    <p:sldId id="284" r:id="rId28"/>
    <p:sldId id="285" r:id="rId29"/>
    <p:sldId id="286" r:id="rId30"/>
    <p:sldId id="287" r:id="rId31"/>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4580" autoAdjust="0"/>
    <p:restoredTop sz="86410" autoAdjust="0"/>
  </p:normalViewPr>
  <p:slideViewPr>
    <p:cSldViewPr snapToGrid="0">
      <p:cViewPr>
        <p:scale>
          <a:sx n="63" d="100"/>
          <a:sy n="63" d="100"/>
        </p:scale>
        <p:origin x="52" y="56"/>
      </p:cViewPr>
      <p:guideLst>
        <p:guide orient="horz" pos="2160"/>
        <p:guide pos="3840"/>
      </p:guideLst>
    </p:cSldViewPr>
  </p:slideViewPr>
  <p:outlineViewPr>
    <p:cViewPr>
      <p:scale>
        <a:sx n="33" d="100"/>
        <a:sy n="33" d="100"/>
      </p:scale>
      <p:origin x="0" y="-277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Book5"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5"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5"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Mean Distribution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NG"/>
        </a:p>
      </c:txPr>
    </c:title>
    <c:autoTitleDeleted val="0"/>
    <c:plotArea>
      <c:layout/>
      <c:lineChart>
        <c:grouping val="standard"/>
        <c:varyColors val="0"/>
        <c:ser>
          <c:idx val="0"/>
          <c:order val="0"/>
          <c:tx>
            <c:strRef>
              <c:f>Sheet1!$B$1</c:f>
              <c:strCache>
                <c:ptCount val="1"/>
                <c:pt idx="0">
                  <c:v>Pri4</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Sheet1!$A$2:$A$24</c:f>
              <c:strCache>
                <c:ptCount val="23"/>
                <c:pt idx="0">
                  <c:v>Birnin Gwari </c:v>
                </c:pt>
                <c:pt idx="1">
                  <c:v>Chikun </c:v>
                </c:pt>
                <c:pt idx="2">
                  <c:v>Giwa </c:v>
                </c:pt>
                <c:pt idx="3">
                  <c:v>Igabi </c:v>
                </c:pt>
                <c:pt idx="4">
                  <c:v>Ikara </c:v>
                </c:pt>
                <c:pt idx="5">
                  <c:v>Jaba </c:v>
                </c:pt>
                <c:pt idx="6">
                  <c:v>Jema'a </c:v>
                </c:pt>
                <c:pt idx="7">
                  <c:v>Kachia </c:v>
                </c:pt>
                <c:pt idx="8">
                  <c:v>Kaduna North </c:v>
                </c:pt>
                <c:pt idx="9">
                  <c:v>Kaduna South </c:v>
                </c:pt>
                <c:pt idx="10">
                  <c:v>Kagarko </c:v>
                </c:pt>
                <c:pt idx="11">
                  <c:v>Kajuru </c:v>
                </c:pt>
                <c:pt idx="12">
                  <c:v>Kaura </c:v>
                </c:pt>
                <c:pt idx="13">
                  <c:v>Kauru </c:v>
                </c:pt>
                <c:pt idx="14">
                  <c:v>Kubau </c:v>
                </c:pt>
                <c:pt idx="15">
                  <c:v>Kudan </c:v>
                </c:pt>
                <c:pt idx="16">
                  <c:v>Lere </c:v>
                </c:pt>
                <c:pt idx="17">
                  <c:v>Makarfi </c:v>
                </c:pt>
                <c:pt idx="18">
                  <c:v>Sabon Gari </c:v>
                </c:pt>
                <c:pt idx="19">
                  <c:v>Sanga </c:v>
                </c:pt>
                <c:pt idx="20">
                  <c:v>Soba </c:v>
                </c:pt>
                <c:pt idx="21">
                  <c:v>Zangon Kataf </c:v>
                </c:pt>
                <c:pt idx="22">
                  <c:v>Zaria </c:v>
                </c:pt>
              </c:strCache>
            </c:strRef>
          </c:cat>
          <c:val>
            <c:numRef>
              <c:f>Sheet1!$B$2:$B$24</c:f>
              <c:numCache>
                <c:formatCode>General</c:formatCode>
                <c:ptCount val="23"/>
                <c:pt idx="0">
                  <c:v>62.1</c:v>
                </c:pt>
                <c:pt idx="1">
                  <c:v>46.5</c:v>
                </c:pt>
                <c:pt idx="2">
                  <c:v>14.9</c:v>
                </c:pt>
                <c:pt idx="3">
                  <c:v>28.1</c:v>
                </c:pt>
                <c:pt idx="4">
                  <c:v>11.5</c:v>
                </c:pt>
                <c:pt idx="5">
                  <c:v>30.6</c:v>
                </c:pt>
                <c:pt idx="6">
                  <c:v>60.7</c:v>
                </c:pt>
                <c:pt idx="7">
                  <c:v>29.2</c:v>
                </c:pt>
                <c:pt idx="8">
                  <c:v>34.5</c:v>
                </c:pt>
                <c:pt idx="9">
                  <c:v>33.4</c:v>
                </c:pt>
                <c:pt idx="10">
                  <c:v>19.2</c:v>
                </c:pt>
                <c:pt idx="11">
                  <c:v>17.899999999999999</c:v>
                </c:pt>
                <c:pt idx="12">
                  <c:v>32.4</c:v>
                </c:pt>
                <c:pt idx="13">
                  <c:v>13.1</c:v>
                </c:pt>
                <c:pt idx="14">
                  <c:v>21.1</c:v>
                </c:pt>
                <c:pt idx="15">
                  <c:v>29.6</c:v>
                </c:pt>
                <c:pt idx="16">
                  <c:v>39.4</c:v>
                </c:pt>
                <c:pt idx="17">
                  <c:v>15.4</c:v>
                </c:pt>
                <c:pt idx="18">
                  <c:v>22.8</c:v>
                </c:pt>
                <c:pt idx="19">
                  <c:v>26</c:v>
                </c:pt>
                <c:pt idx="20">
                  <c:v>16.3</c:v>
                </c:pt>
                <c:pt idx="21">
                  <c:v>26.9</c:v>
                </c:pt>
                <c:pt idx="22">
                  <c:v>21.1</c:v>
                </c:pt>
              </c:numCache>
            </c:numRef>
          </c:val>
          <c:smooth val="0"/>
          <c:extLst>
            <c:ext xmlns:c16="http://schemas.microsoft.com/office/drawing/2014/chart" uri="{C3380CC4-5D6E-409C-BE32-E72D297353CC}">
              <c16:uniqueId val="{00000000-DBC8-41B9-96D9-DEA1AD84C96C}"/>
            </c:ext>
          </c:extLst>
        </c:ser>
        <c:ser>
          <c:idx val="1"/>
          <c:order val="1"/>
          <c:tx>
            <c:strRef>
              <c:f>Sheet1!$C$1</c:f>
              <c:strCache>
                <c:ptCount val="1"/>
                <c:pt idx="0">
                  <c:v>Pri6</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Sheet1!$A$2:$A$24</c:f>
              <c:strCache>
                <c:ptCount val="23"/>
                <c:pt idx="0">
                  <c:v>Birnin Gwari </c:v>
                </c:pt>
                <c:pt idx="1">
                  <c:v>Chikun </c:v>
                </c:pt>
                <c:pt idx="2">
                  <c:v>Giwa </c:v>
                </c:pt>
                <c:pt idx="3">
                  <c:v>Igabi </c:v>
                </c:pt>
                <c:pt idx="4">
                  <c:v>Ikara </c:v>
                </c:pt>
                <c:pt idx="5">
                  <c:v>Jaba </c:v>
                </c:pt>
                <c:pt idx="6">
                  <c:v>Jema'a </c:v>
                </c:pt>
                <c:pt idx="7">
                  <c:v>Kachia </c:v>
                </c:pt>
                <c:pt idx="8">
                  <c:v>Kaduna North </c:v>
                </c:pt>
                <c:pt idx="9">
                  <c:v>Kaduna South </c:v>
                </c:pt>
                <c:pt idx="10">
                  <c:v>Kagarko </c:v>
                </c:pt>
                <c:pt idx="11">
                  <c:v>Kajuru </c:v>
                </c:pt>
                <c:pt idx="12">
                  <c:v>Kaura </c:v>
                </c:pt>
                <c:pt idx="13">
                  <c:v>Kauru </c:v>
                </c:pt>
                <c:pt idx="14">
                  <c:v>Kubau </c:v>
                </c:pt>
                <c:pt idx="15">
                  <c:v>Kudan </c:v>
                </c:pt>
                <c:pt idx="16">
                  <c:v>Lere </c:v>
                </c:pt>
                <c:pt idx="17">
                  <c:v>Makarfi </c:v>
                </c:pt>
                <c:pt idx="18">
                  <c:v>Sabon Gari </c:v>
                </c:pt>
                <c:pt idx="19">
                  <c:v>Sanga </c:v>
                </c:pt>
                <c:pt idx="20">
                  <c:v>Soba </c:v>
                </c:pt>
                <c:pt idx="21">
                  <c:v>Zangon Kataf </c:v>
                </c:pt>
                <c:pt idx="22">
                  <c:v>Zaria </c:v>
                </c:pt>
              </c:strCache>
            </c:strRef>
          </c:cat>
          <c:val>
            <c:numRef>
              <c:f>Sheet1!$C$2:$C$24</c:f>
              <c:numCache>
                <c:formatCode>General</c:formatCode>
                <c:ptCount val="23"/>
                <c:pt idx="0">
                  <c:v>78.599999999999994</c:v>
                </c:pt>
                <c:pt idx="1">
                  <c:v>47.2</c:v>
                </c:pt>
                <c:pt idx="2">
                  <c:v>20.8</c:v>
                </c:pt>
                <c:pt idx="3">
                  <c:v>35.299999999999997</c:v>
                </c:pt>
                <c:pt idx="4">
                  <c:v>19.399999999999999</c:v>
                </c:pt>
                <c:pt idx="5">
                  <c:v>49.8</c:v>
                </c:pt>
                <c:pt idx="6">
                  <c:v>75.099999999999994</c:v>
                </c:pt>
                <c:pt idx="7">
                  <c:v>35.799999999999997</c:v>
                </c:pt>
                <c:pt idx="8">
                  <c:v>43</c:v>
                </c:pt>
                <c:pt idx="9">
                  <c:v>46.9</c:v>
                </c:pt>
                <c:pt idx="10">
                  <c:v>30</c:v>
                </c:pt>
                <c:pt idx="11">
                  <c:v>28.4</c:v>
                </c:pt>
                <c:pt idx="12">
                  <c:v>47.4</c:v>
                </c:pt>
                <c:pt idx="13">
                  <c:v>17.600000000000001</c:v>
                </c:pt>
                <c:pt idx="14">
                  <c:v>33.200000000000003</c:v>
                </c:pt>
                <c:pt idx="15">
                  <c:v>36.200000000000003</c:v>
                </c:pt>
                <c:pt idx="16">
                  <c:v>51.8</c:v>
                </c:pt>
                <c:pt idx="17">
                  <c:v>19.899999999999999</c:v>
                </c:pt>
                <c:pt idx="18">
                  <c:v>31.8</c:v>
                </c:pt>
                <c:pt idx="19">
                  <c:v>31.6</c:v>
                </c:pt>
                <c:pt idx="20">
                  <c:v>34.1</c:v>
                </c:pt>
                <c:pt idx="21">
                  <c:v>39.1</c:v>
                </c:pt>
                <c:pt idx="22">
                  <c:v>35.1</c:v>
                </c:pt>
              </c:numCache>
            </c:numRef>
          </c:val>
          <c:smooth val="0"/>
          <c:extLst>
            <c:ext xmlns:c16="http://schemas.microsoft.com/office/drawing/2014/chart" uri="{C3380CC4-5D6E-409C-BE32-E72D297353CC}">
              <c16:uniqueId val="{00000001-DBC8-41B9-96D9-DEA1AD84C96C}"/>
            </c:ext>
          </c:extLst>
        </c:ser>
        <c:ser>
          <c:idx val="2"/>
          <c:order val="2"/>
          <c:tx>
            <c:strRef>
              <c:f>Sheet1!$D$1</c:f>
              <c:strCache>
                <c:ptCount val="1"/>
                <c:pt idx="0">
                  <c:v>JS1</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Sheet1!$A$2:$A$24</c:f>
              <c:strCache>
                <c:ptCount val="23"/>
                <c:pt idx="0">
                  <c:v>Birnin Gwari </c:v>
                </c:pt>
                <c:pt idx="1">
                  <c:v>Chikun </c:v>
                </c:pt>
                <c:pt idx="2">
                  <c:v>Giwa </c:v>
                </c:pt>
                <c:pt idx="3">
                  <c:v>Igabi </c:v>
                </c:pt>
                <c:pt idx="4">
                  <c:v>Ikara </c:v>
                </c:pt>
                <c:pt idx="5">
                  <c:v>Jaba </c:v>
                </c:pt>
                <c:pt idx="6">
                  <c:v>Jema'a </c:v>
                </c:pt>
                <c:pt idx="7">
                  <c:v>Kachia </c:v>
                </c:pt>
                <c:pt idx="8">
                  <c:v>Kaduna North </c:v>
                </c:pt>
                <c:pt idx="9">
                  <c:v>Kaduna South </c:v>
                </c:pt>
                <c:pt idx="10">
                  <c:v>Kagarko </c:v>
                </c:pt>
                <c:pt idx="11">
                  <c:v>Kajuru </c:v>
                </c:pt>
                <c:pt idx="12">
                  <c:v>Kaura </c:v>
                </c:pt>
                <c:pt idx="13">
                  <c:v>Kauru </c:v>
                </c:pt>
                <c:pt idx="14">
                  <c:v>Kubau </c:v>
                </c:pt>
                <c:pt idx="15">
                  <c:v>Kudan </c:v>
                </c:pt>
                <c:pt idx="16">
                  <c:v>Lere </c:v>
                </c:pt>
                <c:pt idx="17">
                  <c:v>Makarfi </c:v>
                </c:pt>
                <c:pt idx="18">
                  <c:v>Sabon Gari </c:v>
                </c:pt>
                <c:pt idx="19">
                  <c:v>Sanga </c:v>
                </c:pt>
                <c:pt idx="20">
                  <c:v>Soba </c:v>
                </c:pt>
                <c:pt idx="21">
                  <c:v>Zangon Kataf </c:v>
                </c:pt>
                <c:pt idx="22">
                  <c:v>Zaria </c:v>
                </c:pt>
              </c:strCache>
            </c:strRef>
          </c:cat>
          <c:val>
            <c:numRef>
              <c:f>Sheet1!$D$2:$D$24</c:f>
              <c:numCache>
                <c:formatCode>General</c:formatCode>
                <c:ptCount val="23"/>
                <c:pt idx="0">
                  <c:v>91</c:v>
                </c:pt>
                <c:pt idx="1">
                  <c:v>72</c:v>
                </c:pt>
                <c:pt idx="2">
                  <c:v>22.1</c:v>
                </c:pt>
                <c:pt idx="3">
                  <c:v>57.9</c:v>
                </c:pt>
                <c:pt idx="4">
                  <c:v>26</c:v>
                </c:pt>
                <c:pt idx="5">
                  <c:v>60.9</c:v>
                </c:pt>
                <c:pt idx="6">
                  <c:v>75.5</c:v>
                </c:pt>
                <c:pt idx="7">
                  <c:v>83.1</c:v>
                </c:pt>
                <c:pt idx="8">
                  <c:v>51.6</c:v>
                </c:pt>
                <c:pt idx="9">
                  <c:v>65.900000000000006</c:v>
                </c:pt>
                <c:pt idx="10">
                  <c:v>20.100000000000001</c:v>
                </c:pt>
                <c:pt idx="11">
                  <c:v>34.299999999999997</c:v>
                </c:pt>
                <c:pt idx="12">
                  <c:v>48.5</c:v>
                </c:pt>
                <c:pt idx="13">
                  <c:v>20.100000000000001</c:v>
                </c:pt>
                <c:pt idx="14">
                  <c:v>54.9</c:v>
                </c:pt>
                <c:pt idx="15">
                  <c:v>50</c:v>
                </c:pt>
                <c:pt idx="16">
                  <c:v>75.8</c:v>
                </c:pt>
                <c:pt idx="17">
                  <c:v>36.1</c:v>
                </c:pt>
                <c:pt idx="18">
                  <c:v>29.1</c:v>
                </c:pt>
                <c:pt idx="19">
                  <c:v>47.5</c:v>
                </c:pt>
                <c:pt idx="20">
                  <c:v>19.3</c:v>
                </c:pt>
                <c:pt idx="21">
                  <c:v>64.8</c:v>
                </c:pt>
                <c:pt idx="22">
                  <c:v>32.1</c:v>
                </c:pt>
              </c:numCache>
            </c:numRef>
          </c:val>
          <c:smooth val="0"/>
          <c:extLst>
            <c:ext xmlns:c16="http://schemas.microsoft.com/office/drawing/2014/chart" uri="{C3380CC4-5D6E-409C-BE32-E72D297353CC}">
              <c16:uniqueId val="{00000002-DBC8-41B9-96D9-DEA1AD84C96C}"/>
            </c:ext>
          </c:extLst>
        </c:ser>
        <c:dLbls>
          <c:showLegendKey val="0"/>
          <c:showVal val="0"/>
          <c:showCatName val="0"/>
          <c:showSerName val="0"/>
          <c:showPercent val="0"/>
          <c:showBubbleSize val="0"/>
        </c:dLbls>
        <c:marker val="1"/>
        <c:smooth val="0"/>
        <c:axId val="2119407560"/>
        <c:axId val="2119413272"/>
      </c:lineChart>
      <c:catAx>
        <c:axId val="2119407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G"/>
          </a:p>
        </c:txPr>
        <c:crossAx val="2119413272"/>
        <c:crosses val="autoZero"/>
        <c:auto val="1"/>
        <c:lblAlgn val="ctr"/>
        <c:lblOffset val="100"/>
        <c:noMultiLvlLbl val="0"/>
      </c:catAx>
      <c:valAx>
        <c:axId val="2119413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G"/>
          </a:p>
        </c:txPr>
        <c:crossAx val="2119407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G"/>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NG"/>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Mean Distribution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NG"/>
        </a:p>
      </c:txPr>
    </c:title>
    <c:autoTitleDeleted val="0"/>
    <c:plotArea>
      <c:layout/>
      <c:lineChart>
        <c:grouping val="standard"/>
        <c:varyColors val="0"/>
        <c:ser>
          <c:idx val="0"/>
          <c:order val="0"/>
          <c:tx>
            <c:strRef>
              <c:f>Sheet2!$B$1</c:f>
              <c:strCache>
                <c:ptCount val="1"/>
                <c:pt idx="0">
                  <c:v>Pri4</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Sheet2!$A$2:$A$24</c:f>
              <c:strCache>
                <c:ptCount val="23"/>
                <c:pt idx="0">
                  <c:v>Birnin Gwari </c:v>
                </c:pt>
                <c:pt idx="1">
                  <c:v>Chikun </c:v>
                </c:pt>
                <c:pt idx="2">
                  <c:v>Giwa </c:v>
                </c:pt>
                <c:pt idx="3">
                  <c:v>Igabi </c:v>
                </c:pt>
                <c:pt idx="4">
                  <c:v>Ikara </c:v>
                </c:pt>
                <c:pt idx="5">
                  <c:v>Jaba </c:v>
                </c:pt>
                <c:pt idx="6">
                  <c:v>Jema'a </c:v>
                </c:pt>
                <c:pt idx="7">
                  <c:v>Kachia </c:v>
                </c:pt>
                <c:pt idx="8">
                  <c:v>Kaduna North </c:v>
                </c:pt>
                <c:pt idx="9">
                  <c:v>Kaduna South </c:v>
                </c:pt>
                <c:pt idx="10">
                  <c:v>Kagarko </c:v>
                </c:pt>
                <c:pt idx="11">
                  <c:v>Kajuru </c:v>
                </c:pt>
                <c:pt idx="12">
                  <c:v>Kaura </c:v>
                </c:pt>
                <c:pt idx="13">
                  <c:v>Kauru </c:v>
                </c:pt>
                <c:pt idx="14">
                  <c:v>Kubau </c:v>
                </c:pt>
                <c:pt idx="15">
                  <c:v>Kudan </c:v>
                </c:pt>
                <c:pt idx="16">
                  <c:v>Lere </c:v>
                </c:pt>
                <c:pt idx="17">
                  <c:v>Makarfi </c:v>
                </c:pt>
                <c:pt idx="18">
                  <c:v>Sabon Gari </c:v>
                </c:pt>
                <c:pt idx="19">
                  <c:v>Sanga </c:v>
                </c:pt>
                <c:pt idx="20">
                  <c:v>Soba </c:v>
                </c:pt>
                <c:pt idx="21">
                  <c:v>Zangon Kataf </c:v>
                </c:pt>
                <c:pt idx="22">
                  <c:v>Zaria </c:v>
                </c:pt>
              </c:strCache>
            </c:strRef>
          </c:cat>
          <c:val>
            <c:numRef>
              <c:f>Sheet2!$B$2:$B$24</c:f>
              <c:numCache>
                <c:formatCode>General</c:formatCode>
                <c:ptCount val="23"/>
                <c:pt idx="0">
                  <c:v>50.9</c:v>
                </c:pt>
                <c:pt idx="1">
                  <c:v>16.5</c:v>
                </c:pt>
                <c:pt idx="2">
                  <c:v>9.2000000000000011</c:v>
                </c:pt>
                <c:pt idx="3">
                  <c:v>9.8000000000000007</c:v>
                </c:pt>
                <c:pt idx="4">
                  <c:v>7.6</c:v>
                </c:pt>
                <c:pt idx="5">
                  <c:v>5</c:v>
                </c:pt>
                <c:pt idx="6">
                  <c:v>31.9</c:v>
                </c:pt>
                <c:pt idx="7">
                  <c:v>6.4</c:v>
                </c:pt>
                <c:pt idx="8">
                  <c:v>17.100000000000001</c:v>
                </c:pt>
                <c:pt idx="9">
                  <c:v>6.9</c:v>
                </c:pt>
                <c:pt idx="10">
                  <c:v>1.4</c:v>
                </c:pt>
                <c:pt idx="11">
                  <c:v>2.9</c:v>
                </c:pt>
                <c:pt idx="12">
                  <c:v>2.2000000000000002</c:v>
                </c:pt>
                <c:pt idx="13">
                  <c:v>2.4</c:v>
                </c:pt>
                <c:pt idx="14">
                  <c:v>14.1</c:v>
                </c:pt>
                <c:pt idx="15">
                  <c:v>17.600000000000001</c:v>
                </c:pt>
                <c:pt idx="16">
                  <c:v>26.5</c:v>
                </c:pt>
                <c:pt idx="17">
                  <c:v>13.4</c:v>
                </c:pt>
                <c:pt idx="18">
                  <c:v>10</c:v>
                </c:pt>
                <c:pt idx="19">
                  <c:v>6.7</c:v>
                </c:pt>
                <c:pt idx="20">
                  <c:v>9.1</c:v>
                </c:pt>
                <c:pt idx="21">
                  <c:v>5.3</c:v>
                </c:pt>
                <c:pt idx="22">
                  <c:v>12.4</c:v>
                </c:pt>
              </c:numCache>
            </c:numRef>
          </c:val>
          <c:smooth val="0"/>
          <c:extLst>
            <c:ext xmlns:c16="http://schemas.microsoft.com/office/drawing/2014/chart" uri="{C3380CC4-5D6E-409C-BE32-E72D297353CC}">
              <c16:uniqueId val="{00000000-2214-4A93-A7E0-97C52D531B96}"/>
            </c:ext>
          </c:extLst>
        </c:ser>
        <c:ser>
          <c:idx val="1"/>
          <c:order val="1"/>
          <c:tx>
            <c:strRef>
              <c:f>Sheet2!$C$1</c:f>
              <c:strCache>
                <c:ptCount val="1"/>
                <c:pt idx="0">
                  <c:v>Pri6</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Sheet2!$A$2:$A$24</c:f>
              <c:strCache>
                <c:ptCount val="23"/>
                <c:pt idx="0">
                  <c:v>Birnin Gwari </c:v>
                </c:pt>
                <c:pt idx="1">
                  <c:v>Chikun </c:v>
                </c:pt>
                <c:pt idx="2">
                  <c:v>Giwa </c:v>
                </c:pt>
                <c:pt idx="3">
                  <c:v>Igabi </c:v>
                </c:pt>
                <c:pt idx="4">
                  <c:v>Ikara </c:v>
                </c:pt>
                <c:pt idx="5">
                  <c:v>Jaba </c:v>
                </c:pt>
                <c:pt idx="6">
                  <c:v>Jema'a </c:v>
                </c:pt>
                <c:pt idx="7">
                  <c:v>Kachia </c:v>
                </c:pt>
                <c:pt idx="8">
                  <c:v>Kaduna North </c:v>
                </c:pt>
                <c:pt idx="9">
                  <c:v>Kaduna South </c:v>
                </c:pt>
                <c:pt idx="10">
                  <c:v>Kagarko </c:v>
                </c:pt>
                <c:pt idx="11">
                  <c:v>Kajuru </c:v>
                </c:pt>
                <c:pt idx="12">
                  <c:v>Kaura </c:v>
                </c:pt>
                <c:pt idx="13">
                  <c:v>Kauru </c:v>
                </c:pt>
                <c:pt idx="14">
                  <c:v>Kubau </c:v>
                </c:pt>
                <c:pt idx="15">
                  <c:v>Kudan </c:v>
                </c:pt>
                <c:pt idx="16">
                  <c:v>Lere </c:v>
                </c:pt>
                <c:pt idx="17">
                  <c:v>Makarfi </c:v>
                </c:pt>
                <c:pt idx="18">
                  <c:v>Sabon Gari </c:v>
                </c:pt>
                <c:pt idx="19">
                  <c:v>Sanga </c:v>
                </c:pt>
                <c:pt idx="20">
                  <c:v>Soba </c:v>
                </c:pt>
                <c:pt idx="21">
                  <c:v>Zangon Kataf </c:v>
                </c:pt>
                <c:pt idx="22">
                  <c:v>Zaria </c:v>
                </c:pt>
              </c:strCache>
            </c:strRef>
          </c:cat>
          <c:val>
            <c:numRef>
              <c:f>Sheet2!$C$2:$C$24</c:f>
              <c:numCache>
                <c:formatCode>General</c:formatCode>
                <c:ptCount val="23"/>
                <c:pt idx="0">
                  <c:v>69.3</c:v>
                </c:pt>
                <c:pt idx="1">
                  <c:v>18.7</c:v>
                </c:pt>
                <c:pt idx="2">
                  <c:v>19</c:v>
                </c:pt>
                <c:pt idx="3">
                  <c:v>17.3</c:v>
                </c:pt>
                <c:pt idx="4">
                  <c:v>17.899999999999999</c:v>
                </c:pt>
                <c:pt idx="5">
                  <c:v>16.5</c:v>
                </c:pt>
                <c:pt idx="6">
                  <c:v>47.1</c:v>
                </c:pt>
                <c:pt idx="7">
                  <c:v>12.2</c:v>
                </c:pt>
                <c:pt idx="8">
                  <c:v>29.5</c:v>
                </c:pt>
                <c:pt idx="9">
                  <c:v>19.5</c:v>
                </c:pt>
                <c:pt idx="10">
                  <c:v>8.2000000000000011</c:v>
                </c:pt>
                <c:pt idx="11">
                  <c:v>9.1</c:v>
                </c:pt>
                <c:pt idx="12">
                  <c:v>13</c:v>
                </c:pt>
                <c:pt idx="13">
                  <c:v>6.6</c:v>
                </c:pt>
                <c:pt idx="14">
                  <c:v>26.7</c:v>
                </c:pt>
                <c:pt idx="15">
                  <c:v>27.3</c:v>
                </c:pt>
                <c:pt idx="16">
                  <c:v>42</c:v>
                </c:pt>
                <c:pt idx="17">
                  <c:v>15.9</c:v>
                </c:pt>
                <c:pt idx="18">
                  <c:v>25.5</c:v>
                </c:pt>
                <c:pt idx="19">
                  <c:v>12.3</c:v>
                </c:pt>
                <c:pt idx="20">
                  <c:v>29.1</c:v>
                </c:pt>
                <c:pt idx="21">
                  <c:v>12.7</c:v>
                </c:pt>
                <c:pt idx="22">
                  <c:v>27.8</c:v>
                </c:pt>
              </c:numCache>
            </c:numRef>
          </c:val>
          <c:smooth val="0"/>
          <c:extLst>
            <c:ext xmlns:c16="http://schemas.microsoft.com/office/drawing/2014/chart" uri="{C3380CC4-5D6E-409C-BE32-E72D297353CC}">
              <c16:uniqueId val="{00000001-2214-4A93-A7E0-97C52D531B96}"/>
            </c:ext>
          </c:extLst>
        </c:ser>
        <c:ser>
          <c:idx val="2"/>
          <c:order val="2"/>
          <c:tx>
            <c:strRef>
              <c:f>Sheet2!$D$1</c:f>
              <c:strCache>
                <c:ptCount val="1"/>
                <c:pt idx="0">
                  <c:v>JS1</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Sheet2!$A$2:$A$24</c:f>
              <c:strCache>
                <c:ptCount val="23"/>
                <c:pt idx="0">
                  <c:v>Birnin Gwari </c:v>
                </c:pt>
                <c:pt idx="1">
                  <c:v>Chikun </c:v>
                </c:pt>
                <c:pt idx="2">
                  <c:v>Giwa </c:v>
                </c:pt>
                <c:pt idx="3">
                  <c:v>Igabi </c:v>
                </c:pt>
                <c:pt idx="4">
                  <c:v>Ikara </c:v>
                </c:pt>
                <c:pt idx="5">
                  <c:v>Jaba </c:v>
                </c:pt>
                <c:pt idx="6">
                  <c:v>Jema'a </c:v>
                </c:pt>
                <c:pt idx="7">
                  <c:v>Kachia </c:v>
                </c:pt>
                <c:pt idx="8">
                  <c:v>Kaduna North </c:v>
                </c:pt>
                <c:pt idx="9">
                  <c:v>Kaduna South </c:v>
                </c:pt>
                <c:pt idx="10">
                  <c:v>Kagarko </c:v>
                </c:pt>
                <c:pt idx="11">
                  <c:v>Kajuru </c:v>
                </c:pt>
                <c:pt idx="12">
                  <c:v>Kaura </c:v>
                </c:pt>
                <c:pt idx="13">
                  <c:v>Kauru </c:v>
                </c:pt>
                <c:pt idx="14">
                  <c:v>Kubau </c:v>
                </c:pt>
                <c:pt idx="15">
                  <c:v>Kudan </c:v>
                </c:pt>
                <c:pt idx="16">
                  <c:v>Lere </c:v>
                </c:pt>
                <c:pt idx="17">
                  <c:v>Makarfi </c:v>
                </c:pt>
                <c:pt idx="18">
                  <c:v>Sabon Gari </c:v>
                </c:pt>
                <c:pt idx="19">
                  <c:v>Sanga </c:v>
                </c:pt>
                <c:pt idx="20">
                  <c:v>Soba </c:v>
                </c:pt>
                <c:pt idx="21">
                  <c:v>Zangon Kataf </c:v>
                </c:pt>
                <c:pt idx="22">
                  <c:v>Zaria </c:v>
                </c:pt>
              </c:strCache>
            </c:strRef>
          </c:cat>
          <c:val>
            <c:numRef>
              <c:f>Sheet2!$D$2:$D$24</c:f>
              <c:numCache>
                <c:formatCode>General</c:formatCode>
                <c:ptCount val="23"/>
                <c:pt idx="0">
                  <c:v>83.3</c:v>
                </c:pt>
                <c:pt idx="1">
                  <c:v>11.8</c:v>
                </c:pt>
                <c:pt idx="2">
                  <c:v>21.3</c:v>
                </c:pt>
                <c:pt idx="3">
                  <c:v>50.6</c:v>
                </c:pt>
                <c:pt idx="4">
                  <c:v>32</c:v>
                </c:pt>
                <c:pt idx="5">
                  <c:v>29</c:v>
                </c:pt>
                <c:pt idx="6">
                  <c:v>46.3</c:v>
                </c:pt>
                <c:pt idx="7">
                  <c:v>64.8</c:v>
                </c:pt>
                <c:pt idx="8">
                  <c:v>20.8</c:v>
                </c:pt>
                <c:pt idx="9">
                  <c:v>24.4</c:v>
                </c:pt>
                <c:pt idx="10">
                  <c:v>1.3</c:v>
                </c:pt>
                <c:pt idx="11">
                  <c:v>20.100000000000001</c:v>
                </c:pt>
                <c:pt idx="12">
                  <c:v>16.399999999999999</c:v>
                </c:pt>
                <c:pt idx="13">
                  <c:v>9.8000000000000007</c:v>
                </c:pt>
                <c:pt idx="14">
                  <c:v>39.9</c:v>
                </c:pt>
                <c:pt idx="15">
                  <c:v>36.5</c:v>
                </c:pt>
                <c:pt idx="16">
                  <c:v>74.5</c:v>
                </c:pt>
                <c:pt idx="17">
                  <c:v>33.6</c:v>
                </c:pt>
                <c:pt idx="18">
                  <c:v>9.9</c:v>
                </c:pt>
                <c:pt idx="19">
                  <c:v>13.4</c:v>
                </c:pt>
                <c:pt idx="20">
                  <c:v>14.9</c:v>
                </c:pt>
                <c:pt idx="21">
                  <c:v>45</c:v>
                </c:pt>
                <c:pt idx="22">
                  <c:v>31.4</c:v>
                </c:pt>
              </c:numCache>
            </c:numRef>
          </c:val>
          <c:smooth val="0"/>
          <c:extLst>
            <c:ext xmlns:c16="http://schemas.microsoft.com/office/drawing/2014/chart" uri="{C3380CC4-5D6E-409C-BE32-E72D297353CC}">
              <c16:uniqueId val="{00000002-2214-4A93-A7E0-97C52D531B96}"/>
            </c:ext>
          </c:extLst>
        </c:ser>
        <c:dLbls>
          <c:showLegendKey val="0"/>
          <c:showVal val="0"/>
          <c:showCatName val="0"/>
          <c:showSerName val="0"/>
          <c:showPercent val="0"/>
          <c:showBubbleSize val="0"/>
        </c:dLbls>
        <c:marker val="1"/>
        <c:smooth val="0"/>
        <c:axId val="2120499320"/>
        <c:axId val="2120504792"/>
      </c:lineChart>
      <c:catAx>
        <c:axId val="2120499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G"/>
          </a:p>
        </c:txPr>
        <c:crossAx val="2120504792"/>
        <c:crosses val="autoZero"/>
        <c:auto val="1"/>
        <c:lblAlgn val="ctr"/>
        <c:lblOffset val="100"/>
        <c:noMultiLvlLbl val="0"/>
      </c:catAx>
      <c:valAx>
        <c:axId val="2120504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G"/>
          </a:p>
        </c:txPr>
        <c:crossAx val="2120499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G"/>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NG"/>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Mean Distribution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NG"/>
        </a:p>
      </c:txPr>
    </c:title>
    <c:autoTitleDeleted val="0"/>
    <c:plotArea>
      <c:layout/>
      <c:lineChart>
        <c:grouping val="standard"/>
        <c:varyColors val="0"/>
        <c:ser>
          <c:idx val="0"/>
          <c:order val="0"/>
          <c:tx>
            <c:strRef>
              <c:f>Sheet3!$B$1</c:f>
              <c:strCache>
                <c:ptCount val="1"/>
                <c:pt idx="0">
                  <c:v>Pri4</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Sheet3!$A$2:$A$25</c:f>
              <c:strCache>
                <c:ptCount val="24"/>
                <c:pt idx="0">
                  <c:v>Birnin Gwari </c:v>
                </c:pt>
                <c:pt idx="1">
                  <c:v>Chikun </c:v>
                </c:pt>
                <c:pt idx="2">
                  <c:v>Giwa </c:v>
                </c:pt>
                <c:pt idx="3">
                  <c:v>Igabi </c:v>
                </c:pt>
                <c:pt idx="4">
                  <c:v>Ikara </c:v>
                </c:pt>
                <c:pt idx="5">
                  <c:v>Jaba </c:v>
                </c:pt>
                <c:pt idx="6">
                  <c:v>Jema'a </c:v>
                </c:pt>
                <c:pt idx="7">
                  <c:v>Kachia </c:v>
                </c:pt>
                <c:pt idx="8">
                  <c:v>Kaduna North </c:v>
                </c:pt>
                <c:pt idx="9">
                  <c:v>Kaduna South </c:v>
                </c:pt>
                <c:pt idx="10">
                  <c:v>Kagarko </c:v>
                </c:pt>
                <c:pt idx="11">
                  <c:v>Kajuru </c:v>
                </c:pt>
                <c:pt idx="12">
                  <c:v>Kaura </c:v>
                </c:pt>
                <c:pt idx="13">
                  <c:v>Kauru </c:v>
                </c:pt>
                <c:pt idx="14">
                  <c:v>Kubau </c:v>
                </c:pt>
                <c:pt idx="15">
                  <c:v>Kudan </c:v>
                </c:pt>
                <c:pt idx="16">
                  <c:v>Lere </c:v>
                </c:pt>
                <c:pt idx="17">
                  <c:v>Makarfi </c:v>
                </c:pt>
                <c:pt idx="18">
                  <c:v>Sabon Gari </c:v>
                </c:pt>
                <c:pt idx="19">
                  <c:v>Sanga </c:v>
                </c:pt>
                <c:pt idx="20">
                  <c:v>Soba </c:v>
                </c:pt>
                <c:pt idx="21">
                  <c:v>Zangon Kataf </c:v>
                </c:pt>
                <c:pt idx="22">
                  <c:v>Zaria </c:v>
                </c:pt>
                <c:pt idx="23">
                  <c:v>Total</c:v>
                </c:pt>
              </c:strCache>
            </c:strRef>
          </c:cat>
          <c:val>
            <c:numRef>
              <c:f>Sheet3!$B$2:$B$25</c:f>
              <c:numCache>
                <c:formatCode>General</c:formatCode>
                <c:ptCount val="24"/>
                <c:pt idx="0">
                  <c:v>73.900000000000006</c:v>
                </c:pt>
                <c:pt idx="1">
                  <c:v>69.400000000000006</c:v>
                </c:pt>
                <c:pt idx="2">
                  <c:v>36.5</c:v>
                </c:pt>
                <c:pt idx="3">
                  <c:v>46.3</c:v>
                </c:pt>
                <c:pt idx="4">
                  <c:v>24.1</c:v>
                </c:pt>
                <c:pt idx="5">
                  <c:v>40.4</c:v>
                </c:pt>
                <c:pt idx="6">
                  <c:v>68.8</c:v>
                </c:pt>
                <c:pt idx="7">
                  <c:v>41.6</c:v>
                </c:pt>
                <c:pt idx="8">
                  <c:v>54.8</c:v>
                </c:pt>
                <c:pt idx="9">
                  <c:v>58.4</c:v>
                </c:pt>
                <c:pt idx="10">
                  <c:v>23.6</c:v>
                </c:pt>
                <c:pt idx="11">
                  <c:v>27.5</c:v>
                </c:pt>
                <c:pt idx="12">
                  <c:v>40.1</c:v>
                </c:pt>
                <c:pt idx="13">
                  <c:v>18.100000000000001</c:v>
                </c:pt>
                <c:pt idx="14">
                  <c:v>48.6</c:v>
                </c:pt>
                <c:pt idx="15">
                  <c:v>45.8</c:v>
                </c:pt>
                <c:pt idx="16">
                  <c:v>54.4</c:v>
                </c:pt>
                <c:pt idx="17">
                  <c:v>42.6</c:v>
                </c:pt>
                <c:pt idx="18">
                  <c:v>48.8</c:v>
                </c:pt>
                <c:pt idx="19">
                  <c:v>40.799999999999997</c:v>
                </c:pt>
                <c:pt idx="20">
                  <c:v>34.6</c:v>
                </c:pt>
                <c:pt idx="21">
                  <c:v>44.6</c:v>
                </c:pt>
                <c:pt idx="22">
                  <c:v>48.9</c:v>
                </c:pt>
                <c:pt idx="23">
                  <c:v>48</c:v>
                </c:pt>
              </c:numCache>
            </c:numRef>
          </c:val>
          <c:smooth val="0"/>
          <c:extLst>
            <c:ext xmlns:c16="http://schemas.microsoft.com/office/drawing/2014/chart" uri="{C3380CC4-5D6E-409C-BE32-E72D297353CC}">
              <c16:uniqueId val="{00000000-A7BB-4A56-BAE3-4B617975B51B}"/>
            </c:ext>
          </c:extLst>
        </c:ser>
        <c:ser>
          <c:idx val="1"/>
          <c:order val="1"/>
          <c:tx>
            <c:strRef>
              <c:f>Sheet3!$C$1</c:f>
              <c:strCache>
                <c:ptCount val="1"/>
                <c:pt idx="0">
                  <c:v>Pri6</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Sheet3!$A$2:$A$25</c:f>
              <c:strCache>
                <c:ptCount val="24"/>
                <c:pt idx="0">
                  <c:v>Birnin Gwari </c:v>
                </c:pt>
                <c:pt idx="1">
                  <c:v>Chikun </c:v>
                </c:pt>
                <c:pt idx="2">
                  <c:v>Giwa </c:v>
                </c:pt>
                <c:pt idx="3">
                  <c:v>Igabi </c:v>
                </c:pt>
                <c:pt idx="4">
                  <c:v>Ikara </c:v>
                </c:pt>
                <c:pt idx="5">
                  <c:v>Jaba </c:v>
                </c:pt>
                <c:pt idx="6">
                  <c:v>Jema'a </c:v>
                </c:pt>
                <c:pt idx="7">
                  <c:v>Kachia </c:v>
                </c:pt>
                <c:pt idx="8">
                  <c:v>Kaduna North </c:v>
                </c:pt>
                <c:pt idx="9">
                  <c:v>Kaduna South </c:v>
                </c:pt>
                <c:pt idx="10">
                  <c:v>Kagarko </c:v>
                </c:pt>
                <c:pt idx="11">
                  <c:v>Kajuru </c:v>
                </c:pt>
                <c:pt idx="12">
                  <c:v>Kaura </c:v>
                </c:pt>
                <c:pt idx="13">
                  <c:v>Kauru </c:v>
                </c:pt>
                <c:pt idx="14">
                  <c:v>Kubau </c:v>
                </c:pt>
                <c:pt idx="15">
                  <c:v>Kudan </c:v>
                </c:pt>
                <c:pt idx="16">
                  <c:v>Lere </c:v>
                </c:pt>
                <c:pt idx="17">
                  <c:v>Makarfi </c:v>
                </c:pt>
                <c:pt idx="18">
                  <c:v>Sabon Gari </c:v>
                </c:pt>
                <c:pt idx="19">
                  <c:v>Sanga </c:v>
                </c:pt>
                <c:pt idx="20">
                  <c:v>Soba </c:v>
                </c:pt>
                <c:pt idx="21">
                  <c:v>Zangon Kataf </c:v>
                </c:pt>
                <c:pt idx="22">
                  <c:v>Zaria </c:v>
                </c:pt>
                <c:pt idx="23">
                  <c:v>Total</c:v>
                </c:pt>
              </c:strCache>
            </c:strRef>
          </c:cat>
          <c:val>
            <c:numRef>
              <c:f>Sheet3!$C$2:$C$25</c:f>
              <c:numCache>
                <c:formatCode>General</c:formatCode>
                <c:ptCount val="24"/>
                <c:pt idx="0">
                  <c:v>81.099999999999994</c:v>
                </c:pt>
                <c:pt idx="1">
                  <c:v>71.3</c:v>
                </c:pt>
                <c:pt idx="2">
                  <c:v>52.5</c:v>
                </c:pt>
                <c:pt idx="3">
                  <c:v>54.6</c:v>
                </c:pt>
                <c:pt idx="4">
                  <c:v>37.6</c:v>
                </c:pt>
                <c:pt idx="5">
                  <c:v>56</c:v>
                </c:pt>
                <c:pt idx="6">
                  <c:v>75</c:v>
                </c:pt>
                <c:pt idx="7">
                  <c:v>51.8</c:v>
                </c:pt>
                <c:pt idx="8">
                  <c:v>65.900000000000006</c:v>
                </c:pt>
                <c:pt idx="9">
                  <c:v>68.099999999999994</c:v>
                </c:pt>
                <c:pt idx="10">
                  <c:v>34</c:v>
                </c:pt>
                <c:pt idx="11">
                  <c:v>52.6</c:v>
                </c:pt>
                <c:pt idx="12">
                  <c:v>60.5</c:v>
                </c:pt>
                <c:pt idx="13">
                  <c:v>36.299999999999997</c:v>
                </c:pt>
                <c:pt idx="14">
                  <c:v>60.6</c:v>
                </c:pt>
                <c:pt idx="15">
                  <c:v>54.6</c:v>
                </c:pt>
                <c:pt idx="16">
                  <c:v>62.4</c:v>
                </c:pt>
                <c:pt idx="17">
                  <c:v>48.3</c:v>
                </c:pt>
                <c:pt idx="18">
                  <c:v>66.400000000000006</c:v>
                </c:pt>
                <c:pt idx="19">
                  <c:v>51.8</c:v>
                </c:pt>
                <c:pt idx="20">
                  <c:v>54.9</c:v>
                </c:pt>
                <c:pt idx="21">
                  <c:v>61.5</c:v>
                </c:pt>
                <c:pt idx="22">
                  <c:v>56.4</c:v>
                </c:pt>
                <c:pt idx="23">
                  <c:v>58.9</c:v>
                </c:pt>
              </c:numCache>
            </c:numRef>
          </c:val>
          <c:smooth val="0"/>
          <c:extLst>
            <c:ext xmlns:c16="http://schemas.microsoft.com/office/drawing/2014/chart" uri="{C3380CC4-5D6E-409C-BE32-E72D297353CC}">
              <c16:uniqueId val="{00000001-A7BB-4A56-BAE3-4B617975B51B}"/>
            </c:ext>
          </c:extLst>
        </c:ser>
        <c:ser>
          <c:idx val="2"/>
          <c:order val="2"/>
          <c:tx>
            <c:strRef>
              <c:f>Sheet3!$D$1</c:f>
              <c:strCache>
                <c:ptCount val="1"/>
                <c:pt idx="0">
                  <c:v>JS1</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Sheet3!$A$2:$A$25</c:f>
              <c:strCache>
                <c:ptCount val="24"/>
                <c:pt idx="0">
                  <c:v>Birnin Gwari </c:v>
                </c:pt>
                <c:pt idx="1">
                  <c:v>Chikun </c:v>
                </c:pt>
                <c:pt idx="2">
                  <c:v>Giwa </c:v>
                </c:pt>
                <c:pt idx="3">
                  <c:v>Igabi </c:v>
                </c:pt>
                <c:pt idx="4">
                  <c:v>Ikara </c:v>
                </c:pt>
                <c:pt idx="5">
                  <c:v>Jaba </c:v>
                </c:pt>
                <c:pt idx="6">
                  <c:v>Jema'a </c:v>
                </c:pt>
                <c:pt idx="7">
                  <c:v>Kachia </c:v>
                </c:pt>
                <c:pt idx="8">
                  <c:v>Kaduna North </c:v>
                </c:pt>
                <c:pt idx="9">
                  <c:v>Kaduna South </c:v>
                </c:pt>
                <c:pt idx="10">
                  <c:v>Kagarko </c:v>
                </c:pt>
                <c:pt idx="11">
                  <c:v>Kajuru </c:v>
                </c:pt>
                <c:pt idx="12">
                  <c:v>Kaura </c:v>
                </c:pt>
                <c:pt idx="13">
                  <c:v>Kauru </c:v>
                </c:pt>
                <c:pt idx="14">
                  <c:v>Kubau </c:v>
                </c:pt>
                <c:pt idx="15">
                  <c:v>Kudan </c:v>
                </c:pt>
                <c:pt idx="16">
                  <c:v>Lere </c:v>
                </c:pt>
                <c:pt idx="17">
                  <c:v>Makarfi </c:v>
                </c:pt>
                <c:pt idx="18">
                  <c:v>Sabon Gari </c:v>
                </c:pt>
                <c:pt idx="19">
                  <c:v>Sanga </c:v>
                </c:pt>
                <c:pt idx="20">
                  <c:v>Soba </c:v>
                </c:pt>
                <c:pt idx="21">
                  <c:v>Zangon Kataf </c:v>
                </c:pt>
                <c:pt idx="22">
                  <c:v>Zaria </c:v>
                </c:pt>
                <c:pt idx="23">
                  <c:v>Total</c:v>
                </c:pt>
              </c:strCache>
            </c:strRef>
          </c:cat>
          <c:val>
            <c:numRef>
              <c:f>Sheet3!$D$2:$D$25</c:f>
              <c:numCache>
                <c:formatCode>General</c:formatCode>
                <c:ptCount val="24"/>
                <c:pt idx="0">
                  <c:v>85.6</c:v>
                </c:pt>
                <c:pt idx="1">
                  <c:v>84.8</c:v>
                </c:pt>
                <c:pt idx="2">
                  <c:v>42.5</c:v>
                </c:pt>
                <c:pt idx="3">
                  <c:v>69</c:v>
                </c:pt>
                <c:pt idx="4">
                  <c:v>63</c:v>
                </c:pt>
                <c:pt idx="5">
                  <c:v>73.900000000000006</c:v>
                </c:pt>
                <c:pt idx="6">
                  <c:v>78.599999999999994</c:v>
                </c:pt>
                <c:pt idx="7">
                  <c:v>81</c:v>
                </c:pt>
                <c:pt idx="8">
                  <c:v>69.8</c:v>
                </c:pt>
                <c:pt idx="9">
                  <c:v>84.9</c:v>
                </c:pt>
                <c:pt idx="10">
                  <c:v>34.4</c:v>
                </c:pt>
                <c:pt idx="11">
                  <c:v>61.4</c:v>
                </c:pt>
                <c:pt idx="12">
                  <c:v>60.1</c:v>
                </c:pt>
                <c:pt idx="13">
                  <c:v>48.4</c:v>
                </c:pt>
                <c:pt idx="14">
                  <c:v>73.599999999999994</c:v>
                </c:pt>
                <c:pt idx="15">
                  <c:v>56.5</c:v>
                </c:pt>
                <c:pt idx="16">
                  <c:v>70.599999999999994</c:v>
                </c:pt>
                <c:pt idx="17">
                  <c:v>60</c:v>
                </c:pt>
                <c:pt idx="18">
                  <c:v>57.1</c:v>
                </c:pt>
                <c:pt idx="19">
                  <c:v>50.8</c:v>
                </c:pt>
                <c:pt idx="20">
                  <c:v>57.4</c:v>
                </c:pt>
                <c:pt idx="21">
                  <c:v>81.099999999999994</c:v>
                </c:pt>
                <c:pt idx="22">
                  <c:v>56.1</c:v>
                </c:pt>
                <c:pt idx="23">
                  <c:v>65.2</c:v>
                </c:pt>
              </c:numCache>
            </c:numRef>
          </c:val>
          <c:smooth val="0"/>
          <c:extLst>
            <c:ext xmlns:c16="http://schemas.microsoft.com/office/drawing/2014/chart" uri="{C3380CC4-5D6E-409C-BE32-E72D297353CC}">
              <c16:uniqueId val="{00000002-A7BB-4A56-BAE3-4B617975B51B}"/>
            </c:ext>
          </c:extLst>
        </c:ser>
        <c:dLbls>
          <c:showLegendKey val="0"/>
          <c:showVal val="0"/>
          <c:showCatName val="0"/>
          <c:showSerName val="0"/>
          <c:showPercent val="0"/>
          <c:showBubbleSize val="0"/>
        </c:dLbls>
        <c:marker val="1"/>
        <c:smooth val="0"/>
        <c:axId val="2119515928"/>
        <c:axId val="2119521656"/>
      </c:lineChart>
      <c:catAx>
        <c:axId val="211951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G"/>
          </a:p>
        </c:txPr>
        <c:crossAx val="2119521656"/>
        <c:crosses val="autoZero"/>
        <c:auto val="1"/>
        <c:lblAlgn val="ctr"/>
        <c:lblOffset val="100"/>
        <c:noMultiLvlLbl val="0"/>
      </c:catAx>
      <c:valAx>
        <c:axId val="2119521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G"/>
          </a:p>
        </c:txPr>
        <c:crossAx val="2119515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G"/>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NG"/>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8BAC2-1566-585B-D315-AE830F1D00A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a16="http://schemas.microsoft.com/office/drawing/2014/main" id="{250C4DAE-DD91-79FF-A716-B6992C6259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a16="http://schemas.microsoft.com/office/drawing/2014/main" id="{9ECD9D32-C14D-E7AC-B6F9-9206F950775E}"/>
              </a:ext>
            </a:extLst>
          </p:cNvPr>
          <p:cNvSpPr>
            <a:spLocks noGrp="1"/>
          </p:cNvSpPr>
          <p:nvPr>
            <p:ph type="dt" sz="half" idx="10"/>
          </p:nvPr>
        </p:nvSpPr>
        <p:spPr/>
        <p:txBody>
          <a:bodyPr/>
          <a:lstStyle/>
          <a:p>
            <a:fld id="{22C58B02-2AE5-4DA1-A3AB-23B9744F84E9}" type="datetimeFigureOut">
              <a:rPr lang="x-none" smtClean="0"/>
              <a:t>19/02/2024</a:t>
            </a:fld>
            <a:endParaRPr lang="x-none"/>
          </a:p>
        </p:txBody>
      </p:sp>
      <p:sp>
        <p:nvSpPr>
          <p:cNvPr id="5" name="Footer Placeholder 4">
            <a:extLst>
              <a:ext uri="{FF2B5EF4-FFF2-40B4-BE49-F238E27FC236}">
                <a16:creationId xmlns:a16="http://schemas.microsoft.com/office/drawing/2014/main" id="{C2645F6E-2C94-3681-0368-5B1B75BF3EE6}"/>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66C4AE95-7A84-5FA0-8D09-3B06CC5AC5F3}"/>
              </a:ext>
            </a:extLst>
          </p:cNvPr>
          <p:cNvSpPr>
            <a:spLocks noGrp="1"/>
          </p:cNvSpPr>
          <p:nvPr>
            <p:ph type="sldNum" sz="quarter" idx="12"/>
          </p:nvPr>
        </p:nvSpPr>
        <p:spPr/>
        <p:txBody>
          <a:bodyPr/>
          <a:lstStyle/>
          <a:p>
            <a:fld id="{6AB66346-7FA6-4B9F-8F9A-0DD36E0CB0C5}" type="slidenum">
              <a:rPr lang="x-none" smtClean="0"/>
              <a:t>‹#›</a:t>
            </a:fld>
            <a:endParaRPr lang="x-none"/>
          </a:p>
        </p:txBody>
      </p:sp>
    </p:spTree>
    <p:extLst>
      <p:ext uri="{BB962C8B-B14F-4D97-AF65-F5344CB8AC3E}">
        <p14:creationId xmlns:p14="http://schemas.microsoft.com/office/powerpoint/2010/main" val="2395575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3D9ED-E2DC-95B4-1BCA-B70360041033}"/>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7774DE30-AAF0-641E-05B3-A5EBFDC7A3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E0674695-8B53-6C42-6BE7-ADA5FF80FAEE}"/>
              </a:ext>
            </a:extLst>
          </p:cNvPr>
          <p:cNvSpPr>
            <a:spLocks noGrp="1"/>
          </p:cNvSpPr>
          <p:nvPr>
            <p:ph type="dt" sz="half" idx="10"/>
          </p:nvPr>
        </p:nvSpPr>
        <p:spPr/>
        <p:txBody>
          <a:bodyPr/>
          <a:lstStyle/>
          <a:p>
            <a:fld id="{22C58B02-2AE5-4DA1-A3AB-23B9744F84E9}" type="datetimeFigureOut">
              <a:rPr lang="x-none" smtClean="0"/>
              <a:t>19/02/2024</a:t>
            </a:fld>
            <a:endParaRPr lang="x-none"/>
          </a:p>
        </p:txBody>
      </p:sp>
      <p:sp>
        <p:nvSpPr>
          <p:cNvPr id="5" name="Footer Placeholder 4">
            <a:extLst>
              <a:ext uri="{FF2B5EF4-FFF2-40B4-BE49-F238E27FC236}">
                <a16:creationId xmlns:a16="http://schemas.microsoft.com/office/drawing/2014/main" id="{78B51F3D-D2D5-7E97-7D5E-22324DA3AB59}"/>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8BB97D32-330F-0DAD-47E6-E4A72B06B924}"/>
              </a:ext>
            </a:extLst>
          </p:cNvPr>
          <p:cNvSpPr>
            <a:spLocks noGrp="1"/>
          </p:cNvSpPr>
          <p:nvPr>
            <p:ph type="sldNum" sz="quarter" idx="12"/>
          </p:nvPr>
        </p:nvSpPr>
        <p:spPr/>
        <p:txBody>
          <a:bodyPr/>
          <a:lstStyle/>
          <a:p>
            <a:fld id="{6AB66346-7FA6-4B9F-8F9A-0DD36E0CB0C5}" type="slidenum">
              <a:rPr lang="x-none" smtClean="0"/>
              <a:t>‹#›</a:t>
            </a:fld>
            <a:endParaRPr lang="x-none"/>
          </a:p>
        </p:txBody>
      </p:sp>
    </p:spTree>
    <p:extLst>
      <p:ext uri="{BB962C8B-B14F-4D97-AF65-F5344CB8AC3E}">
        <p14:creationId xmlns:p14="http://schemas.microsoft.com/office/powerpoint/2010/main" val="1178489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27900-265C-50DF-4DDE-80AB7126CD6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a16="http://schemas.microsoft.com/office/drawing/2014/main" id="{D575DB44-05D6-A24C-D54C-7149E4B625A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2B06CB-6EF2-B49B-F152-4C9ED64FFE3E}"/>
              </a:ext>
            </a:extLst>
          </p:cNvPr>
          <p:cNvSpPr>
            <a:spLocks noGrp="1"/>
          </p:cNvSpPr>
          <p:nvPr>
            <p:ph type="dt" sz="half" idx="10"/>
          </p:nvPr>
        </p:nvSpPr>
        <p:spPr/>
        <p:txBody>
          <a:bodyPr/>
          <a:lstStyle/>
          <a:p>
            <a:fld id="{22C58B02-2AE5-4DA1-A3AB-23B9744F84E9}" type="datetimeFigureOut">
              <a:rPr lang="x-none" smtClean="0"/>
              <a:t>19/02/2024</a:t>
            </a:fld>
            <a:endParaRPr lang="x-none"/>
          </a:p>
        </p:txBody>
      </p:sp>
      <p:sp>
        <p:nvSpPr>
          <p:cNvPr id="5" name="Footer Placeholder 4">
            <a:extLst>
              <a:ext uri="{FF2B5EF4-FFF2-40B4-BE49-F238E27FC236}">
                <a16:creationId xmlns:a16="http://schemas.microsoft.com/office/drawing/2014/main" id="{78D6AE9D-E0A4-EDF4-3320-443252731122}"/>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D20979AA-7266-59AE-5883-38B27DCABE0C}"/>
              </a:ext>
            </a:extLst>
          </p:cNvPr>
          <p:cNvSpPr>
            <a:spLocks noGrp="1"/>
          </p:cNvSpPr>
          <p:nvPr>
            <p:ph type="sldNum" sz="quarter" idx="12"/>
          </p:nvPr>
        </p:nvSpPr>
        <p:spPr/>
        <p:txBody>
          <a:bodyPr/>
          <a:lstStyle/>
          <a:p>
            <a:fld id="{6AB66346-7FA6-4B9F-8F9A-0DD36E0CB0C5}" type="slidenum">
              <a:rPr lang="x-none" smtClean="0"/>
              <a:t>‹#›</a:t>
            </a:fld>
            <a:endParaRPr lang="x-none"/>
          </a:p>
        </p:txBody>
      </p:sp>
    </p:spTree>
    <p:extLst>
      <p:ext uri="{BB962C8B-B14F-4D97-AF65-F5344CB8AC3E}">
        <p14:creationId xmlns:p14="http://schemas.microsoft.com/office/powerpoint/2010/main" val="2962942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CACD5-E03A-5C38-6F4C-F86E6C792DA6}"/>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B87D286A-2D51-0249-1C39-04B166C8CD4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id="{5F52FE05-1DF6-2473-5397-2C04AE763B3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a16="http://schemas.microsoft.com/office/drawing/2014/main" id="{7191FF93-3858-28E2-1174-57CD3220BAB6}"/>
              </a:ext>
            </a:extLst>
          </p:cNvPr>
          <p:cNvSpPr>
            <a:spLocks noGrp="1"/>
          </p:cNvSpPr>
          <p:nvPr>
            <p:ph type="dt" sz="half" idx="10"/>
          </p:nvPr>
        </p:nvSpPr>
        <p:spPr/>
        <p:txBody>
          <a:bodyPr/>
          <a:lstStyle/>
          <a:p>
            <a:fld id="{22C58B02-2AE5-4DA1-A3AB-23B9744F84E9}" type="datetimeFigureOut">
              <a:rPr lang="x-none" smtClean="0"/>
              <a:t>19/02/2024</a:t>
            </a:fld>
            <a:endParaRPr lang="x-none"/>
          </a:p>
        </p:txBody>
      </p:sp>
      <p:sp>
        <p:nvSpPr>
          <p:cNvPr id="6" name="Footer Placeholder 5">
            <a:extLst>
              <a:ext uri="{FF2B5EF4-FFF2-40B4-BE49-F238E27FC236}">
                <a16:creationId xmlns:a16="http://schemas.microsoft.com/office/drawing/2014/main" id="{4B9AA50B-0706-8024-13C4-9E2EF5F9331A}"/>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41797500-A181-105F-9D3A-8E63D3038AC3}"/>
              </a:ext>
            </a:extLst>
          </p:cNvPr>
          <p:cNvSpPr>
            <a:spLocks noGrp="1"/>
          </p:cNvSpPr>
          <p:nvPr>
            <p:ph type="sldNum" sz="quarter" idx="12"/>
          </p:nvPr>
        </p:nvSpPr>
        <p:spPr/>
        <p:txBody>
          <a:bodyPr/>
          <a:lstStyle/>
          <a:p>
            <a:fld id="{6AB66346-7FA6-4B9F-8F9A-0DD36E0CB0C5}" type="slidenum">
              <a:rPr lang="x-none" smtClean="0"/>
              <a:t>‹#›</a:t>
            </a:fld>
            <a:endParaRPr lang="x-none"/>
          </a:p>
        </p:txBody>
      </p:sp>
    </p:spTree>
    <p:extLst>
      <p:ext uri="{BB962C8B-B14F-4D97-AF65-F5344CB8AC3E}">
        <p14:creationId xmlns:p14="http://schemas.microsoft.com/office/powerpoint/2010/main" val="1159089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07215-C00F-6333-5028-A766D7BC1975}"/>
              </a:ext>
            </a:extLst>
          </p:cNvPr>
          <p:cNvSpPr>
            <a:spLocks noGrp="1"/>
          </p:cNvSpPr>
          <p:nvPr>
            <p:ph type="title"/>
          </p:nvPr>
        </p:nvSpPr>
        <p:spPr>
          <a:xfrm>
            <a:off x="839788" y="365125"/>
            <a:ext cx="10515600" cy="1325563"/>
          </a:xfr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BB5F3339-3360-D5CD-91D7-3676D6D2F5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A00759-D263-9EB7-009E-5267575C81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id="{E2B76D4E-AF49-95FD-CC7E-A8C140FDAB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3B7B28-1F7F-92FD-494D-40989F8E8F6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a16="http://schemas.microsoft.com/office/drawing/2014/main" id="{847273E7-933D-9F79-BDCF-DE1BD01AC325}"/>
              </a:ext>
            </a:extLst>
          </p:cNvPr>
          <p:cNvSpPr>
            <a:spLocks noGrp="1"/>
          </p:cNvSpPr>
          <p:nvPr>
            <p:ph type="dt" sz="half" idx="10"/>
          </p:nvPr>
        </p:nvSpPr>
        <p:spPr/>
        <p:txBody>
          <a:bodyPr/>
          <a:lstStyle/>
          <a:p>
            <a:fld id="{22C58B02-2AE5-4DA1-A3AB-23B9744F84E9}" type="datetimeFigureOut">
              <a:rPr lang="x-none" smtClean="0"/>
              <a:t>19/02/2024</a:t>
            </a:fld>
            <a:endParaRPr lang="x-none"/>
          </a:p>
        </p:txBody>
      </p:sp>
      <p:sp>
        <p:nvSpPr>
          <p:cNvPr id="8" name="Footer Placeholder 7">
            <a:extLst>
              <a:ext uri="{FF2B5EF4-FFF2-40B4-BE49-F238E27FC236}">
                <a16:creationId xmlns:a16="http://schemas.microsoft.com/office/drawing/2014/main" id="{649CD8C8-08C3-EC4F-2246-1E16FDE3B5E7}"/>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id="{971E3DB4-8952-22CF-A18B-EC6B8A86A6FF}"/>
              </a:ext>
            </a:extLst>
          </p:cNvPr>
          <p:cNvSpPr>
            <a:spLocks noGrp="1"/>
          </p:cNvSpPr>
          <p:nvPr>
            <p:ph type="sldNum" sz="quarter" idx="12"/>
          </p:nvPr>
        </p:nvSpPr>
        <p:spPr/>
        <p:txBody>
          <a:bodyPr/>
          <a:lstStyle/>
          <a:p>
            <a:fld id="{6AB66346-7FA6-4B9F-8F9A-0DD36E0CB0C5}" type="slidenum">
              <a:rPr lang="x-none" smtClean="0"/>
              <a:t>‹#›</a:t>
            </a:fld>
            <a:endParaRPr lang="x-none"/>
          </a:p>
        </p:txBody>
      </p:sp>
    </p:spTree>
    <p:extLst>
      <p:ext uri="{BB962C8B-B14F-4D97-AF65-F5344CB8AC3E}">
        <p14:creationId xmlns:p14="http://schemas.microsoft.com/office/powerpoint/2010/main" val="2164760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5C72F-049F-FCBF-5866-672CA16318D7}"/>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id="{BA37C1EE-666C-0A5B-1080-00BC9ECBC82C}"/>
              </a:ext>
            </a:extLst>
          </p:cNvPr>
          <p:cNvSpPr>
            <a:spLocks noGrp="1"/>
          </p:cNvSpPr>
          <p:nvPr>
            <p:ph type="dt" sz="half" idx="10"/>
          </p:nvPr>
        </p:nvSpPr>
        <p:spPr/>
        <p:txBody>
          <a:bodyPr/>
          <a:lstStyle/>
          <a:p>
            <a:fld id="{22C58B02-2AE5-4DA1-A3AB-23B9744F84E9}" type="datetimeFigureOut">
              <a:rPr lang="x-none" smtClean="0"/>
              <a:t>19/02/2024</a:t>
            </a:fld>
            <a:endParaRPr lang="x-none"/>
          </a:p>
        </p:txBody>
      </p:sp>
      <p:sp>
        <p:nvSpPr>
          <p:cNvPr id="4" name="Footer Placeholder 3">
            <a:extLst>
              <a:ext uri="{FF2B5EF4-FFF2-40B4-BE49-F238E27FC236}">
                <a16:creationId xmlns:a16="http://schemas.microsoft.com/office/drawing/2014/main" id="{D9F5FD2C-3368-03D0-E7FD-D1CA68860A74}"/>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id="{C62055B1-D23F-3D5C-46A2-E7E7DD693467}"/>
              </a:ext>
            </a:extLst>
          </p:cNvPr>
          <p:cNvSpPr>
            <a:spLocks noGrp="1"/>
          </p:cNvSpPr>
          <p:nvPr>
            <p:ph type="sldNum" sz="quarter" idx="12"/>
          </p:nvPr>
        </p:nvSpPr>
        <p:spPr/>
        <p:txBody>
          <a:bodyPr/>
          <a:lstStyle/>
          <a:p>
            <a:fld id="{6AB66346-7FA6-4B9F-8F9A-0DD36E0CB0C5}" type="slidenum">
              <a:rPr lang="x-none" smtClean="0"/>
              <a:t>‹#›</a:t>
            </a:fld>
            <a:endParaRPr lang="x-none"/>
          </a:p>
        </p:txBody>
      </p:sp>
    </p:spTree>
    <p:extLst>
      <p:ext uri="{BB962C8B-B14F-4D97-AF65-F5344CB8AC3E}">
        <p14:creationId xmlns:p14="http://schemas.microsoft.com/office/powerpoint/2010/main" val="4061974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E9FB8D-5926-98CE-E3BE-24C1AE62EEE1}"/>
              </a:ext>
            </a:extLst>
          </p:cNvPr>
          <p:cNvSpPr>
            <a:spLocks noGrp="1"/>
          </p:cNvSpPr>
          <p:nvPr>
            <p:ph type="dt" sz="half" idx="10"/>
          </p:nvPr>
        </p:nvSpPr>
        <p:spPr/>
        <p:txBody>
          <a:bodyPr/>
          <a:lstStyle/>
          <a:p>
            <a:fld id="{22C58B02-2AE5-4DA1-A3AB-23B9744F84E9}" type="datetimeFigureOut">
              <a:rPr lang="x-none" smtClean="0"/>
              <a:t>19/02/2024</a:t>
            </a:fld>
            <a:endParaRPr lang="x-none"/>
          </a:p>
        </p:txBody>
      </p:sp>
      <p:sp>
        <p:nvSpPr>
          <p:cNvPr id="3" name="Footer Placeholder 2">
            <a:extLst>
              <a:ext uri="{FF2B5EF4-FFF2-40B4-BE49-F238E27FC236}">
                <a16:creationId xmlns:a16="http://schemas.microsoft.com/office/drawing/2014/main" id="{9D69ED10-4BF6-46BE-3283-BDAF650C2A4B}"/>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id="{9B42F73E-2DD6-436C-0885-2D05E2C10594}"/>
              </a:ext>
            </a:extLst>
          </p:cNvPr>
          <p:cNvSpPr>
            <a:spLocks noGrp="1"/>
          </p:cNvSpPr>
          <p:nvPr>
            <p:ph type="sldNum" sz="quarter" idx="12"/>
          </p:nvPr>
        </p:nvSpPr>
        <p:spPr/>
        <p:txBody>
          <a:bodyPr/>
          <a:lstStyle/>
          <a:p>
            <a:fld id="{6AB66346-7FA6-4B9F-8F9A-0DD36E0CB0C5}" type="slidenum">
              <a:rPr lang="x-none" smtClean="0"/>
              <a:t>‹#›</a:t>
            </a:fld>
            <a:endParaRPr lang="x-none"/>
          </a:p>
        </p:txBody>
      </p:sp>
    </p:spTree>
    <p:extLst>
      <p:ext uri="{BB962C8B-B14F-4D97-AF65-F5344CB8AC3E}">
        <p14:creationId xmlns:p14="http://schemas.microsoft.com/office/powerpoint/2010/main" val="2186936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85125-21EE-774D-8E45-E2301C59F0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id="{58B62CAD-653D-6D61-055A-901CCE4385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id="{4C50C119-80DF-BC70-A8B0-3C360D217B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0B2C94-31EE-EDBE-7FB6-9491564FC453}"/>
              </a:ext>
            </a:extLst>
          </p:cNvPr>
          <p:cNvSpPr>
            <a:spLocks noGrp="1"/>
          </p:cNvSpPr>
          <p:nvPr>
            <p:ph type="dt" sz="half" idx="10"/>
          </p:nvPr>
        </p:nvSpPr>
        <p:spPr/>
        <p:txBody>
          <a:bodyPr/>
          <a:lstStyle/>
          <a:p>
            <a:fld id="{22C58B02-2AE5-4DA1-A3AB-23B9744F84E9}" type="datetimeFigureOut">
              <a:rPr lang="x-none" smtClean="0"/>
              <a:t>19/02/2024</a:t>
            </a:fld>
            <a:endParaRPr lang="x-none"/>
          </a:p>
        </p:txBody>
      </p:sp>
      <p:sp>
        <p:nvSpPr>
          <p:cNvPr id="6" name="Footer Placeholder 5">
            <a:extLst>
              <a:ext uri="{FF2B5EF4-FFF2-40B4-BE49-F238E27FC236}">
                <a16:creationId xmlns:a16="http://schemas.microsoft.com/office/drawing/2014/main" id="{4E2ECA83-7E52-D30F-D8CB-7284130F655D}"/>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D34903E4-0BEB-8DCD-57D4-513C1E3BE94F}"/>
              </a:ext>
            </a:extLst>
          </p:cNvPr>
          <p:cNvSpPr>
            <a:spLocks noGrp="1"/>
          </p:cNvSpPr>
          <p:nvPr>
            <p:ph type="sldNum" sz="quarter" idx="12"/>
          </p:nvPr>
        </p:nvSpPr>
        <p:spPr/>
        <p:txBody>
          <a:bodyPr/>
          <a:lstStyle/>
          <a:p>
            <a:fld id="{6AB66346-7FA6-4B9F-8F9A-0DD36E0CB0C5}" type="slidenum">
              <a:rPr lang="x-none" smtClean="0"/>
              <a:t>‹#›</a:t>
            </a:fld>
            <a:endParaRPr lang="x-none"/>
          </a:p>
        </p:txBody>
      </p:sp>
    </p:spTree>
    <p:extLst>
      <p:ext uri="{BB962C8B-B14F-4D97-AF65-F5344CB8AC3E}">
        <p14:creationId xmlns:p14="http://schemas.microsoft.com/office/powerpoint/2010/main" val="2440813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7C251-F8D8-058B-6AF0-DAA5F947BC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id="{54B5EB94-9B71-DE59-D0D6-86A2F8E6D2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id="{0DA67233-3740-BBAA-68E6-62CC61AF74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0D7000-9378-7F25-D85A-05F2EA5062DC}"/>
              </a:ext>
            </a:extLst>
          </p:cNvPr>
          <p:cNvSpPr>
            <a:spLocks noGrp="1"/>
          </p:cNvSpPr>
          <p:nvPr>
            <p:ph type="dt" sz="half" idx="10"/>
          </p:nvPr>
        </p:nvSpPr>
        <p:spPr/>
        <p:txBody>
          <a:bodyPr/>
          <a:lstStyle/>
          <a:p>
            <a:fld id="{22C58B02-2AE5-4DA1-A3AB-23B9744F84E9}" type="datetimeFigureOut">
              <a:rPr lang="x-none" smtClean="0"/>
              <a:t>19/02/2024</a:t>
            </a:fld>
            <a:endParaRPr lang="x-none"/>
          </a:p>
        </p:txBody>
      </p:sp>
      <p:sp>
        <p:nvSpPr>
          <p:cNvPr id="6" name="Footer Placeholder 5">
            <a:extLst>
              <a:ext uri="{FF2B5EF4-FFF2-40B4-BE49-F238E27FC236}">
                <a16:creationId xmlns:a16="http://schemas.microsoft.com/office/drawing/2014/main" id="{1355DF22-AA02-5C5E-8EF0-7778CFD409AB}"/>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D7D8405E-55D1-9AEF-E9B4-0860059E3D88}"/>
              </a:ext>
            </a:extLst>
          </p:cNvPr>
          <p:cNvSpPr>
            <a:spLocks noGrp="1"/>
          </p:cNvSpPr>
          <p:nvPr>
            <p:ph type="sldNum" sz="quarter" idx="12"/>
          </p:nvPr>
        </p:nvSpPr>
        <p:spPr/>
        <p:txBody>
          <a:bodyPr/>
          <a:lstStyle/>
          <a:p>
            <a:fld id="{6AB66346-7FA6-4B9F-8F9A-0DD36E0CB0C5}" type="slidenum">
              <a:rPr lang="x-none" smtClean="0"/>
              <a:t>‹#›</a:t>
            </a:fld>
            <a:endParaRPr lang="x-none"/>
          </a:p>
        </p:txBody>
      </p:sp>
    </p:spTree>
    <p:extLst>
      <p:ext uri="{BB962C8B-B14F-4D97-AF65-F5344CB8AC3E}">
        <p14:creationId xmlns:p14="http://schemas.microsoft.com/office/powerpoint/2010/main" val="2278011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83AFD-6562-54D5-BD60-486F93DDB89F}"/>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358846CD-1261-D84C-2EF8-A24F0F588D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6554A02A-8EF0-3B1D-6E89-08DB64D69B98}"/>
              </a:ext>
            </a:extLst>
          </p:cNvPr>
          <p:cNvSpPr>
            <a:spLocks noGrp="1"/>
          </p:cNvSpPr>
          <p:nvPr>
            <p:ph type="dt" sz="half" idx="10"/>
          </p:nvPr>
        </p:nvSpPr>
        <p:spPr/>
        <p:txBody>
          <a:bodyPr/>
          <a:lstStyle/>
          <a:p>
            <a:fld id="{22C58B02-2AE5-4DA1-A3AB-23B9744F84E9}" type="datetimeFigureOut">
              <a:rPr lang="x-none" smtClean="0"/>
              <a:t>19/02/2024</a:t>
            </a:fld>
            <a:endParaRPr lang="x-none"/>
          </a:p>
        </p:txBody>
      </p:sp>
      <p:sp>
        <p:nvSpPr>
          <p:cNvPr id="5" name="Footer Placeholder 4">
            <a:extLst>
              <a:ext uri="{FF2B5EF4-FFF2-40B4-BE49-F238E27FC236}">
                <a16:creationId xmlns:a16="http://schemas.microsoft.com/office/drawing/2014/main" id="{66AEFB0E-56C5-F211-19F7-6707938D85D4}"/>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B1578439-64B8-140F-340E-B5124B6CFCF2}"/>
              </a:ext>
            </a:extLst>
          </p:cNvPr>
          <p:cNvSpPr>
            <a:spLocks noGrp="1"/>
          </p:cNvSpPr>
          <p:nvPr>
            <p:ph type="sldNum" sz="quarter" idx="12"/>
          </p:nvPr>
        </p:nvSpPr>
        <p:spPr/>
        <p:txBody>
          <a:bodyPr/>
          <a:lstStyle/>
          <a:p>
            <a:fld id="{6AB66346-7FA6-4B9F-8F9A-0DD36E0CB0C5}" type="slidenum">
              <a:rPr lang="x-none" smtClean="0"/>
              <a:t>‹#›</a:t>
            </a:fld>
            <a:endParaRPr lang="x-none"/>
          </a:p>
        </p:txBody>
      </p:sp>
    </p:spTree>
    <p:extLst>
      <p:ext uri="{BB962C8B-B14F-4D97-AF65-F5344CB8AC3E}">
        <p14:creationId xmlns:p14="http://schemas.microsoft.com/office/powerpoint/2010/main" val="1325727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B52FE8-D5CC-0F79-86F3-CB3D536653D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80A0C512-4749-654B-9DE1-931062E2B8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995711EF-220A-DBE7-7F16-0CD4C9F1FE74}"/>
              </a:ext>
            </a:extLst>
          </p:cNvPr>
          <p:cNvSpPr>
            <a:spLocks noGrp="1"/>
          </p:cNvSpPr>
          <p:nvPr>
            <p:ph type="dt" sz="half" idx="10"/>
          </p:nvPr>
        </p:nvSpPr>
        <p:spPr/>
        <p:txBody>
          <a:bodyPr/>
          <a:lstStyle/>
          <a:p>
            <a:fld id="{22C58B02-2AE5-4DA1-A3AB-23B9744F84E9}" type="datetimeFigureOut">
              <a:rPr lang="x-none" smtClean="0"/>
              <a:t>19/02/2024</a:t>
            </a:fld>
            <a:endParaRPr lang="x-none"/>
          </a:p>
        </p:txBody>
      </p:sp>
      <p:sp>
        <p:nvSpPr>
          <p:cNvPr id="5" name="Footer Placeholder 4">
            <a:extLst>
              <a:ext uri="{FF2B5EF4-FFF2-40B4-BE49-F238E27FC236}">
                <a16:creationId xmlns:a16="http://schemas.microsoft.com/office/drawing/2014/main" id="{A08FCACE-0FD1-4441-1148-20C6D185C1F7}"/>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44099171-8EC7-C073-D0DB-06C158BDE909}"/>
              </a:ext>
            </a:extLst>
          </p:cNvPr>
          <p:cNvSpPr>
            <a:spLocks noGrp="1"/>
          </p:cNvSpPr>
          <p:nvPr>
            <p:ph type="sldNum" sz="quarter" idx="12"/>
          </p:nvPr>
        </p:nvSpPr>
        <p:spPr/>
        <p:txBody>
          <a:bodyPr/>
          <a:lstStyle/>
          <a:p>
            <a:fld id="{6AB66346-7FA6-4B9F-8F9A-0DD36E0CB0C5}" type="slidenum">
              <a:rPr lang="x-none" smtClean="0"/>
              <a:t>‹#›</a:t>
            </a:fld>
            <a:endParaRPr lang="x-none"/>
          </a:p>
        </p:txBody>
      </p:sp>
    </p:spTree>
    <p:extLst>
      <p:ext uri="{BB962C8B-B14F-4D97-AF65-F5344CB8AC3E}">
        <p14:creationId xmlns:p14="http://schemas.microsoft.com/office/powerpoint/2010/main" val="660103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7441D4-CFDF-DD41-A9E2-4131C97772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6232A843-7186-43C3-8543-A57B182351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8DF73610-0676-4D93-159E-0A45A75AD2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C58B02-2AE5-4DA1-A3AB-23B9744F84E9}" type="datetimeFigureOut">
              <a:rPr lang="x-none" smtClean="0"/>
              <a:t>19/02/2024</a:t>
            </a:fld>
            <a:endParaRPr lang="x-none"/>
          </a:p>
        </p:txBody>
      </p:sp>
      <p:sp>
        <p:nvSpPr>
          <p:cNvPr id="5" name="Footer Placeholder 4">
            <a:extLst>
              <a:ext uri="{FF2B5EF4-FFF2-40B4-BE49-F238E27FC236}">
                <a16:creationId xmlns:a16="http://schemas.microsoft.com/office/drawing/2014/main" id="{84570AAE-E5F0-0D72-D9A0-A49E3CFA1C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a:extLst>
              <a:ext uri="{FF2B5EF4-FFF2-40B4-BE49-F238E27FC236}">
                <a16:creationId xmlns:a16="http://schemas.microsoft.com/office/drawing/2014/main" id="{912CBD07-7EF6-D6C6-F699-B25A40D3D1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B66346-7FA6-4B9F-8F9A-0DD36E0CB0C5}" type="slidenum">
              <a:rPr lang="x-none" smtClean="0"/>
              <a:t>‹#›</a:t>
            </a:fld>
            <a:endParaRPr lang="x-none"/>
          </a:p>
        </p:txBody>
      </p:sp>
    </p:spTree>
    <p:extLst>
      <p:ext uri="{BB962C8B-B14F-4D97-AF65-F5344CB8AC3E}">
        <p14:creationId xmlns:p14="http://schemas.microsoft.com/office/powerpoint/2010/main" val="6446572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E1A38-7E47-F85B-CE73-6A5F10374066}"/>
              </a:ext>
            </a:extLst>
          </p:cNvPr>
          <p:cNvSpPr>
            <a:spLocks noGrp="1"/>
          </p:cNvSpPr>
          <p:nvPr>
            <p:ph type="ctrTitle"/>
          </p:nvPr>
        </p:nvSpPr>
        <p:spPr>
          <a:xfrm>
            <a:off x="502921" y="914400"/>
            <a:ext cx="11625470" cy="2655736"/>
          </a:xfrm>
        </p:spPr>
        <p:txBody>
          <a:bodyPr>
            <a:normAutofit/>
          </a:bodyPr>
          <a:lstStyle/>
          <a:p>
            <a:r>
              <a:rPr lang="en-US" sz="5400" b="1" dirty="0">
                <a:latin typeface="Abadi MT Condensed Extra Bold"/>
                <a:cs typeface="Abadi MT Condensed Extra Bold"/>
              </a:rPr>
              <a:t>ESTIMATING LEARNING POVERTY LEVEL IN KADUNA STATE</a:t>
            </a:r>
            <a:endParaRPr lang="x-none" sz="5400" b="1" dirty="0">
              <a:latin typeface="Abadi MT Condensed Extra Bold"/>
              <a:cs typeface="Abadi MT Condensed Extra Bold"/>
            </a:endParaRPr>
          </a:p>
        </p:txBody>
      </p:sp>
      <p:sp>
        <p:nvSpPr>
          <p:cNvPr id="3" name="Subtitle 2">
            <a:extLst>
              <a:ext uri="{FF2B5EF4-FFF2-40B4-BE49-F238E27FC236}">
                <a16:creationId xmlns:a16="http://schemas.microsoft.com/office/drawing/2014/main" id="{8566702A-F66E-397E-7EFD-8DAA59BFCA5F}"/>
              </a:ext>
            </a:extLst>
          </p:cNvPr>
          <p:cNvSpPr>
            <a:spLocks noGrp="1"/>
          </p:cNvSpPr>
          <p:nvPr>
            <p:ph type="subTitle" idx="1"/>
          </p:nvPr>
        </p:nvSpPr>
        <p:spPr>
          <a:xfrm>
            <a:off x="2372813" y="4213529"/>
            <a:ext cx="7486060" cy="1478942"/>
          </a:xfrm>
        </p:spPr>
        <p:txBody>
          <a:bodyPr>
            <a:normAutofit/>
          </a:bodyPr>
          <a:lstStyle/>
          <a:p>
            <a:r>
              <a:rPr lang="en-US" b="1" dirty="0"/>
              <a:t>PRESENTED BY</a:t>
            </a:r>
          </a:p>
          <a:p>
            <a:endParaRPr lang="en-US" b="1" dirty="0"/>
          </a:p>
          <a:p>
            <a:r>
              <a:rPr lang="en-US" b="1" dirty="0"/>
              <a:t>KADUNA STATE BUREAU OF STATISTICS</a:t>
            </a:r>
            <a:endParaRPr lang="x-none"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83767" y="-3635"/>
            <a:ext cx="2832241" cy="996846"/>
          </a:xfrm>
          <a:prstGeom prst="rect">
            <a:avLst/>
          </a:prstGeom>
        </p:spPr>
      </p:pic>
      <p:pic>
        <p:nvPicPr>
          <p:cNvPr id="5" name="Picture 4"/>
          <p:cNvPicPr>
            <a:picLocks noChangeAspect="1"/>
          </p:cNvPicPr>
          <p:nvPr/>
        </p:nvPicPr>
        <p:blipFill>
          <a:blip r:embed="rId3"/>
          <a:stretch>
            <a:fillRect/>
          </a:stretch>
        </p:blipFill>
        <p:spPr>
          <a:xfrm>
            <a:off x="633142" y="0"/>
            <a:ext cx="2324100" cy="1587597"/>
          </a:xfrm>
          <a:prstGeom prst="rect">
            <a:avLst/>
          </a:prstGeom>
        </p:spPr>
      </p:pic>
    </p:spTree>
    <p:extLst>
      <p:ext uri="{BB962C8B-B14F-4D97-AF65-F5344CB8AC3E}">
        <p14:creationId xmlns:p14="http://schemas.microsoft.com/office/powerpoint/2010/main" val="2391689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A6C87-FB12-EDFB-9218-945D3029075C}"/>
              </a:ext>
            </a:extLst>
          </p:cNvPr>
          <p:cNvSpPr>
            <a:spLocks noGrp="1"/>
          </p:cNvSpPr>
          <p:nvPr>
            <p:ph type="title"/>
          </p:nvPr>
        </p:nvSpPr>
        <p:spPr/>
        <p:txBody>
          <a:bodyPr/>
          <a:lstStyle/>
          <a:p>
            <a:pPr algn="ctr"/>
            <a:r>
              <a:rPr lang="en-US" b="1" dirty="0">
                <a:latin typeface="Arial Black"/>
                <a:cs typeface="Arial Black"/>
              </a:rPr>
              <a:t>INTRODUCTION</a:t>
            </a:r>
            <a:endParaRPr lang="x-none" b="1" dirty="0">
              <a:latin typeface="Arial Black"/>
              <a:cs typeface="Arial Black"/>
            </a:endParaRPr>
          </a:p>
        </p:txBody>
      </p:sp>
      <p:sp>
        <p:nvSpPr>
          <p:cNvPr id="4" name="TextBox 3">
            <a:extLst>
              <a:ext uri="{FF2B5EF4-FFF2-40B4-BE49-F238E27FC236}">
                <a16:creationId xmlns:a16="http://schemas.microsoft.com/office/drawing/2014/main" id="{6EAE69A4-5FF9-7E9E-9F5E-57D7CE06E2A9}"/>
              </a:ext>
            </a:extLst>
          </p:cNvPr>
          <p:cNvSpPr txBox="1"/>
          <p:nvPr/>
        </p:nvSpPr>
        <p:spPr>
          <a:xfrm>
            <a:off x="701818" y="2239014"/>
            <a:ext cx="6156182" cy="3416320"/>
          </a:xfrm>
          <a:prstGeom prst="rect">
            <a:avLst/>
          </a:prstGeom>
          <a:noFill/>
        </p:spPr>
        <p:txBody>
          <a:bodyPr wrap="square">
            <a:spAutoFit/>
          </a:bodyPr>
          <a:lstStyle/>
          <a:p>
            <a:pPr marL="285750" indent="-285750" algn="just">
              <a:buFont typeface="Wingdings" charset="2"/>
              <a:buChar char="u"/>
            </a:pPr>
            <a:r>
              <a:rPr lang="en-US" sz="2400" dirty="0">
                <a:solidFill>
                  <a:srgbClr val="000000"/>
                </a:solidFill>
                <a:effectLst/>
                <a:latin typeface="Times New Roman" panose="02020603050405020304" pitchFamily="18" charset="0"/>
                <a:ea typeface="SimSun" panose="02010600030101010101" pitchFamily="2" charset="-122"/>
              </a:rPr>
              <a:t>Learning Poverty implies to the inability of children to read and understand a short, age-appropriate text by age 10 (or latest by the end of Primary School). </a:t>
            </a:r>
          </a:p>
          <a:p>
            <a:pPr marL="285750" indent="-285750" algn="just">
              <a:buFont typeface="Wingdings" charset="2"/>
              <a:buChar char="u"/>
            </a:pPr>
            <a:r>
              <a:rPr lang="en-US" sz="2400" dirty="0">
                <a:solidFill>
                  <a:srgbClr val="000000"/>
                </a:solidFill>
                <a:effectLst/>
                <a:latin typeface="Times New Roman" panose="02020603050405020304" pitchFamily="18" charset="0"/>
                <a:ea typeface="SimSun" panose="02010600030101010101" pitchFamily="2" charset="-122"/>
              </a:rPr>
              <a:t>LP is usually measured by the Learning Poverty Indicator (LPI). </a:t>
            </a:r>
          </a:p>
          <a:p>
            <a:pPr marL="285750" indent="-285750" algn="just">
              <a:buFont typeface="Wingdings" charset="2"/>
              <a:buChar char="u"/>
            </a:pPr>
            <a:r>
              <a:rPr lang="en-US" sz="2400" dirty="0">
                <a:solidFill>
                  <a:srgbClr val="000000"/>
                </a:solidFill>
                <a:effectLst/>
                <a:latin typeface="Times New Roman" panose="02020603050405020304" pitchFamily="18" charset="0"/>
                <a:ea typeface="SimSun" panose="02010600030101010101" pitchFamily="2" charset="-122"/>
              </a:rPr>
              <a:t>The LPI is based on two data sources, schooling deprivation (SD) and learning deprivation (LD)</a:t>
            </a:r>
            <a:r>
              <a:rPr lang="en-US" sz="1800" dirty="0">
                <a:solidFill>
                  <a:srgbClr val="000000"/>
                </a:solidFill>
                <a:effectLst/>
                <a:latin typeface="Times New Roman" panose="02020603050405020304" pitchFamily="18" charset="0"/>
                <a:ea typeface="SimSun" panose="02010600030101010101" pitchFamily="2" charset="-122"/>
              </a:rPr>
              <a:t>.</a:t>
            </a:r>
            <a:endParaRPr lang="x-none" dirty="0"/>
          </a:p>
        </p:txBody>
      </p:sp>
      <p:pic>
        <p:nvPicPr>
          <p:cNvPr id="5" name="Picture 4">
            <a:extLst>
              <a:ext uri="{FF2B5EF4-FFF2-40B4-BE49-F238E27FC236}">
                <a16:creationId xmlns:a16="http://schemas.microsoft.com/office/drawing/2014/main" id="{1E550890-DCA0-564E-BCB8-41B98431FC0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35800" y="2239015"/>
            <a:ext cx="4318000" cy="2671445"/>
          </a:xfrm>
          <a:prstGeom prst="rect">
            <a:avLst/>
          </a:prstGeom>
          <a:noFill/>
          <a:ln>
            <a:noFill/>
          </a:ln>
        </p:spPr>
      </p:pic>
    </p:spTree>
    <p:extLst>
      <p:ext uri="{BB962C8B-B14F-4D97-AF65-F5344CB8AC3E}">
        <p14:creationId xmlns:p14="http://schemas.microsoft.com/office/powerpoint/2010/main" val="558451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83235-4EC1-68C8-C380-265519ABACC6}"/>
              </a:ext>
            </a:extLst>
          </p:cNvPr>
          <p:cNvSpPr>
            <a:spLocks noGrp="1"/>
          </p:cNvSpPr>
          <p:nvPr>
            <p:ph type="title"/>
          </p:nvPr>
        </p:nvSpPr>
        <p:spPr/>
        <p:txBody>
          <a:bodyPr/>
          <a:lstStyle/>
          <a:p>
            <a:pPr algn="ctr"/>
            <a:r>
              <a:rPr lang="en-US" b="1" dirty="0">
                <a:latin typeface="Arial Black"/>
                <a:cs typeface="Arial Black"/>
              </a:rPr>
              <a:t>LPI MEASUREMENT</a:t>
            </a:r>
            <a:endParaRPr lang="x-none" b="1" dirty="0">
              <a:latin typeface="Arial Black"/>
              <a:cs typeface="Arial Black"/>
            </a:endParaRPr>
          </a:p>
        </p:txBody>
      </p:sp>
      <p:sp>
        <p:nvSpPr>
          <p:cNvPr id="4" name="TextBox 3">
            <a:extLst>
              <a:ext uri="{FF2B5EF4-FFF2-40B4-BE49-F238E27FC236}">
                <a16:creationId xmlns:a16="http://schemas.microsoft.com/office/drawing/2014/main" id="{1D681315-58FE-C50A-3D74-D74847CB6EEF}"/>
              </a:ext>
            </a:extLst>
          </p:cNvPr>
          <p:cNvSpPr txBox="1"/>
          <p:nvPr/>
        </p:nvSpPr>
        <p:spPr>
          <a:xfrm>
            <a:off x="1944494" y="1294450"/>
            <a:ext cx="7744989" cy="5169107"/>
          </a:xfrm>
          <a:prstGeom prst="rect">
            <a:avLst/>
          </a:prstGeom>
          <a:noFill/>
        </p:spPr>
        <p:txBody>
          <a:bodyPr wrap="square">
            <a:spAutoFit/>
          </a:bodyPr>
          <a:lstStyle/>
          <a:p>
            <a:pPr algn="just">
              <a:lnSpc>
                <a:spcPct val="115000"/>
              </a:lnSpc>
              <a:spcBef>
                <a:spcPts val="1200"/>
              </a:spcBef>
              <a:spcAft>
                <a:spcPts val="1200"/>
              </a:spcAf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The LPI is calculated with the following formula:</a:t>
            </a:r>
            <a:endParaRPr lang="en-US" sz="2400" dirty="0">
              <a:latin typeface="Verdana" panose="020B0604030504040204" pitchFamily="34" charset="0"/>
              <a:ea typeface="SimSun" panose="02010600030101010101" pitchFamily="2" charset="-122"/>
              <a:cs typeface="Times New Roman" panose="02020603050405020304" pitchFamily="18" charset="0"/>
            </a:endParaRPr>
          </a:p>
          <a:p>
            <a:pPr algn="just">
              <a:lnSpc>
                <a:spcPct val="115000"/>
              </a:lnSpc>
              <a:spcBef>
                <a:spcPts val="1200"/>
              </a:spcBef>
            </a:pPr>
            <a:endParaRPr lang="x-none" sz="1800" dirty="0">
              <a:effectLst/>
              <a:latin typeface="Verdana" panose="020B0604030504040204" pitchFamily="34" charset="0"/>
              <a:ea typeface="SimSun" panose="02010600030101010101" pitchFamily="2" charset="-122"/>
              <a:cs typeface="Times New Roman" panose="02020603050405020304" pitchFamily="18" charset="0"/>
            </a:endParaRPr>
          </a:p>
          <a:p>
            <a:pPr algn="just">
              <a:lnSpc>
                <a:spcPct val="115000"/>
              </a:lnSpc>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Where:</a:t>
            </a:r>
            <a:endParaRPr lang="x-none" sz="2400" dirty="0">
              <a:effectLst/>
              <a:latin typeface="Verdana" panose="020B0604030504040204" pitchFamily="34" charset="0"/>
              <a:ea typeface="SimSun" panose="02010600030101010101" pitchFamily="2" charset="-122"/>
              <a:cs typeface="Times New Roman" panose="02020603050405020304" pitchFamily="18" charset="0"/>
            </a:endParaRPr>
          </a:p>
          <a:p>
            <a:pPr algn="just">
              <a:lnSpc>
                <a:spcPct val="115000"/>
              </a:lnSpc>
            </a:pPr>
            <a:r>
              <a:rPr lang="en-US" sz="2400" dirty="0"/>
              <a:t>LPI = Learning Poverty</a:t>
            </a:r>
            <a:endParaRPr lang="x-none" sz="2400" dirty="0">
              <a:effectLst/>
              <a:latin typeface="Verdana" panose="020B0604030504040204" pitchFamily="34" charset="0"/>
              <a:ea typeface="SimSun" panose="02010600030101010101" pitchFamily="2" charset="-122"/>
              <a:cs typeface="Times New Roman" panose="02020603050405020304" pitchFamily="18" charset="0"/>
            </a:endParaRPr>
          </a:p>
          <a:p>
            <a:pPr algn="just">
              <a:lnSpc>
                <a:spcPct val="115000"/>
              </a:lnSpc>
            </a:pPr>
            <a:r>
              <a:rPr lang="en-US" sz="2400" i="1" dirty="0">
                <a:effectLst/>
                <a:latin typeface="Times New Roman" panose="02020603050405020304" pitchFamily="18" charset="0"/>
                <a:ea typeface="Times New Roman" panose="02020603050405020304" pitchFamily="18" charset="0"/>
                <a:cs typeface="Times New Roman" panose="02020603050405020304" pitchFamily="18" charset="0"/>
              </a:rPr>
              <a:t>SD</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is defined as the proportion of primary aged children who were out-of-school. All out-of-school children were assumed to be below the </a:t>
            </a: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MPL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in reading.</a:t>
            </a:r>
            <a:endParaRPr lang="x-none" sz="2400" dirty="0">
              <a:effectLst/>
              <a:latin typeface="Verdana" panose="020B0604030504040204" pitchFamily="34" charset="0"/>
              <a:ea typeface="SimSun" panose="02010600030101010101" pitchFamily="2" charset="-122"/>
              <a:cs typeface="Times New Roman" panose="02020603050405020304" pitchFamily="18" charset="0"/>
            </a:endParaRPr>
          </a:p>
          <a:p>
            <a:pPr algn="just">
              <a:lnSpc>
                <a:spcPct val="115000"/>
              </a:lnSpc>
            </a:pPr>
            <a:endParaRPr lang="x-none" sz="2400" dirty="0">
              <a:effectLst/>
              <a:latin typeface="Verdana" panose="020B0604030504040204" pitchFamily="34" charset="0"/>
              <a:ea typeface="SimSun" panose="02010600030101010101" pitchFamily="2" charset="-122"/>
              <a:cs typeface="Times New Roman" panose="02020603050405020304" pitchFamily="18" charset="0"/>
            </a:endParaRPr>
          </a:p>
          <a:p>
            <a:pPr algn="just"/>
            <a:r>
              <a:rPr lang="en-US" sz="2400" i="1" dirty="0">
                <a:effectLst/>
                <a:latin typeface="Times New Roman" panose="02020603050405020304" pitchFamily="18" charset="0"/>
                <a:ea typeface="Times New Roman" panose="02020603050405020304" pitchFamily="18" charset="0"/>
              </a:rPr>
              <a:t>LD</a:t>
            </a:r>
            <a:r>
              <a:rPr lang="en-US" sz="2400" dirty="0">
                <a:effectLst/>
                <a:latin typeface="Times New Roman" panose="02020603050405020304" pitchFamily="18" charset="0"/>
                <a:ea typeface="Times New Roman" panose="02020603050405020304" pitchFamily="18" charset="0"/>
              </a:rPr>
              <a:t> is defined as the proportion of children at the end of Primary School who read at below the </a:t>
            </a:r>
            <a:r>
              <a:rPr lang="en-US" sz="2400" dirty="0">
                <a:solidFill>
                  <a:srgbClr val="000000"/>
                </a:solidFill>
                <a:effectLst/>
                <a:latin typeface="Times New Roman" panose="02020603050405020304" pitchFamily="18" charset="0"/>
                <a:ea typeface="SimSun" panose="02010600030101010101" pitchFamily="2" charset="-122"/>
              </a:rPr>
              <a:t>MPL</a:t>
            </a:r>
            <a:r>
              <a:rPr lang="en-US" sz="2400" dirty="0">
                <a:effectLst/>
                <a:latin typeface="Times New Roman" panose="02020603050405020304" pitchFamily="18" charset="0"/>
                <a:ea typeface="Times New Roman" panose="02020603050405020304" pitchFamily="18" charset="0"/>
              </a:rPr>
              <a:t>, as defined by the </a:t>
            </a:r>
            <a:r>
              <a:rPr lang="en-US" sz="2400" dirty="0">
                <a:effectLst/>
                <a:latin typeface="Times New Roman" panose="02020603050405020304" pitchFamily="18" charset="0"/>
                <a:ea typeface="SimSun" panose="02010600030101010101" pitchFamily="2" charset="-122"/>
              </a:rPr>
              <a:t>Global Alliance to Monitor Learning (GAML)</a:t>
            </a:r>
            <a:r>
              <a:rPr lang="en-US" sz="2400" dirty="0">
                <a:effectLst/>
                <a:latin typeface="Times New Roman" panose="02020603050405020304" pitchFamily="18" charset="0"/>
                <a:ea typeface="Times New Roman" panose="02020603050405020304" pitchFamily="18" charset="0"/>
              </a:rPr>
              <a:t> in the context of the SDG 4 monitoring.</a:t>
            </a:r>
            <a:endParaRPr lang="x-none" sz="2400" dirty="0"/>
          </a:p>
        </p:txBody>
      </p:sp>
      <p:pic>
        <p:nvPicPr>
          <p:cNvPr id="3" name="Picture 2"/>
          <p:cNvPicPr>
            <a:picLocks noChangeAspect="1"/>
          </p:cNvPicPr>
          <p:nvPr/>
        </p:nvPicPr>
        <p:blipFill>
          <a:blip r:embed="rId2"/>
          <a:stretch>
            <a:fillRect/>
          </a:stretch>
        </p:blipFill>
        <p:spPr>
          <a:xfrm>
            <a:off x="2502517" y="1807210"/>
            <a:ext cx="3798570" cy="520700"/>
          </a:xfrm>
          <a:prstGeom prst="rect">
            <a:avLst/>
          </a:prstGeom>
        </p:spPr>
      </p:pic>
    </p:spTree>
    <p:extLst>
      <p:ext uri="{BB962C8B-B14F-4D97-AF65-F5344CB8AC3E}">
        <p14:creationId xmlns:p14="http://schemas.microsoft.com/office/powerpoint/2010/main" val="1681365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C2F86-DF78-FF1D-7DC6-88CA5D196344}"/>
              </a:ext>
            </a:extLst>
          </p:cNvPr>
          <p:cNvSpPr>
            <a:spLocks noGrp="1"/>
          </p:cNvSpPr>
          <p:nvPr>
            <p:ph type="title"/>
          </p:nvPr>
        </p:nvSpPr>
        <p:spPr/>
        <p:txBody>
          <a:bodyPr/>
          <a:lstStyle/>
          <a:p>
            <a:pPr algn="ctr"/>
            <a:r>
              <a:rPr lang="en-US" b="1" dirty="0"/>
              <a:t>RESEARCH QUESTIONS</a:t>
            </a:r>
            <a:endParaRPr lang="x-none" b="1" dirty="0"/>
          </a:p>
        </p:txBody>
      </p:sp>
      <p:sp>
        <p:nvSpPr>
          <p:cNvPr id="4" name="TextBox 3">
            <a:extLst>
              <a:ext uri="{FF2B5EF4-FFF2-40B4-BE49-F238E27FC236}">
                <a16:creationId xmlns:a16="http://schemas.microsoft.com/office/drawing/2014/main" id="{3431C360-6B67-07AD-1307-2FA5E034AF9C}"/>
              </a:ext>
            </a:extLst>
          </p:cNvPr>
          <p:cNvSpPr txBox="1"/>
          <p:nvPr/>
        </p:nvSpPr>
        <p:spPr>
          <a:xfrm>
            <a:off x="634978" y="2298032"/>
            <a:ext cx="10861470" cy="2181944"/>
          </a:xfrm>
          <a:prstGeom prst="rect">
            <a:avLst/>
          </a:prstGeom>
          <a:noFill/>
        </p:spPr>
        <p:txBody>
          <a:bodyPr wrap="square">
            <a:spAutoFit/>
          </a:bodyPr>
          <a:lstStyle/>
          <a:p>
            <a:pPr marL="342900" lvl="0" indent="-342900" algn="just">
              <a:lnSpc>
                <a:spcPct val="115000"/>
              </a:lnSpc>
              <a:buFont typeface="Symbol" panose="05050102010706020507" pitchFamily="18" charset="2"/>
              <a:buChar char=""/>
            </a:pPr>
            <a:r>
              <a:rPr lang="en-US" sz="2400" dirty="0">
                <a:effectLst/>
                <a:latin typeface="Times New Roman" panose="02020603050405020304" pitchFamily="18" charset="0"/>
                <a:ea typeface="SimSun" panose="02010600030101010101" pitchFamily="2" charset="-122"/>
                <a:cs typeface="Times New Roman" panose="02020603050405020304" pitchFamily="18" charset="0"/>
              </a:rPr>
              <a:t>What is the extent of Learning Poverty among basic school pupils in Kaduna State?</a:t>
            </a:r>
          </a:p>
          <a:p>
            <a:pPr lvl="0" algn="just">
              <a:lnSpc>
                <a:spcPct val="115000"/>
              </a:lnSpc>
            </a:pPr>
            <a:endParaRPr lang="x-none" sz="2400" dirty="0">
              <a:effectLst/>
              <a:latin typeface="Times New Roman" panose="02020603050405020304" pitchFamily="18" charset="0"/>
              <a:ea typeface="SimSun" panose="02010600030101010101" pitchFamily="2" charset="-122"/>
              <a:cs typeface="Times New Roman" panose="02020603050405020304" pitchFamily="18" charset="0"/>
            </a:endParaRPr>
          </a:p>
          <a:p>
            <a:pPr marL="342900" lvl="0" indent="-342900" algn="just">
              <a:lnSpc>
                <a:spcPct val="115000"/>
              </a:lnSpc>
              <a:buFont typeface="Symbol" panose="05050102010706020507" pitchFamily="18" charset="2"/>
              <a:buChar char=""/>
            </a:pPr>
            <a:r>
              <a:rPr lang="en-US" sz="2400" dirty="0">
                <a:effectLst/>
                <a:latin typeface="Times New Roman" panose="02020603050405020304" pitchFamily="18" charset="0"/>
                <a:ea typeface="SimSun" panose="02010600030101010101" pitchFamily="2" charset="-122"/>
                <a:cs typeface="Times New Roman" panose="02020603050405020304" pitchFamily="18" charset="0"/>
              </a:rPr>
              <a:t>What were the main factors responsible for Learning Poverty in Kaduna?</a:t>
            </a:r>
          </a:p>
          <a:p>
            <a:pPr lvl="0" algn="just">
              <a:lnSpc>
                <a:spcPct val="115000"/>
              </a:lnSpc>
            </a:pPr>
            <a:endParaRPr lang="x-none" sz="2400" dirty="0">
              <a:effectLst/>
              <a:latin typeface="Times New Roman" panose="02020603050405020304" pitchFamily="18" charset="0"/>
              <a:ea typeface="SimSun" panose="02010600030101010101" pitchFamily="2" charset="-122"/>
              <a:cs typeface="Times New Roman" panose="02020603050405020304" pitchFamily="18" charset="0"/>
            </a:endParaRPr>
          </a:p>
          <a:p>
            <a:pPr marL="342900" lvl="0" indent="-342900" algn="just">
              <a:lnSpc>
                <a:spcPct val="115000"/>
              </a:lnSpc>
              <a:buFont typeface="Symbol" panose="05050102010706020507" pitchFamily="18" charset="2"/>
              <a:buChar char=""/>
            </a:pPr>
            <a:r>
              <a:rPr lang="en-US" sz="2400" dirty="0">
                <a:effectLst/>
                <a:latin typeface="Times New Roman" panose="02020603050405020304" pitchFamily="18" charset="0"/>
                <a:ea typeface="SimSun" panose="02010600030101010101" pitchFamily="2" charset="-122"/>
                <a:cs typeface="Times New Roman" panose="02020603050405020304" pitchFamily="18" charset="0"/>
              </a:rPr>
              <a:t>What were the viable policy options to address Learning Poverty in Kaduna State?</a:t>
            </a:r>
            <a:endParaRPr lang="x-none" sz="2400" dirty="0">
              <a:effectLst/>
              <a:latin typeface="Times New Roman" panose="02020603050405020304" pitchFamily="18"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700594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707F4-7F2E-6177-F4FC-F34AF361FCA8}"/>
              </a:ext>
            </a:extLst>
          </p:cNvPr>
          <p:cNvSpPr>
            <a:spLocks noGrp="1"/>
          </p:cNvSpPr>
          <p:nvPr>
            <p:ph type="title"/>
          </p:nvPr>
        </p:nvSpPr>
        <p:spPr/>
        <p:txBody>
          <a:bodyPr/>
          <a:lstStyle/>
          <a:p>
            <a:pPr algn="ctr"/>
            <a:r>
              <a:rPr lang="en-US" b="1" dirty="0"/>
              <a:t>OBJECTIVE OF THE RESEARCH</a:t>
            </a:r>
            <a:endParaRPr lang="x-none" b="1" dirty="0"/>
          </a:p>
        </p:txBody>
      </p:sp>
      <p:sp>
        <p:nvSpPr>
          <p:cNvPr id="4" name="TextBox 3">
            <a:extLst>
              <a:ext uri="{FF2B5EF4-FFF2-40B4-BE49-F238E27FC236}">
                <a16:creationId xmlns:a16="http://schemas.microsoft.com/office/drawing/2014/main" id="{860012B4-78FA-3676-49F1-0EA3BD9CC9D3}"/>
              </a:ext>
            </a:extLst>
          </p:cNvPr>
          <p:cNvSpPr txBox="1"/>
          <p:nvPr/>
        </p:nvSpPr>
        <p:spPr>
          <a:xfrm>
            <a:off x="1136277" y="1854981"/>
            <a:ext cx="10493851" cy="4607800"/>
          </a:xfrm>
          <a:prstGeom prst="rect">
            <a:avLst/>
          </a:prstGeom>
          <a:noFill/>
        </p:spPr>
        <p:txBody>
          <a:bodyPr wrap="square">
            <a:spAutoFit/>
          </a:bodyPr>
          <a:lstStyle/>
          <a:p>
            <a:pPr algn="just">
              <a:lnSpc>
                <a:spcPct val="115000"/>
              </a:lnSpc>
              <a:spcAft>
                <a:spcPts val="1875"/>
              </a:spcAft>
            </a:pP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The broad objective of the research is to provide information on the extent of Learning Poverty in Kaduna State to guide policy designs, implementation, monitoring, quality assurance and education planning in general. More specific objectives include.</a:t>
            </a:r>
            <a:endParaRPr lang="x-none" sz="2400" dirty="0">
              <a:effectLst/>
              <a:latin typeface="Times New Roman" panose="02020603050405020304" pitchFamily="18" charset="0"/>
              <a:ea typeface="SimSun" panose="02010600030101010101" pitchFamily="2" charset="-122"/>
              <a:cs typeface="Times New Roman" panose="02020603050405020304" pitchFamily="18" charset="0"/>
            </a:endParaRPr>
          </a:p>
          <a:p>
            <a:pPr marL="342900" lvl="0" indent="-342900" algn="just">
              <a:lnSpc>
                <a:spcPct val="115000"/>
              </a:lnSpc>
              <a:spcBef>
                <a:spcPts val="1200"/>
              </a:spcBef>
              <a:buFont typeface="+mj-lt"/>
              <a:buAutoNum type="arabicPeriod"/>
            </a:pPr>
            <a:r>
              <a:rPr lang="en-US" sz="2400" dirty="0">
                <a:effectLst/>
                <a:latin typeface="Times New Roman" panose="02020603050405020304" pitchFamily="18" charset="0"/>
                <a:ea typeface="SimSun" panose="02010600030101010101" pitchFamily="2" charset="-122"/>
                <a:cs typeface="Times New Roman" panose="02020603050405020304" pitchFamily="18" charset="0"/>
              </a:rPr>
              <a:t>Determine the extent of Learning Poverty among Primary School pupils in Kaduna State.</a:t>
            </a:r>
            <a:endParaRPr lang="x-none" sz="2400" dirty="0">
              <a:effectLst/>
              <a:latin typeface="Verdana" panose="020B0604030504040204" pitchFamily="34" charset="0"/>
              <a:ea typeface="SimSun" panose="02010600030101010101" pitchFamily="2" charset="-122"/>
              <a:cs typeface="Times New Roman" panose="02020603050405020304" pitchFamily="18" charset="0"/>
            </a:endParaRPr>
          </a:p>
          <a:p>
            <a:pPr marL="342900" lvl="0" indent="-342900" algn="just">
              <a:lnSpc>
                <a:spcPct val="115000"/>
              </a:lnSpc>
              <a:spcBef>
                <a:spcPts val="1200"/>
              </a:spcBef>
              <a:buFont typeface="+mj-lt"/>
              <a:buAutoNum type="arabicPeriod"/>
            </a:pPr>
            <a:r>
              <a:rPr lang="en-US" sz="2400" dirty="0">
                <a:effectLst/>
                <a:latin typeface="Times New Roman" panose="02020603050405020304" pitchFamily="18" charset="0"/>
                <a:ea typeface="SimSun" panose="02010600030101010101" pitchFamily="2" charset="-122"/>
                <a:cs typeface="Times New Roman" panose="02020603050405020304" pitchFamily="18" charset="0"/>
              </a:rPr>
              <a:t>Identify the main factors responsible for Learning Poverty in Kaduna.</a:t>
            </a:r>
            <a:endParaRPr lang="x-none" sz="2400" dirty="0">
              <a:effectLst/>
              <a:latin typeface="Verdana" panose="020B0604030504040204" pitchFamily="34" charset="0"/>
              <a:ea typeface="SimSun" panose="02010600030101010101" pitchFamily="2" charset="-122"/>
              <a:cs typeface="Times New Roman" panose="02020603050405020304" pitchFamily="18" charset="0"/>
            </a:endParaRPr>
          </a:p>
          <a:p>
            <a:pPr marL="342900" lvl="0" indent="-342900" algn="just">
              <a:lnSpc>
                <a:spcPct val="115000"/>
              </a:lnSpc>
              <a:spcBef>
                <a:spcPts val="1200"/>
              </a:spcBef>
              <a:buFont typeface="+mj-lt"/>
              <a:buAutoNum type="arabicPeriod"/>
            </a:pPr>
            <a:r>
              <a:rPr lang="en-US" sz="2400" dirty="0">
                <a:effectLst/>
                <a:latin typeface="Times New Roman" panose="02020603050405020304" pitchFamily="18" charset="0"/>
                <a:ea typeface="SimSun" panose="02010600030101010101" pitchFamily="2" charset="-122"/>
                <a:cs typeface="Times New Roman" panose="02020603050405020304" pitchFamily="18" charset="0"/>
              </a:rPr>
              <a:t>Suggest viable policy options to address Learning Poverty in Kaduna State.</a:t>
            </a:r>
            <a:endParaRPr lang="x-none" sz="2400" dirty="0">
              <a:effectLst/>
              <a:latin typeface="Verdana" panose="020B0604030504040204" pitchFamily="34" charset="0"/>
              <a:ea typeface="SimSun" panose="02010600030101010101" pitchFamily="2" charset="-122"/>
              <a:cs typeface="Times New Roman" panose="02020603050405020304" pitchFamily="18" charset="0"/>
            </a:endParaRPr>
          </a:p>
          <a:p>
            <a:pPr algn="just">
              <a:lnSpc>
                <a:spcPct val="115000"/>
              </a:lnSpc>
            </a:pPr>
            <a:r>
              <a:rPr lang="en-US" sz="2400" dirty="0">
                <a:effectLst/>
                <a:latin typeface="Times New Roman" panose="02020603050405020304" pitchFamily="18" charset="0"/>
                <a:ea typeface="SimSun" panose="02010600030101010101" pitchFamily="2" charset="-122"/>
                <a:cs typeface="Times New Roman" panose="02020603050405020304" pitchFamily="18" charset="0"/>
              </a:rPr>
              <a:t> </a:t>
            </a:r>
            <a:endParaRPr lang="x-none" sz="2400" dirty="0">
              <a:effectLst/>
              <a:latin typeface="Verdana" panose="020B060403050404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702850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82D78-DA56-BCD6-32D6-A89A504F721E}"/>
              </a:ext>
            </a:extLst>
          </p:cNvPr>
          <p:cNvSpPr>
            <a:spLocks noGrp="1"/>
          </p:cNvSpPr>
          <p:nvPr>
            <p:ph type="title"/>
          </p:nvPr>
        </p:nvSpPr>
        <p:spPr/>
        <p:txBody>
          <a:bodyPr/>
          <a:lstStyle/>
          <a:p>
            <a:pPr algn="ctr"/>
            <a:r>
              <a:rPr lang="en-US" b="1" dirty="0"/>
              <a:t>METHODOLOGY</a:t>
            </a:r>
            <a:endParaRPr lang="x-none" b="1" dirty="0"/>
          </a:p>
        </p:txBody>
      </p:sp>
      <p:sp>
        <p:nvSpPr>
          <p:cNvPr id="4" name="TextBox 3">
            <a:extLst>
              <a:ext uri="{FF2B5EF4-FFF2-40B4-BE49-F238E27FC236}">
                <a16:creationId xmlns:a16="http://schemas.microsoft.com/office/drawing/2014/main" id="{16E6D408-CCBD-3742-1CB1-4D0EC8A8A82D}"/>
              </a:ext>
            </a:extLst>
          </p:cNvPr>
          <p:cNvSpPr txBox="1"/>
          <p:nvPr/>
        </p:nvSpPr>
        <p:spPr>
          <a:xfrm>
            <a:off x="577516" y="1582988"/>
            <a:ext cx="6701590" cy="1200329"/>
          </a:xfrm>
          <a:prstGeom prst="rect">
            <a:avLst/>
          </a:prstGeom>
          <a:noFill/>
        </p:spPr>
        <p:txBody>
          <a:bodyPr wrap="square">
            <a:spAutoFit/>
          </a:bodyPr>
          <a:lstStyle/>
          <a:p>
            <a:pPr algn="just"/>
            <a:r>
              <a:rPr lang="en-US" sz="1800" dirty="0">
                <a:effectLst/>
                <a:latin typeface="Times New Roman" panose="02020603050405020304" pitchFamily="18" charset="0"/>
                <a:ea typeface="SimSun" panose="02010600030101010101" pitchFamily="2" charset="-122"/>
              </a:rPr>
              <a:t>This </a:t>
            </a:r>
            <a:r>
              <a:rPr lang="en-US" sz="1800" dirty="0">
                <a:solidFill>
                  <a:srgbClr val="000000"/>
                </a:solidFill>
                <a:effectLst/>
                <a:latin typeface="Times New Roman" panose="02020603050405020304" pitchFamily="18" charset="0"/>
                <a:ea typeface="SimSun" panose="02010600030101010101" pitchFamily="2" charset="-122"/>
              </a:rPr>
              <a:t>Learning Poverty research is typically a meta-analysis which pooled data from three diverse sources. In particular, data were pooled from </a:t>
            </a:r>
            <a:r>
              <a:rPr lang="en-US" sz="1800" b="1" dirty="0">
                <a:solidFill>
                  <a:srgbClr val="000000"/>
                </a:solidFill>
                <a:effectLst/>
                <a:latin typeface="Times New Roman" panose="02020603050405020304" pitchFamily="18" charset="0"/>
                <a:ea typeface="SimSun" panose="02010600030101010101" pitchFamily="2" charset="-122"/>
              </a:rPr>
              <a:t>Annual School Census (ASC), out-of-school children (OOSC) Mapping </a:t>
            </a:r>
            <a:r>
              <a:rPr lang="en-US" sz="1800" dirty="0">
                <a:solidFill>
                  <a:srgbClr val="000000"/>
                </a:solidFill>
                <a:effectLst/>
                <a:latin typeface="Times New Roman" panose="02020603050405020304" pitchFamily="18" charset="0"/>
                <a:ea typeface="SimSun" panose="02010600030101010101" pitchFamily="2" charset="-122"/>
              </a:rPr>
              <a:t>and the </a:t>
            </a:r>
            <a:r>
              <a:rPr lang="en-US" sz="1800" b="1" dirty="0">
                <a:solidFill>
                  <a:srgbClr val="000000"/>
                </a:solidFill>
                <a:effectLst/>
                <a:latin typeface="Times New Roman" panose="02020603050405020304" pitchFamily="18" charset="0"/>
                <a:ea typeface="SimSun" panose="02010600030101010101" pitchFamily="2" charset="-122"/>
              </a:rPr>
              <a:t>Learning Outcome Assessment</a:t>
            </a:r>
            <a:r>
              <a:rPr lang="en-US" sz="1800" dirty="0">
                <a:solidFill>
                  <a:srgbClr val="000000"/>
                </a:solidFill>
                <a:effectLst/>
                <a:latin typeface="Times New Roman" panose="02020603050405020304" pitchFamily="18" charset="0"/>
                <a:ea typeface="SimSun" panose="02010600030101010101" pitchFamily="2" charset="-122"/>
              </a:rPr>
              <a:t>. </a:t>
            </a:r>
            <a:endParaRPr lang="x-none" dirty="0"/>
          </a:p>
        </p:txBody>
      </p:sp>
      <p:pic>
        <p:nvPicPr>
          <p:cNvPr id="9" name="Picture 8">
            <a:extLst>
              <a:ext uri="{FF2B5EF4-FFF2-40B4-BE49-F238E27FC236}">
                <a16:creationId xmlns:a16="http://schemas.microsoft.com/office/drawing/2014/main" id="{4B6AC69A-44BF-D20A-F740-81B6BF69E0EA}"/>
              </a:ext>
            </a:extLst>
          </p:cNvPr>
          <p:cNvPicPr>
            <a:picLocks noChangeAspect="1"/>
          </p:cNvPicPr>
          <p:nvPr/>
        </p:nvPicPr>
        <p:blipFill>
          <a:blip r:embed="rId2"/>
          <a:stretch>
            <a:fillRect/>
          </a:stretch>
        </p:blipFill>
        <p:spPr>
          <a:xfrm>
            <a:off x="384476" y="3310109"/>
            <a:ext cx="7045024" cy="2230443"/>
          </a:xfrm>
          <a:prstGeom prst="rect">
            <a:avLst/>
          </a:prstGeom>
        </p:spPr>
      </p:pic>
      <p:sp>
        <p:nvSpPr>
          <p:cNvPr id="11" name="TextBox 10">
            <a:extLst>
              <a:ext uri="{FF2B5EF4-FFF2-40B4-BE49-F238E27FC236}">
                <a16:creationId xmlns:a16="http://schemas.microsoft.com/office/drawing/2014/main" id="{7B912234-F177-DC84-4DCD-39D0FC4D25E9}"/>
              </a:ext>
            </a:extLst>
          </p:cNvPr>
          <p:cNvSpPr txBox="1"/>
          <p:nvPr/>
        </p:nvSpPr>
        <p:spPr>
          <a:xfrm>
            <a:off x="580524" y="2875434"/>
            <a:ext cx="6093994" cy="369332"/>
          </a:xfrm>
          <a:prstGeom prst="rect">
            <a:avLst/>
          </a:prstGeom>
          <a:noFill/>
        </p:spPr>
        <p:txBody>
          <a:bodyPr wrap="square">
            <a:spAutoFit/>
          </a:bodyPr>
          <a:lstStyle/>
          <a:p>
            <a:r>
              <a:rPr lang="en-US" sz="1800" b="1" dirty="0">
                <a:effectLst/>
                <a:latin typeface="Verdana" panose="020B0604030504040204" pitchFamily="34" charset="0"/>
                <a:ea typeface="SimSun" panose="02010600030101010101" pitchFamily="2" charset="-122"/>
                <a:cs typeface="Times New Roman" panose="02020603050405020304" pitchFamily="18" charset="0"/>
              </a:rPr>
              <a:t>Contingency Table of SD, LD and LP</a:t>
            </a:r>
            <a:endParaRPr lang="x-none" b="1" dirty="0"/>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FE32BEC5-1F58-9C5D-D553-F7F39050125D}"/>
                  </a:ext>
                </a:extLst>
              </p:cNvPr>
              <p:cNvSpPr txBox="1"/>
              <p:nvPr/>
            </p:nvSpPr>
            <p:spPr>
              <a:xfrm>
                <a:off x="7429500" y="1582988"/>
                <a:ext cx="4687904" cy="4557401"/>
              </a:xfrm>
              <a:prstGeom prst="rect">
                <a:avLst/>
              </a:prstGeom>
              <a:noFill/>
            </p:spPr>
            <p:txBody>
              <a:bodyPr wrap="square">
                <a:spAutoFit/>
              </a:bodyPr>
              <a:lstStyle/>
              <a:p>
                <a:pPr marL="342900" lvl="0" indent="-342900" algn="just">
                  <a:lnSpc>
                    <a:spcPct val="115000"/>
                  </a:lnSpc>
                  <a:spcBef>
                    <a:spcPts val="1200"/>
                  </a:spcBef>
                  <a:buFont typeface="Arial" panose="020B0604020202020204" pitchFamily="34" charset="0"/>
                  <a:buChar char="•"/>
                  <a:tabLst>
                    <a:tab pos="457200" algn="l"/>
                  </a:tabLst>
                </a:pPr>
                <a:r>
                  <a:rPr lang="en-US" sz="1400" dirty="0">
                    <a:effectLst/>
                    <a:latin typeface="Times New Roman" panose="02020603050405020304" pitchFamily="18" charset="0"/>
                    <a:ea typeface="SimSun" panose="02010600030101010101" pitchFamily="2" charset="-122"/>
                    <a:cs typeface="Times New Roman" panose="02020603050405020304" pitchFamily="18" charset="0"/>
                  </a:rPr>
                  <a:t>Specifically, learning is defined in the space of reading at the end of Primary School.</a:t>
                </a:r>
                <a:endParaRPr lang="x-none" sz="1400" dirty="0">
                  <a:effectLst/>
                  <a:latin typeface="Times New Roman" panose="02020603050405020304" pitchFamily="18" charset="0"/>
                  <a:ea typeface="SimSun" panose="02010600030101010101" pitchFamily="2" charset="-122"/>
                  <a:cs typeface="Times New Roman" panose="02020603050405020304" pitchFamily="18" charset="0"/>
                </a:endParaRPr>
              </a:p>
              <a:p>
                <a:pPr marL="342900" lvl="0" indent="-342900" algn="just">
                  <a:lnSpc>
                    <a:spcPct val="115000"/>
                  </a:lnSpc>
                  <a:spcBef>
                    <a:spcPts val="1200"/>
                  </a:spcBef>
                  <a:buFont typeface="Arial" panose="020B0604020202020204" pitchFamily="34" charset="0"/>
                  <a:buChar char="•"/>
                  <a:tabLst>
                    <a:tab pos="457200" algn="l"/>
                  </a:tabLst>
                </a:pPr>
                <a:r>
                  <a:rPr lang="en-US" sz="1400" dirty="0">
                    <a:effectLst/>
                    <a:latin typeface="Times New Roman" panose="02020603050405020304" pitchFamily="18" charset="0"/>
                    <a:ea typeface="SimSun" panose="02010600030101010101" pitchFamily="2" charset="-122"/>
                    <a:cs typeface="Times New Roman" panose="02020603050405020304" pitchFamily="18" charset="0"/>
                  </a:rPr>
                  <a:t>The ASC has provided the framework for the OOSC Survey and the LP Research.</a:t>
                </a:r>
                <a:endParaRPr lang="x-none" sz="1400" dirty="0">
                  <a:effectLst/>
                  <a:latin typeface="Times New Roman" panose="02020603050405020304" pitchFamily="18" charset="0"/>
                  <a:ea typeface="SimSun" panose="02010600030101010101" pitchFamily="2" charset="-122"/>
                  <a:cs typeface="Times New Roman" panose="02020603050405020304" pitchFamily="18" charset="0"/>
                </a:endParaRPr>
              </a:p>
              <a:p>
                <a:pPr marL="342900" lvl="0" indent="-342900" algn="just">
                  <a:lnSpc>
                    <a:spcPct val="115000"/>
                  </a:lnSpc>
                  <a:spcBef>
                    <a:spcPts val="1200"/>
                  </a:spcBef>
                  <a:buFont typeface="Arial" panose="020B0604020202020204" pitchFamily="34" charset="0"/>
                  <a:buChar char="•"/>
                  <a:tabLst>
                    <a:tab pos="457200" algn="l"/>
                  </a:tabLst>
                </a:pPr>
                <a:r>
                  <a:rPr lang="en-US" sz="1400" dirty="0">
                    <a:effectLst/>
                    <a:latin typeface="Times New Roman" panose="02020603050405020304" pitchFamily="18" charset="0"/>
                    <a:ea typeface="SimSun" panose="02010600030101010101" pitchFamily="2" charset="-122"/>
                    <a:cs typeface="Times New Roman" panose="02020603050405020304" pitchFamily="18" charset="0"/>
                  </a:rPr>
                  <a:t>The proportions of OOSC for Primary School age are used to compute the LPI as the schooling deprived (SD). </a:t>
                </a:r>
                <a:endParaRPr lang="x-none" sz="1400" dirty="0">
                  <a:effectLst/>
                  <a:latin typeface="Times New Roman" panose="02020603050405020304" pitchFamily="18" charset="0"/>
                  <a:ea typeface="SimSun" panose="02010600030101010101" pitchFamily="2" charset="-122"/>
                  <a:cs typeface="Times New Roman" panose="02020603050405020304" pitchFamily="18" charset="0"/>
                </a:endParaRPr>
              </a:p>
              <a:p>
                <a:pPr marL="342900" lvl="0" indent="-342900" algn="just">
                  <a:lnSpc>
                    <a:spcPct val="115000"/>
                  </a:lnSpc>
                  <a:spcBef>
                    <a:spcPts val="1200"/>
                  </a:spcBef>
                  <a:buFont typeface="Arial" panose="020B0604020202020204" pitchFamily="34" charset="0"/>
                  <a:buChar char="•"/>
                  <a:tabLst>
                    <a:tab pos="457200" algn="l"/>
                  </a:tabLst>
                </a:pPr>
                <a:r>
                  <a:rPr lang="en-US" sz="1400" dirty="0">
                    <a:effectLst/>
                    <a:latin typeface="Times New Roman" panose="02020603050405020304" pitchFamily="18" charset="0"/>
                    <a:ea typeface="SimSun" panose="02010600030101010101" pitchFamily="2" charset="-122"/>
                    <a:cs typeface="Times New Roman" panose="02020603050405020304" pitchFamily="18" charset="0"/>
                  </a:rPr>
                  <a:t>The proficiency levels used herein for the LPI is restricted to English EGRA.</a:t>
                </a:r>
                <a:endParaRPr lang="x-none" sz="1400" dirty="0">
                  <a:effectLst/>
                  <a:latin typeface="Times New Roman" panose="02020603050405020304" pitchFamily="18" charset="0"/>
                  <a:ea typeface="SimSun" panose="02010600030101010101" pitchFamily="2" charset="-122"/>
                  <a:cs typeface="Times New Roman" panose="02020603050405020304" pitchFamily="18" charset="0"/>
                </a:endParaRPr>
              </a:p>
              <a:p>
                <a:pPr marL="342900" lvl="0" indent="-342900" algn="just">
                  <a:lnSpc>
                    <a:spcPct val="115000"/>
                  </a:lnSpc>
                  <a:spcBef>
                    <a:spcPts val="1200"/>
                  </a:spcBef>
                  <a:buFont typeface="Arial" panose="020B0604020202020204" pitchFamily="34" charset="0"/>
                  <a:buChar char="•"/>
                  <a:tabLst>
                    <a:tab pos="457200" algn="l"/>
                  </a:tabLst>
                </a:pPr>
                <a:r>
                  <a:rPr lang="en-US" sz="1400" dirty="0">
                    <a:effectLst/>
                    <a:latin typeface="Times New Roman" panose="02020603050405020304" pitchFamily="18" charset="0"/>
                    <a:ea typeface="SimSun" panose="02010600030101010101" pitchFamily="2" charset="-122"/>
                    <a:cs typeface="Times New Roman" panose="02020603050405020304" pitchFamily="18" charset="0"/>
                  </a:rPr>
                  <a:t>The LPI was computed based on the Minimum Proficiency Level (MPL) for Primary 6 children at the threshold of 40% are also used to compute the LPI as the learning deprived (LD).</a:t>
                </a:r>
                <a:endParaRPr lang="x-none" sz="1400" dirty="0">
                  <a:effectLst/>
                  <a:latin typeface="Times New Roman" panose="02020603050405020304" pitchFamily="18" charset="0"/>
                  <a:ea typeface="SimSun" panose="02010600030101010101" pitchFamily="2" charset="-122"/>
                  <a:cs typeface="Times New Roman" panose="02020603050405020304" pitchFamily="18" charset="0"/>
                </a:endParaRPr>
              </a:p>
              <a:p>
                <a:pPr marL="342900" lvl="0" indent="-342900" algn="just">
                  <a:lnSpc>
                    <a:spcPct val="115000"/>
                  </a:lnSpc>
                  <a:spcBef>
                    <a:spcPts val="1200"/>
                  </a:spcBef>
                  <a:buFont typeface="Arial" panose="020B0604020202020204" pitchFamily="34" charset="0"/>
                  <a:buChar char="•"/>
                  <a:tabLst>
                    <a:tab pos="457200" algn="l"/>
                  </a:tabLst>
                </a:pPr>
                <a:r>
                  <a:rPr lang="en-US" sz="1400" dirty="0">
                    <a:effectLst/>
                    <a:latin typeface="Times New Roman" panose="02020603050405020304" pitchFamily="18" charset="0"/>
                    <a:ea typeface="SimSun" panose="02010600030101010101" pitchFamily="2" charset="-122"/>
                    <a:cs typeface="Times New Roman" panose="02020603050405020304" pitchFamily="18" charset="0"/>
                  </a:rPr>
                  <a:t>Having obtained both SD and LD, then SPSS, STATA or Excel is used to compute the LPI using the formula: </a:t>
                </a:r>
                <a14:m>
                  <m:oMath xmlns:m="http://schemas.openxmlformats.org/officeDocument/2006/math">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𝐿𝑃𝐼</m:t>
                    </m:r>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𝑆𝐷</m:t>
                    </m:r>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en-NG" sz="14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1−</m:t>
                        </m:r>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𝑆𝐷</m:t>
                        </m:r>
                      </m:e>
                    </m:d>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𝐿𝐷</m:t>
                    </m:r>
                  </m:oMath>
                </a14:m>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x-none" sz="1400" dirty="0">
                  <a:effectLst/>
                  <a:latin typeface="Times New Roman" panose="02020603050405020304" pitchFamily="18" charset="0"/>
                  <a:ea typeface="SimSun" panose="02010600030101010101" pitchFamily="2" charset="-122"/>
                  <a:cs typeface="Times New Roman" panose="02020603050405020304" pitchFamily="18" charset="0"/>
                </a:endParaRPr>
              </a:p>
            </p:txBody>
          </p:sp>
        </mc:Choice>
        <mc:Fallback xmlns="">
          <p:sp>
            <p:nvSpPr>
              <p:cNvPr id="13" name="TextBox 12">
                <a:extLst>
                  <a:ext uri="{FF2B5EF4-FFF2-40B4-BE49-F238E27FC236}">
                    <a16:creationId xmlns:a16="http://schemas.microsoft.com/office/drawing/2014/main" id="{FE32BEC5-1F58-9C5D-D553-F7F39050125D}"/>
                  </a:ext>
                </a:extLst>
              </p:cNvPr>
              <p:cNvSpPr txBox="1">
                <a:spLocks noRot="1" noChangeAspect="1" noMove="1" noResize="1" noEditPoints="1" noAdjustHandles="1" noChangeArrowheads="1" noChangeShapeType="1" noTextEdit="1"/>
              </p:cNvSpPr>
              <p:nvPr/>
            </p:nvSpPr>
            <p:spPr>
              <a:xfrm>
                <a:off x="7429500" y="1582988"/>
                <a:ext cx="4687904" cy="4557401"/>
              </a:xfrm>
              <a:prstGeom prst="rect">
                <a:avLst/>
              </a:prstGeom>
              <a:blipFill>
                <a:blip r:embed="rId3"/>
                <a:stretch>
                  <a:fillRect l="-260" r="-390" b="-535"/>
                </a:stretch>
              </a:blipFill>
            </p:spPr>
            <p:txBody>
              <a:bodyPr/>
              <a:lstStyle/>
              <a:p>
                <a:r>
                  <a:rPr lang="en-NG">
                    <a:noFill/>
                  </a:rPr>
                  <a:t> </a:t>
                </a:r>
              </a:p>
            </p:txBody>
          </p:sp>
        </mc:Fallback>
      </mc:AlternateContent>
    </p:spTree>
    <p:extLst>
      <p:ext uri="{BB962C8B-B14F-4D97-AF65-F5344CB8AC3E}">
        <p14:creationId xmlns:p14="http://schemas.microsoft.com/office/powerpoint/2010/main" val="3770755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EBB0B-C9C5-19F6-DC1A-8A42C8F83BBC}"/>
              </a:ext>
            </a:extLst>
          </p:cNvPr>
          <p:cNvSpPr>
            <a:spLocks noGrp="1"/>
          </p:cNvSpPr>
          <p:nvPr>
            <p:ph type="title"/>
          </p:nvPr>
        </p:nvSpPr>
        <p:spPr>
          <a:xfrm>
            <a:off x="93290" y="108285"/>
            <a:ext cx="10422310" cy="1305512"/>
          </a:xfrm>
        </p:spPr>
        <p:txBody>
          <a:bodyPr>
            <a:normAutofit/>
          </a:bodyPr>
          <a:lstStyle/>
          <a:p>
            <a:r>
              <a:rPr lang="en-US" b="1" dirty="0"/>
              <a:t>SAMPLE DESIGN FOR LEARNING ASSESSMENT</a:t>
            </a:r>
            <a:endParaRPr lang="x-none" b="1" dirty="0"/>
          </a:p>
        </p:txBody>
      </p:sp>
      <p:pic>
        <p:nvPicPr>
          <p:cNvPr id="4" name="Picture 3">
            <a:extLst>
              <a:ext uri="{FF2B5EF4-FFF2-40B4-BE49-F238E27FC236}">
                <a16:creationId xmlns:a16="http://schemas.microsoft.com/office/drawing/2014/main" id="{68F57039-DB56-FDFE-394B-EA9CD35F3896}"/>
              </a:ext>
            </a:extLst>
          </p:cNvPr>
          <p:cNvPicPr>
            <a:picLocks noChangeAspect="1"/>
          </p:cNvPicPr>
          <p:nvPr/>
        </p:nvPicPr>
        <p:blipFill>
          <a:blip r:embed="rId2"/>
          <a:stretch>
            <a:fillRect/>
          </a:stretch>
        </p:blipFill>
        <p:spPr>
          <a:xfrm>
            <a:off x="93290" y="2390456"/>
            <a:ext cx="9916984" cy="3701269"/>
          </a:xfrm>
          <a:prstGeom prst="rect">
            <a:avLst/>
          </a:prstGeom>
        </p:spPr>
      </p:pic>
    </p:spTree>
    <p:extLst>
      <p:ext uri="{BB962C8B-B14F-4D97-AF65-F5344CB8AC3E}">
        <p14:creationId xmlns:p14="http://schemas.microsoft.com/office/powerpoint/2010/main" val="3528976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12721-7250-B479-D1FB-BAA1C857E723}"/>
              </a:ext>
            </a:extLst>
          </p:cNvPr>
          <p:cNvSpPr>
            <a:spLocks noGrp="1"/>
          </p:cNvSpPr>
          <p:nvPr>
            <p:ph type="title"/>
          </p:nvPr>
        </p:nvSpPr>
        <p:spPr/>
        <p:txBody>
          <a:bodyPr/>
          <a:lstStyle/>
          <a:p>
            <a:pPr algn="ctr"/>
            <a:r>
              <a:rPr lang="en-US" b="1" dirty="0"/>
              <a:t>LEARNING ASSESSMENT SUBTASK</a:t>
            </a:r>
            <a:endParaRPr lang="x-none" b="1" dirty="0"/>
          </a:p>
        </p:txBody>
      </p:sp>
      <p:pic>
        <p:nvPicPr>
          <p:cNvPr id="4" name="Picture 3">
            <a:extLst>
              <a:ext uri="{FF2B5EF4-FFF2-40B4-BE49-F238E27FC236}">
                <a16:creationId xmlns:a16="http://schemas.microsoft.com/office/drawing/2014/main" id="{DFC4B0AD-40CC-0AAD-BF5A-B0C644196A1D}"/>
              </a:ext>
            </a:extLst>
          </p:cNvPr>
          <p:cNvPicPr>
            <a:picLocks noChangeAspect="1"/>
          </p:cNvPicPr>
          <p:nvPr/>
        </p:nvPicPr>
        <p:blipFill>
          <a:blip r:embed="rId2"/>
          <a:stretch>
            <a:fillRect/>
          </a:stretch>
        </p:blipFill>
        <p:spPr>
          <a:xfrm>
            <a:off x="838200" y="2089892"/>
            <a:ext cx="7113671" cy="4558557"/>
          </a:xfrm>
          <a:prstGeom prst="rect">
            <a:avLst/>
          </a:prstGeom>
        </p:spPr>
      </p:pic>
      <p:sp>
        <p:nvSpPr>
          <p:cNvPr id="6" name="TextBox 5">
            <a:extLst>
              <a:ext uri="{FF2B5EF4-FFF2-40B4-BE49-F238E27FC236}">
                <a16:creationId xmlns:a16="http://schemas.microsoft.com/office/drawing/2014/main" id="{B7FDA225-4AA5-C46B-C50C-96C97E45BA51}"/>
              </a:ext>
            </a:extLst>
          </p:cNvPr>
          <p:cNvSpPr txBox="1"/>
          <p:nvPr/>
        </p:nvSpPr>
        <p:spPr>
          <a:xfrm>
            <a:off x="8386010" y="2213810"/>
            <a:ext cx="3575383" cy="2613985"/>
          </a:xfrm>
          <a:prstGeom prst="rect">
            <a:avLst/>
          </a:prstGeom>
          <a:noFill/>
        </p:spPr>
        <p:txBody>
          <a:bodyPr wrap="square">
            <a:spAutoFit/>
          </a:bodyPr>
          <a:lstStyle/>
          <a:p>
            <a:pPr algn="just">
              <a:lnSpc>
                <a:spcPct val="115000"/>
              </a:lnSpc>
              <a:spcBef>
                <a:spcPts val="1200"/>
              </a:spcBef>
            </a:pPr>
            <a:r>
              <a:rPr lang="en-US" sz="1800" dirty="0">
                <a:effectLst/>
                <a:latin typeface="Times New Roman" panose="02020603050405020304" pitchFamily="18" charset="0"/>
                <a:ea typeface="SimSun" panose="02010600030101010101" pitchFamily="2" charset="-122"/>
                <a:cs typeface="Times New Roman" panose="02020603050405020304" pitchFamily="18" charset="0"/>
              </a:rPr>
              <a:t>For each subtask, proficiency scores were calculated separately; thus, the results of the assessment will be first analyzed without reference to external benchmarks, and subsequently mapped on the proficiency levels defined in the Global Proficiency Framework.</a:t>
            </a:r>
            <a:endParaRPr lang="x-none" sz="1800" dirty="0">
              <a:effectLst/>
              <a:latin typeface="Verdana" panose="020B060403050404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742094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0E834-A83C-47CE-69DB-5932DD1E0CEE}"/>
              </a:ext>
            </a:extLst>
          </p:cNvPr>
          <p:cNvSpPr>
            <a:spLocks noGrp="1"/>
          </p:cNvSpPr>
          <p:nvPr>
            <p:ph type="title"/>
          </p:nvPr>
        </p:nvSpPr>
        <p:spPr>
          <a:xfrm>
            <a:off x="838200" y="-121919"/>
            <a:ext cx="10515600" cy="1026160"/>
          </a:xfrm>
        </p:spPr>
        <p:txBody>
          <a:bodyPr>
            <a:normAutofit/>
          </a:bodyPr>
          <a:lstStyle/>
          <a:p>
            <a:pPr algn="ctr"/>
            <a:r>
              <a:rPr lang="en-US" sz="2400" b="1" dirty="0">
                <a:latin typeface="Times New Roman" panose="02020603050405020304" pitchFamily="18" charset="0"/>
                <a:cs typeface="Times New Roman" panose="02020603050405020304" pitchFamily="18" charset="0"/>
              </a:rPr>
              <a:t>SELECTION OF ENUMERATORS</a:t>
            </a:r>
            <a:endParaRPr lang="x-none" sz="2400" b="1"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D9A16FA4-3ACD-C898-F033-7F4084738BCB}"/>
              </a:ext>
            </a:extLst>
          </p:cNvPr>
          <p:cNvSpPr txBox="1"/>
          <p:nvPr/>
        </p:nvSpPr>
        <p:spPr>
          <a:xfrm>
            <a:off x="447040" y="721361"/>
            <a:ext cx="5448434" cy="6004529"/>
          </a:xfrm>
          <a:prstGeom prst="rect">
            <a:avLst/>
          </a:prstGeom>
          <a:noFill/>
        </p:spPr>
        <p:txBody>
          <a:bodyPr wrap="square">
            <a:spAutoFit/>
          </a:bodyPr>
          <a:lstStyle/>
          <a:p>
            <a:pPr algn="just">
              <a:lnSpc>
                <a:spcPct val="115000"/>
              </a:lnSpc>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T</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he enumerators engaged for the LP research were drawn from State education institutions, in particular the State Universal Basic Education Board (SUBEB), LGEAs and KDBS after meeting the following selection criteria to participate in the training: </a:t>
            </a:r>
          </a:p>
          <a:p>
            <a:pPr marL="742950" lvl="1" indent="-285750" algn="just">
              <a:lnSpc>
                <a:spcPct val="115000"/>
              </a:lnSpc>
              <a:buFont typeface="Wingdings" panose="05000000000000000000" pitchFamily="2" charset="2"/>
              <a:buChar char="ü"/>
            </a:pPr>
            <a:r>
              <a:rPr lang="en-US" sz="2400" dirty="0">
                <a:effectLst/>
                <a:latin typeface="Times New Roman" panose="02020603050405020304" pitchFamily="18" charset="0"/>
                <a:ea typeface="SimSun" panose="02010600030101010101" pitchFamily="2" charset="-122"/>
                <a:cs typeface="Times New Roman" panose="02020603050405020304" pitchFamily="18" charset="0"/>
              </a:rPr>
              <a:t>Able to read and speak English language fluently, </a:t>
            </a:r>
          </a:p>
          <a:p>
            <a:pPr marL="742950" lvl="1" indent="-285750" algn="just">
              <a:lnSpc>
                <a:spcPct val="115000"/>
              </a:lnSpc>
              <a:buFont typeface="Wingdings" panose="05000000000000000000" pitchFamily="2" charset="2"/>
              <a:buChar char="ü"/>
            </a:pPr>
            <a:r>
              <a:rPr lang="en-US" sz="2400" dirty="0">
                <a:effectLst/>
                <a:latin typeface="Times New Roman" panose="02020603050405020304" pitchFamily="18" charset="0"/>
                <a:ea typeface="SimSun" panose="02010600030101010101" pitchFamily="2" charset="-122"/>
                <a:cs typeface="Times New Roman" panose="02020603050405020304" pitchFamily="18" charset="0"/>
              </a:rPr>
              <a:t>Able to read and speak Hausa language fluently, </a:t>
            </a:r>
          </a:p>
          <a:p>
            <a:pPr marL="742950" lvl="1" indent="-285750" algn="just">
              <a:lnSpc>
                <a:spcPct val="115000"/>
              </a:lnSpc>
              <a:buFont typeface="Wingdings" panose="05000000000000000000" pitchFamily="2" charset="2"/>
              <a:buChar char="ü"/>
            </a:pPr>
            <a:r>
              <a:rPr lang="en-US" sz="2400" dirty="0">
                <a:effectLst/>
                <a:latin typeface="Times New Roman" panose="02020603050405020304" pitchFamily="18" charset="0"/>
                <a:ea typeface="SimSun" panose="02010600030101010101" pitchFamily="2" charset="-122"/>
                <a:cs typeface="Times New Roman" panose="02020603050405020304" pitchFamily="18" charset="0"/>
              </a:rPr>
              <a:t>Able to read use electronic devices, </a:t>
            </a:r>
          </a:p>
          <a:p>
            <a:pPr marL="742950" lvl="1" indent="-285750" algn="just">
              <a:lnSpc>
                <a:spcPct val="115000"/>
              </a:lnSpc>
              <a:buFont typeface="Wingdings" panose="05000000000000000000" pitchFamily="2" charset="2"/>
              <a:buChar char="ü"/>
            </a:pPr>
            <a:r>
              <a:rPr lang="en-US" sz="2400" dirty="0">
                <a:effectLst/>
                <a:latin typeface="Times New Roman" panose="02020603050405020304" pitchFamily="18" charset="0"/>
                <a:ea typeface="SimSun" panose="02010600030101010101" pitchFamily="2" charset="-122"/>
                <a:cs typeface="Times New Roman" panose="02020603050405020304" pitchFamily="18" charset="0"/>
              </a:rPr>
              <a:t>Has experience in research and data collection processes.</a:t>
            </a:r>
            <a:endParaRPr lang="x-none" sz="2400" dirty="0">
              <a:effectLst/>
              <a:latin typeface="Times New Roman" panose="02020603050405020304" pitchFamily="18" charset="0"/>
              <a:ea typeface="SimSun" panose="02010600030101010101" pitchFamily="2" charset="-122"/>
              <a:cs typeface="Times New Roman" panose="02020603050405020304" pitchFamily="18" charset="0"/>
            </a:endParaRPr>
          </a:p>
        </p:txBody>
      </p:sp>
      <p:sp>
        <p:nvSpPr>
          <p:cNvPr id="6" name="TextBox 5">
            <a:extLst>
              <a:ext uri="{FF2B5EF4-FFF2-40B4-BE49-F238E27FC236}">
                <a16:creationId xmlns:a16="http://schemas.microsoft.com/office/drawing/2014/main" id="{F6E18D19-D6B5-9E2A-144D-FD15F6AB23A8}"/>
              </a:ext>
            </a:extLst>
          </p:cNvPr>
          <p:cNvSpPr txBox="1"/>
          <p:nvPr/>
        </p:nvSpPr>
        <p:spPr>
          <a:xfrm>
            <a:off x="6096000" y="579121"/>
            <a:ext cx="6014720" cy="6673943"/>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en-US" sz="2400" dirty="0">
                <a:effectLst/>
                <a:latin typeface="Times New Roman" panose="02020603050405020304" pitchFamily="18" charset="0"/>
                <a:ea typeface="SimSun" panose="02010600030101010101" pitchFamily="2" charset="-122"/>
                <a:cs typeface="Times New Roman" panose="02020603050405020304" pitchFamily="18" charset="0"/>
              </a:rPr>
              <a:t>A 4-days training was conducted for the enumerators, precisely, from 15th -18th November, 2022. </a:t>
            </a:r>
          </a:p>
          <a:p>
            <a:pPr marL="342900" indent="-342900" algn="just">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training was based on a comprehensive agenda. </a:t>
            </a:r>
          </a:p>
          <a:p>
            <a:pPr marL="342900" indent="-342900" algn="just">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training conducted a practice test in non-sampled schools. </a:t>
            </a:r>
          </a:p>
          <a:p>
            <a:pPr marL="342900" indent="-342900" algn="just">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During each school visit, enumerators practiced on pupils individually. </a:t>
            </a:r>
          </a:p>
          <a:p>
            <a:pPr marL="342900" indent="-342900" algn="just">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Inter-Rater Reliability (IRR) test was conducted which was used to select the final enumerators. </a:t>
            </a:r>
            <a:endParaRPr lang="x-non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2475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BD688-E517-118B-212F-ED5E52F97AF9}"/>
              </a:ext>
            </a:extLst>
          </p:cNvPr>
          <p:cNvSpPr>
            <a:spLocks noGrp="1"/>
          </p:cNvSpPr>
          <p:nvPr>
            <p:ph type="title"/>
          </p:nvPr>
        </p:nvSpPr>
        <p:spPr/>
        <p:txBody>
          <a:bodyPr/>
          <a:lstStyle/>
          <a:p>
            <a:pPr algn="ctr"/>
            <a:r>
              <a:rPr lang="en-US" b="1" dirty="0"/>
              <a:t>DATA CYCLE</a:t>
            </a:r>
            <a:endParaRPr lang="x-none" b="1" dirty="0"/>
          </a:p>
        </p:txBody>
      </p:sp>
      <p:pic>
        <p:nvPicPr>
          <p:cNvPr id="3" name="Picture 2">
            <a:extLst>
              <a:ext uri="{FF2B5EF4-FFF2-40B4-BE49-F238E27FC236}">
                <a16:creationId xmlns:a16="http://schemas.microsoft.com/office/drawing/2014/main" id="{636FEC8D-D2A3-75BF-A5E6-6D700E562865}"/>
              </a:ext>
            </a:extLst>
          </p:cNvPr>
          <p:cNvPicPr>
            <a:picLocks noChangeAspect="1"/>
          </p:cNvPicPr>
          <p:nvPr/>
        </p:nvPicPr>
        <p:blipFill rotWithShape="1">
          <a:blip r:embed="rId2">
            <a:extLst>
              <a:ext uri="{28A0092B-C50C-407E-A947-70E740481C1C}">
                <a14:useLocalDpi xmlns:a14="http://schemas.microsoft.com/office/drawing/2010/main" val="0"/>
              </a:ext>
            </a:extLst>
          </a:blip>
          <a:srcRect l="5213" r="4088" b="2956"/>
          <a:stretch/>
        </p:blipFill>
        <p:spPr bwMode="auto">
          <a:xfrm>
            <a:off x="609600" y="1540933"/>
            <a:ext cx="10684933" cy="5144447"/>
          </a:xfrm>
          <a:prstGeom prst="rect">
            <a:avLst/>
          </a:prstGeom>
          <a:noFill/>
          <a:ln>
            <a:noFill/>
          </a:ln>
          <a:extLst>
            <a:ext uri="{53640926-AAD7-44d8-BBD7-CCE9431645EC}">
              <a14:shadowObscured xmlns="" xmlns:a14="http://schemas.microsoft.com/office/drawing/2010/main"/>
            </a:ext>
          </a:extLst>
        </p:spPr>
      </p:pic>
    </p:spTree>
    <p:extLst>
      <p:ext uri="{BB962C8B-B14F-4D97-AF65-F5344CB8AC3E}">
        <p14:creationId xmlns:p14="http://schemas.microsoft.com/office/powerpoint/2010/main" val="3654454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73A6A-5A98-D857-F395-811138393186}"/>
              </a:ext>
            </a:extLst>
          </p:cNvPr>
          <p:cNvSpPr>
            <a:spLocks noGrp="1"/>
          </p:cNvSpPr>
          <p:nvPr>
            <p:ph type="title"/>
          </p:nvPr>
        </p:nvSpPr>
        <p:spPr/>
        <p:txBody>
          <a:bodyPr/>
          <a:lstStyle/>
          <a:p>
            <a:pPr algn="ctr"/>
            <a:r>
              <a:rPr lang="en-US" b="1" dirty="0"/>
              <a:t>KEY FINDINGS</a:t>
            </a:r>
            <a:endParaRPr lang="x-none" b="1" dirty="0"/>
          </a:p>
        </p:txBody>
      </p:sp>
    </p:spTree>
    <p:extLst>
      <p:ext uri="{BB962C8B-B14F-4D97-AF65-F5344CB8AC3E}">
        <p14:creationId xmlns:p14="http://schemas.microsoft.com/office/powerpoint/2010/main" val="4226907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395A4-4C6A-8E2F-5E7B-6C701396FFF9}"/>
              </a:ext>
            </a:extLst>
          </p:cNvPr>
          <p:cNvSpPr>
            <a:spLocks noGrp="1"/>
          </p:cNvSpPr>
          <p:nvPr>
            <p:ph type="title"/>
          </p:nvPr>
        </p:nvSpPr>
        <p:spPr/>
        <p:txBody>
          <a:bodyPr/>
          <a:lstStyle/>
          <a:p>
            <a:pPr algn="ctr"/>
            <a:r>
              <a:rPr lang="en-US" b="1" dirty="0"/>
              <a:t>OUT OF SCHOOL CHILDREN</a:t>
            </a:r>
            <a:endParaRPr lang="x-none" b="1" dirty="0"/>
          </a:p>
        </p:txBody>
      </p:sp>
      <p:pic>
        <p:nvPicPr>
          <p:cNvPr id="5" name="Picture 4">
            <a:extLst>
              <a:ext uri="{FF2B5EF4-FFF2-40B4-BE49-F238E27FC236}">
                <a16:creationId xmlns:a16="http://schemas.microsoft.com/office/drawing/2014/main" id="{9A45166E-0C4E-8990-001F-4442B8888E0C}"/>
              </a:ext>
            </a:extLst>
          </p:cNvPr>
          <p:cNvPicPr>
            <a:picLocks noChangeAspect="1"/>
          </p:cNvPicPr>
          <p:nvPr/>
        </p:nvPicPr>
        <p:blipFill>
          <a:blip r:embed="rId2"/>
          <a:stretch>
            <a:fillRect/>
          </a:stretch>
        </p:blipFill>
        <p:spPr>
          <a:xfrm>
            <a:off x="487781" y="3559939"/>
            <a:ext cx="5506883" cy="1638551"/>
          </a:xfrm>
          <a:prstGeom prst="rect">
            <a:avLst/>
          </a:prstGeom>
        </p:spPr>
      </p:pic>
      <p:sp>
        <p:nvSpPr>
          <p:cNvPr id="7" name="TextBox 6">
            <a:extLst>
              <a:ext uri="{FF2B5EF4-FFF2-40B4-BE49-F238E27FC236}">
                <a16:creationId xmlns:a16="http://schemas.microsoft.com/office/drawing/2014/main" id="{CE4A3954-F4AA-C957-5547-DC1D243432B5}"/>
              </a:ext>
            </a:extLst>
          </p:cNvPr>
          <p:cNvSpPr txBox="1"/>
          <p:nvPr/>
        </p:nvSpPr>
        <p:spPr>
          <a:xfrm>
            <a:off x="343401" y="2651730"/>
            <a:ext cx="6093994" cy="646331"/>
          </a:xfrm>
          <a:prstGeom prst="rect">
            <a:avLst/>
          </a:prstGeom>
          <a:noFill/>
        </p:spPr>
        <p:txBody>
          <a:bodyPr wrap="square">
            <a:spAutoFit/>
          </a:bodyPr>
          <a:lstStyle/>
          <a:p>
            <a:r>
              <a:rPr lang="en-US" sz="1800" dirty="0">
                <a:effectLst/>
                <a:latin typeface="Verdana" panose="020B0604030504040204" pitchFamily="34" charset="0"/>
                <a:ea typeface="SimSun" panose="02010600030101010101" pitchFamily="2" charset="-122"/>
                <a:cs typeface="Times New Roman" panose="02020603050405020304" pitchFamily="18" charset="0"/>
              </a:rPr>
              <a:t>Percentage of </a:t>
            </a:r>
            <a:r>
              <a:rPr lang="en-US" sz="1800" dirty="0">
                <a:solidFill>
                  <a:srgbClr val="000000"/>
                </a:solidFill>
                <a:effectLst/>
                <a:latin typeface="Verdana" panose="020B0604030504040204" pitchFamily="34" charset="0"/>
                <a:ea typeface="SimSun" panose="02010600030101010101" pitchFamily="2" charset="-122"/>
                <a:cs typeface="Times New Roman" panose="02020603050405020304" pitchFamily="18" charset="0"/>
              </a:rPr>
              <a:t>Primary School Attendance and OOSC </a:t>
            </a:r>
            <a:r>
              <a:rPr lang="en-US" sz="1800" dirty="0">
                <a:effectLst/>
                <a:latin typeface="Verdana" panose="020B0604030504040204" pitchFamily="34" charset="0"/>
                <a:ea typeface="SimSun" panose="02010600030101010101" pitchFamily="2" charset="-122"/>
                <a:cs typeface="Times New Roman" panose="02020603050405020304" pitchFamily="18" charset="0"/>
              </a:rPr>
              <a:t>by Zones</a:t>
            </a:r>
            <a:endParaRPr lang="x-none" dirty="0"/>
          </a:p>
        </p:txBody>
      </p:sp>
      <p:sp>
        <p:nvSpPr>
          <p:cNvPr id="9" name="TextBox 8">
            <a:extLst>
              <a:ext uri="{FF2B5EF4-FFF2-40B4-BE49-F238E27FC236}">
                <a16:creationId xmlns:a16="http://schemas.microsoft.com/office/drawing/2014/main" id="{41E5E604-DB6C-4EF9-EB6C-0FB8CB6C06E0}"/>
              </a:ext>
            </a:extLst>
          </p:cNvPr>
          <p:cNvSpPr txBox="1"/>
          <p:nvPr/>
        </p:nvSpPr>
        <p:spPr>
          <a:xfrm>
            <a:off x="6096000" y="2358460"/>
            <a:ext cx="6093994" cy="4042069"/>
          </a:xfrm>
          <a:prstGeom prst="rect">
            <a:avLst/>
          </a:prstGeom>
          <a:noFill/>
        </p:spPr>
        <p:txBody>
          <a:bodyPr wrap="square">
            <a:spAutoFit/>
          </a:bodyPr>
          <a:lstStyle/>
          <a:p>
            <a:pPr algn="just">
              <a:lnSpc>
                <a:spcPct val="115000"/>
              </a:lnSpc>
              <a:spcBef>
                <a:spcPts val="1200"/>
              </a:spcBef>
            </a:pPr>
            <a:r>
              <a:rPr lang="en-US" sz="1800" dirty="0">
                <a:effectLst/>
                <a:latin typeface="Times New Roman" panose="02020603050405020304" pitchFamily="18" charset="0"/>
                <a:ea typeface="SimSun" panose="02010600030101010101" pitchFamily="2" charset="-122"/>
                <a:cs typeface="Times New Roman" panose="02020603050405020304" pitchFamily="18" charset="0"/>
              </a:rPr>
              <a:t>The major findings have revealed the status of OOSC for Primary School age (6-11 years) across the 23 LGAs of Kaduna State. At State level, the report shows that the overall percentage of OOSC of Primary School age in Kaduna State 31.1%. </a:t>
            </a:r>
            <a:r>
              <a:rPr lang="en-US" sz="18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By gender, </a:t>
            </a:r>
            <a:r>
              <a:rPr lang="en-US" sz="1800" dirty="0">
                <a:effectLst/>
                <a:latin typeface="Times New Roman" panose="02020603050405020304" pitchFamily="18" charset="0"/>
                <a:ea typeface="SimSun" panose="02010600030101010101" pitchFamily="2" charset="-122"/>
                <a:cs typeface="Times New Roman" panose="02020603050405020304" pitchFamily="18" charset="0"/>
              </a:rPr>
              <a:t>the percentage out-of-school girls of Primary School age is 32.3% while that of boys is 30.0%.</a:t>
            </a:r>
            <a:endParaRPr lang="x-none" sz="1800" dirty="0">
              <a:effectLst/>
              <a:latin typeface="Verdana" panose="020B0604030504040204" pitchFamily="34" charset="0"/>
              <a:ea typeface="SimSun" panose="02010600030101010101" pitchFamily="2" charset="-122"/>
              <a:cs typeface="Times New Roman" panose="02020603050405020304" pitchFamily="18" charset="0"/>
            </a:endParaRPr>
          </a:p>
          <a:p>
            <a:pPr algn="just">
              <a:lnSpc>
                <a:spcPct val="115000"/>
              </a:lnSpc>
              <a:spcBef>
                <a:spcPts val="1200"/>
              </a:spcBef>
            </a:pPr>
            <a:r>
              <a:rPr lang="en-US" sz="1800" dirty="0">
                <a:effectLst/>
                <a:latin typeface="Times New Roman" panose="02020603050405020304" pitchFamily="18" charset="0"/>
                <a:ea typeface="SimSun" panose="02010600030101010101" pitchFamily="2" charset="-122"/>
                <a:cs typeface="Times New Roman" panose="02020603050405020304" pitchFamily="18" charset="0"/>
              </a:rPr>
              <a:t>By LGA, the report shows that </a:t>
            </a:r>
            <a:r>
              <a:rPr lang="en-US" sz="1800" dirty="0" err="1">
                <a:effectLst/>
                <a:latin typeface="Times New Roman" panose="02020603050405020304" pitchFamily="18" charset="0"/>
                <a:ea typeface="SimSun" panose="02010600030101010101" pitchFamily="2" charset="-122"/>
                <a:cs typeface="Times New Roman" panose="02020603050405020304" pitchFamily="18" charset="0"/>
              </a:rPr>
              <a:t>Kauru</a:t>
            </a:r>
            <a:r>
              <a:rPr lang="en-US" sz="1800" dirty="0">
                <a:effectLst/>
                <a:latin typeface="Times New Roman" panose="02020603050405020304" pitchFamily="18" charset="0"/>
                <a:ea typeface="SimSun" panose="02010600030101010101" pitchFamily="2" charset="-122"/>
                <a:cs typeface="Times New Roman" panose="02020603050405020304" pitchFamily="18" charset="0"/>
              </a:rPr>
              <a:t> LGA has the highest percentage of OOSC of Primary School age of 51.8%, followed by </a:t>
            </a:r>
            <a:r>
              <a:rPr lang="en-US" sz="1800" dirty="0" err="1">
                <a:effectLst/>
                <a:latin typeface="Times New Roman" panose="02020603050405020304" pitchFamily="18" charset="0"/>
                <a:ea typeface="SimSun" panose="02010600030101010101" pitchFamily="2" charset="-122"/>
                <a:cs typeface="Times New Roman" panose="02020603050405020304" pitchFamily="18" charset="0"/>
              </a:rPr>
              <a:t>Birinin</a:t>
            </a:r>
            <a:r>
              <a:rPr lang="en-US" sz="1800" dirty="0">
                <a:effectLst/>
                <a:latin typeface="Times New Roman" panose="02020603050405020304" pitchFamily="18" charset="0"/>
                <a:ea typeface="SimSun" panose="02010600030101010101" pitchFamily="2" charset="-122"/>
                <a:cs typeface="Times New Roman" panose="02020603050405020304" pitchFamily="18" charset="0"/>
              </a:rPr>
              <a:t> </a:t>
            </a:r>
            <a:r>
              <a:rPr lang="en-US" sz="1800" dirty="0" err="1">
                <a:effectLst/>
                <a:latin typeface="Times New Roman" panose="02020603050405020304" pitchFamily="18" charset="0"/>
                <a:ea typeface="SimSun" panose="02010600030101010101" pitchFamily="2" charset="-122"/>
                <a:cs typeface="Times New Roman" panose="02020603050405020304" pitchFamily="18" charset="0"/>
              </a:rPr>
              <a:t>Gwari</a:t>
            </a:r>
            <a:r>
              <a:rPr lang="en-US" sz="1800" dirty="0">
                <a:effectLst/>
                <a:latin typeface="Times New Roman" panose="02020603050405020304" pitchFamily="18" charset="0"/>
                <a:ea typeface="SimSun" panose="02010600030101010101" pitchFamily="2" charset="-122"/>
                <a:cs typeface="Times New Roman" panose="02020603050405020304" pitchFamily="18" charset="0"/>
              </a:rPr>
              <a:t> with 48.3%, among others. On the other hand, </a:t>
            </a:r>
            <a:r>
              <a:rPr lang="en-US" sz="1800" dirty="0" err="1">
                <a:effectLst/>
                <a:latin typeface="Times New Roman" panose="02020603050405020304" pitchFamily="18" charset="0"/>
                <a:ea typeface="SimSun" panose="02010600030101010101" pitchFamily="2" charset="-122"/>
                <a:cs typeface="Times New Roman" panose="02020603050405020304" pitchFamily="18" charset="0"/>
              </a:rPr>
              <a:t>Kaura</a:t>
            </a:r>
            <a:r>
              <a:rPr lang="en-US" sz="1800" dirty="0">
                <a:effectLst/>
                <a:latin typeface="Times New Roman" panose="02020603050405020304" pitchFamily="18" charset="0"/>
                <a:ea typeface="SimSun" panose="02010600030101010101" pitchFamily="2" charset="-122"/>
                <a:cs typeface="Times New Roman" panose="02020603050405020304" pitchFamily="18" charset="0"/>
              </a:rPr>
              <a:t> LGA has the least percentage of OOSC of Primary School age of 0.9%, followed by </a:t>
            </a:r>
            <a:r>
              <a:rPr lang="en-US" sz="1800" dirty="0" err="1">
                <a:effectLst/>
                <a:latin typeface="Times New Roman" panose="02020603050405020304" pitchFamily="18" charset="0"/>
                <a:ea typeface="SimSun" panose="02010600030101010101" pitchFamily="2" charset="-122"/>
                <a:cs typeface="Times New Roman" panose="02020603050405020304" pitchFamily="18" charset="0"/>
              </a:rPr>
              <a:t>Zangon</a:t>
            </a:r>
            <a:r>
              <a:rPr lang="en-US" sz="1800" dirty="0">
                <a:effectLst/>
                <a:latin typeface="Times New Roman" panose="02020603050405020304" pitchFamily="18" charset="0"/>
                <a:ea typeface="SimSun" panose="02010600030101010101" pitchFamily="2" charset="-122"/>
                <a:cs typeface="Times New Roman" panose="02020603050405020304" pitchFamily="18" charset="0"/>
              </a:rPr>
              <a:t> </a:t>
            </a:r>
            <a:r>
              <a:rPr lang="en-US" sz="1800" dirty="0" err="1">
                <a:effectLst/>
                <a:latin typeface="Times New Roman" panose="02020603050405020304" pitchFamily="18" charset="0"/>
                <a:ea typeface="SimSun" panose="02010600030101010101" pitchFamily="2" charset="-122"/>
                <a:cs typeface="Times New Roman" panose="02020603050405020304" pitchFamily="18" charset="0"/>
              </a:rPr>
              <a:t>Kataf</a:t>
            </a:r>
            <a:r>
              <a:rPr lang="en-US" sz="1800" dirty="0">
                <a:effectLst/>
                <a:latin typeface="Times New Roman" panose="02020603050405020304" pitchFamily="18" charset="0"/>
                <a:ea typeface="SimSun" panose="02010600030101010101" pitchFamily="2" charset="-122"/>
                <a:cs typeface="Times New Roman" panose="02020603050405020304" pitchFamily="18" charset="0"/>
              </a:rPr>
              <a:t> with 2.0%, among others. </a:t>
            </a:r>
            <a:endParaRPr lang="x-none" sz="1800" dirty="0">
              <a:effectLst/>
              <a:latin typeface="Verdana" panose="020B060403050404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542999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F3165-920A-B22C-D7D2-8560ADF21FCD}"/>
              </a:ext>
            </a:extLst>
          </p:cNvPr>
          <p:cNvSpPr>
            <a:spLocks noGrp="1"/>
          </p:cNvSpPr>
          <p:nvPr>
            <p:ph type="title"/>
          </p:nvPr>
        </p:nvSpPr>
        <p:spPr>
          <a:xfrm>
            <a:off x="356936" y="726073"/>
            <a:ext cx="3541295" cy="4495632"/>
          </a:xfrm>
        </p:spPr>
        <p:txBody>
          <a:bodyPr>
            <a:normAutofit/>
          </a:bodyPr>
          <a:lstStyle/>
          <a:p>
            <a:r>
              <a:rPr lang="en-US" dirty="0"/>
              <a:t>ASSESSMENT OF LEARNING OUTCOME: </a:t>
            </a:r>
            <a:br>
              <a:rPr lang="en-US" dirty="0"/>
            </a:br>
            <a:br>
              <a:rPr lang="en-US" b="1" dirty="0"/>
            </a:br>
            <a:r>
              <a:rPr lang="en-US" sz="2200" b="1" dirty="0"/>
              <a:t>Number of children assessed</a:t>
            </a:r>
            <a:endParaRPr lang="x-none" sz="2200" b="1" dirty="0"/>
          </a:p>
        </p:txBody>
      </p:sp>
      <p:pic>
        <p:nvPicPr>
          <p:cNvPr id="4" name="Picture 3">
            <a:extLst>
              <a:ext uri="{FF2B5EF4-FFF2-40B4-BE49-F238E27FC236}">
                <a16:creationId xmlns:a16="http://schemas.microsoft.com/office/drawing/2014/main" id="{3D3175B1-8F52-2BB9-096C-D2A657AB1F4E}"/>
              </a:ext>
            </a:extLst>
          </p:cNvPr>
          <p:cNvPicPr>
            <a:picLocks noChangeAspect="1"/>
          </p:cNvPicPr>
          <p:nvPr/>
        </p:nvPicPr>
        <p:blipFill>
          <a:blip r:embed="rId2"/>
          <a:stretch>
            <a:fillRect/>
          </a:stretch>
        </p:blipFill>
        <p:spPr>
          <a:xfrm>
            <a:off x="4633725" y="1"/>
            <a:ext cx="7448424" cy="6858000"/>
          </a:xfrm>
          <a:prstGeom prst="rect">
            <a:avLst/>
          </a:prstGeom>
        </p:spPr>
      </p:pic>
    </p:spTree>
    <p:extLst>
      <p:ext uri="{BB962C8B-B14F-4D97-AF65-F5344CB8AC3E}">
        <p14:creationId xmlns:p14="http://schemas.microsoft.com/office/powerpoint/2010/main" val="3040293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2BF81-CEB2-CFD2-2A63-D7155F259A65}"/>
              </a:ext>
            </a:extLst>
          </p:cNvPr>
          <p:cNvSpPr>
            <a:spLocks noGrp="1"/>
          </p:cNvSpPr>
          <p:nvPr>
            <p:ph type="title"/>
          </p:nvPr>
        </p:nvSpPr>
        <p:spPr>
          <a:xfrm>
            <a:off x="735806" y="365125"/>
            <a:ext cx="10617994" cy="942181"/>
          </a:xfrm>
        </p:spPr>
        <p:txBody>
          <a:bodyPr>
            <a:normAutofit/>
          </a:bodyPr>
          <a:lstStyle/>
          <a:p>
            <a:r>
              <a:rPr lang="en-US" sz="3400" dirty="0"/>
              <a:t>EGRA ENGLISH AVERAGE ASSESSMENT RESULT</a:t>
            </a:r>
            <a:endParaRPr lang="x-none" sz="3400" dirty="0"/>
          </a:p>
        </p:txBody>
      </p:sp>
      <p:pic>
        <p:nvPicPr>
          <p:cNvPr id="4" name="Picture 3" descr="Map&#10;&#10;Description automatically generated">
            <a:extLst>
              <a:ext uri="{FF2B5EF4-FFF2-40B4-BE49-F238E27FC236}">
                <a16:creationId xmlns:a16="http://schemas.microsoft.com/office/drawing/2014/main" id="{03B736B6-E5AF-68BB-2180-18B7C8B7D4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2169" y="2057400"/>
            <a:ext cx="3687254" cy="2607468"/>
          </a:xfrm>
          <a:prstGeom prst="rect">
            <a:avLst/>
          </a:prstGeom>
        </p:spPr>
      </p:pic>
      <p:pic>
        <p:nvPicPr>
          <p:cNvPr id="6" name="Picture 5" descr="Map&#10;&#10;Description automatically generated">
            <a:extLst>
              <a:ext uri="{FF2B5EF4-FFF2-40B4-BE49-F238E27FC236}">
                <a16:creationId xmlns:a16="http://schemas.microsoft.com/office/drawing/2014/main" id="{4AD84FEA-CBEC-1BD3-0FF5-433DD5FBE9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6941" y="2057400"/>
            <a:ext cx="3535723" cy="2500312"/>
          </a:xfrm>
          <a:prstGeom prst="rect">
            <a:avLst/>
          </a:prstGeom>
        </p:spPr>
      </p:pic>
      <p:pic>
        <p:nvPicPr>
          <p:cNvPr id="8" name="Picture 7" descr="Map&#10;&#10;Description automatically generated">
            <a:extLst>
              <a:ext uri="{FF2B5EF4-FFF2-40B4-BE49-F238E27FC236}">
                <a16:creationId xmlns:a16="http://schemas.microsoft.com/office/drawing/2014/main" id="{35CC1E26-7D88-B794-6BB7-201DD90EA3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057400"/>
            <a:ext cx="3414499" cy="2414587"/>
          </a:xfrm>
          <a:prstGeom prst="rect">
            <a:avLst/>
          </a:prstGeom>
        </p:spPr>
      </p:pic>
    </p:spTree>
    <p:extLst>
      <p:ext uri="{BB962C8B-B14F-4D97-AF65-F5344CB8AC3E}">
        <p14:creationId xmlns:p14="http://schemas.microsoft.com/office/powerpoint/2010/main" val="2988784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CF8E6-0A81-C0EA-71CA-7F0B6539D419}"/>
              </a:ext>
            </a:extLst>
          </p:cNvPr>
          <p:cNvSpPr>
            <a:spLocks noGrp="1"/>
          </p:cNvSpPr>
          <p:nvPr>
            <p:ph type="title"/>
          </p:nvPr>
        </p:nvSpPr>
        <p:spPr/>
        <p:txBody>
          <a:bodyPr/>
          <a:lstStyle/>
          <a:p>
            <a:r>
              <a:rPr lang="en-US" dirty="0"/>
              <a:t>English EGRA Average Assessment </a:t>
            </a:r>
            <a:endParaRPr lang="x-none" dirty="0"/>
          </a:p>
        </p:txBody>
      </p:sp>
      <p:graphicFrame>
        <p:nvGraphicFramePr>
          <p:cNvPr id="3" name="Chart 2">
            <a:extLst>
              <a:ext uri="{FF2B5EF4-FFF2-40B4-BE49-F238E27FC236}">
                <a16:creationId xmlns:a16="http://schemas.microsoft.com/office/drawing/2014/main" id="{78B3A114-E147-B9A1-9856-B25C8CE53D42}"/>
              </a:ext>
            </a:extLst>
          </p:cNvPr>
          <p:cNvGraphicFramePr>
            <a:graphicFrameLocks/>
          </p:cNvGraphicFramePr>
          <p:nvPr>
            <p:extLst>
              <p:ext uri="{D42A27DB-BD31-4B8C-83A1-F6EECF244321}">
                <p14:modId xmlns:p14="http://schemas.microsoft.com/office/powerpoint/2010/main" val="1740407243"/>
              </p:ext>
            </p:extLst>
          </p:nvPr>
        </p:nvGraphicFramePr>
        <p:xfrm>
          <a:off x="666750" y="2564606"/>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Table 3">
            <a:extLst>
              <a:ext uri="{FF2B5EF4-FFF2-40B4-BE49-F238E27FC236}">
                <a16:creationId xmlns:a16="http://schemas.microsoft.com/office/drawing/2014/main" id="{27F4D572-8FE8-F95E-DE0B-AF11B53F0ACC}"/>
              </a:ext>
            </a:extLst>
          </p:cNvPr>
          <p:cNvGraphicFramePr>
            <a:graphicFrameLocks noGrp="1"/>
          </p:cNvGraphicFramePr>
          <p:nvPr>
            <p:extLst>
              <p:ext uri="{D42A27DB-BD31-4B8C-83A1-F6EECF244321}">
                <p14:modId xmlns:p14="http://schemas.microsoft.com/office/powerpoint/2010/main" val="623344278"/>
              </p:ext>
            </p:extLst>
          </p:nvPr>
        </p:nvGraphicFramePr>
        <p:xfrm>
          <a:off x="5840411" y="1800218"/>
          <a:ext cx="5513388" cy="4872975"/>
        </p:xfrm>
        <a:graphic>
          <a:graphicData uri="http://schemas.openxmlformats.org/drawingml/2006/table">
            <a:tbl>
              <a:tblPr>
                <a:tableStyleId>{5C22544A-7EE6-4342-B048-85BDC9FD1C3A}</a:tableStyleId>
              </a:tblPr>
              <a:tblGrid>
                <a:gridCol w="1378347">
                  <a:extLst>
                    <a:ext uri="{9D8B030D-6E8A-4147-A177-3AD203B41FA5}">
                      <a16:colId xmlns:a16="http://schemas.microsoft.com/office/drawing/2014/main" val="412674750"/>
                    </a:ext>
                  </a:extLst>
                </a:gridCol>
                <a:gridCol w="1378347">
                  <a:extLst>
                    <a:ext uri="{9D8B030D-6E8A-4147-A177-3AD203B41FA5}">
                      <a16:colId xmlns:a16="http://schemas.microsoft.com/office/drawing/2014/main" val="3264028110"/>
                    </a:ext>
                  </a:extLst>
                </a:gridCol>
                <a:gridCol w="1378347">
                  <a:extLst>
                    <a:ext uri="{9D8B030D-6E8A-4147-A177-3AD203B41FA5}">
                      <a16:colId xmlns:a16="http://schemas.microsoft.com/office/drawing/2014/main" val="40379241"/>
                    </a:ext>
                  </a:extLst>
                </a:gridCol>
                <a:gridCol w="1378347">
                  <a:extLst>
                    <a:ext uri="{9D8B030D-6E8A-4147-A177-3AD203B41FA5}">
                      <a16:colId xmlns:a16="http://schemas.microsoft.com/office/drawing/2014/main" val="87771104"/>
                    </a:ext>
                  </a:extLst>
                </a:gridCol>
              </a:tblGrid>
              <a:tr h="162626">
                <a:tc>
                  <a:txBody>
                    <a:bodyPr/>
                    <a:lstStyle/>
                    <a:p>
                      <a:pPr algn="just" fontAlgn="ctr"/>
                      <a:r>
                        <a:rPr lang="en-US" sz="1100" u="none" strike="noStrike">
                          <a:effectLst/>
                        </a:rPr>
                        <a:t>LGA</a:t>
                      </a:r>
                      <a:endParaRPr lang="en-US"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Pri4</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Pri6</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JS1</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3520937556"/>
                  </a:ext>
                </a:extLst>
              </a:tr>
              <a:tr h="289347">
                <a:tc>
                  <a:txBody>
                    <a:bodyPr/>
                    <a:lstStyle/>
                    <a:p>
                      <a:pPr algn="just" fontAlgn="ctr"/>
                      <a:r>
                        <a:rPr lang="en-GB" sz="1100" u="none" strike="noStrike">
                          <a:effectLst/>
                        </a:rPr>
                        <a:t>Birnin Gwari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62.1</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78.6</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91</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2053302925"/>
                  </a:ext>
                </a:extLst>
              </a:tr>
              <a:tr h="162626">
                <a:tc>
                  <a:txBody>
                    <a:bodyPr/>
                    <a:lstStyle/>
                    <a:p>
                      <a:pPr algn="just" fontAlgn="ctr"/>
                      <a:r>
                        <a:rPr lang="en-GB" sz="1100" u="none" strike="noStrike">
                          <a:effectLst/>
                        </a:rPr>
                        <a:t>Chikun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46.5</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47.2</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72</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2889797651"/>
                  </a:ext>
                </a:extLst>
              </a:tr>
              <a:tr h="162626">
                <a:tc>
                  <a:txBody>
                    <a:bodyPr/>
                    <a:lstStyle/>
                    <a:p>
                      <a:pPr algn="just" fontAlgn="ctr"/>
                      <a:r>
                        <a:rPr lang="en-GB" sz="1100" u="none" strike="noStrike">
                          <a:effectLst/>
                        </a:rPr>
                        <a:t>Giwa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14.9</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20.8</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22.1</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3023072618"/>
                  </a:ext>
                </a:extLst>
              </a:tr>
              <a:tr h="162626">
                <a:tc>
                  <a:txBody>
                    <a:bodyPr/>
                    <a:lstStyle/>
                    <a:p>
                      <a:pPr algn="just" fontAlgn="ctr"/>
                      <a:r>
                        <a:rPr lang="en-GB" sz="1100" u="none" strike="noStrike">
                          <a:effectLst/>
                        </a:rPr>
                        <a:t>Igabi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28.1</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35.3</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57.9</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499497228"/>
                  </a:ext>
                </a:extLst>
              </a:tr>
              <a:tr h="162626">
                <a:tc>
                  <a:txBody>
                    <a:bodyPr/>
                    <a:lstStyle/>
                    <a:p>
                      <a:pPr algn="just" fontAlgn="ctr"/>
                      <a:r>
                        <a:rPr lang="en-GB" sz="1100" u="none" strike="noStrike">
                          <a:effectLst/>
                        </a:rPr>
                        <a:t>Ikara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11.5</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19.4</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26</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4162502735"/>
                  </a:ext>
                </a:extLst>
              </a:tr>
              <a:tr h="162626">
                <a:tc>
                  <a:txBody>
                    <a:bodyPr/>
                    <a:lstStyle/>
                    <a:p>
                      <a:pPr algn="just" fontAlgn="ctr"/>
                      <a:r>
                        <a:rPr lang="en-GB" sz="1100" u="none" strike="noStrike">
                          <a:effectLst/>
                        </a:rPr>
                        <a:t>Jaba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30.6</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49.8</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60.9</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561254286"/>
                  </a:ext>
                </a:extLst>
              </a:tr>
              <a:tr h="162626">
                <a:tc>
                  <a:txBody>
                    <a:bodyPr/>
                    <a:lstStyle/>
                    <a:p>
                      <a:pPr algn="just" fontAlgn="ctr"/>
                      <a:r>
                        <a:rPr lang="en-GB" sz="1100" u="none" strike="noStrike">
                          <a:effectLst/>
                        </a:rPr>
                        <a:t>Jema'a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60.7</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75.1</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75.5</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384526662"/>
                  </a:ext>
                </a:extLst>
              </a:tr>
              <a:tr h="162626">
                <a:tc>
                  <a:txBody>
                    <a:bodyPr/>
                    <a:lstStyle/>
                    <a:p>
                      <a:pPr algn="just" fontAlgn="ctr"/>
                      <a:r>
                        <a:rPr lang="en-GB" sz="1100" u="none" strike="noStrike">
                          <a:effectLst/>
                        </a:rPr>
                        <a:t>Kachia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29.2</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35.8</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83.1</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1959325776"/>
                  </a:ext>
                </a:extLst>
              </a:tr>
              <a:tr h="289347">
                <a:tc>
                  <a:txBody>
                    <a:bodyPr/>
                    <a:lstStyle/>
                    <a:p>
                      <a:pPr algn="just" fontAlgn="ctr"/>
                      <a:r>
                        <a:rPr lang="en-GB" sz="1100" u="none" strike="noStrike">
                          <a:effectLst/>
                        </a:rPr>
                        <a:t>Kaduna North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34.5</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43</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51.6</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4033322281"/>
                  </a:ext>
                </a:extLst>
              </a:tr>
              <a:tr h="289347">
                <a:tc>
                  <a:txBody>
                    <a:bodyPr/>
                    <a:lstStyle/>
                    <a:p>
                      <a:pPr algn="just" fontAlgn="ctr"/>
                      <a:r>
                        <a:rPr lang="en-GB" sz="1100" u="none" strike="noStrike">
                          <a:effectLst/>
                        </a:rPr>
                        <a:t>Kaduna South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33.4</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46.9</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65.9</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1474893246"/>
                  </a:ext>
                </a:extLst>
              </a:tr>
              <a:tr h="162626">
                <a:tc>
                  <a:txBody>
                    <a:bodyPr/>
                    <a:lstStyle/>
                    <a:p>
                      <a:pPr algn="just" fontAlgn="ctr"/>
                      <a:r>
                        <a:rPr lang="en-GB" sz="1100" u="none" strike="noStrike">
                          <a:effectLst/>
                        </a:rPr>
                        <a:t>Kagarko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19.2</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30</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20.1</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1260235341"/>
                  </a:ext>
                </a:extLst>
              </a:tr>
              <a:tr h="162626">
                <a:tc>
                  <a:txBody>
                    <a:bodyPr/>
                    <a:lstStyle/>
                    <a:p>
                      <a:pPr algn="just" fontAlgn="ctr"/>
                      <a:r>
                        <a:rPr lang="en-GB" sz="1100" u="none" strike="noStrike">
                          <a:effectLst/>
                        </a:rPr>
                        <a:t>Kajuru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17.9</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28.4</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34.3</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1921652930"/>
                  </a:ext>
                </a:extLst>
              </a:tr>
              <a:tr h="162626">
                <a:tc>
                  <a:txBody>
                    <a:bodyPr/>
                    <a:lstStyle/>
                    <a:p>
                      <a:pPr algn="just" fontAlgn="ctr"/>
                      <a:r>
                        <a:rPr lang="en-GB" sz="1100" u="none" strike="noStrike">
                          <a:effectLst/>
                        </a:rPr>
                        <a:t>Kaura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32.4</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47.4</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48.5</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956135247"/>
                  </a:ext>
                </a:extLst>
              </a:tr>
              <a:tr h="162626">
                <a:tc>
                  <a:txBody>
                    <a:bodyPr/>
                    <a:lstStyle/>
                    <a:p>
                      <a:pPr algn="just" fontAlgn="ctr"/>
                      <a:r>
                        <a:rPr lang="en-GB" sz="1100" u="none" strike="noStrike">
                          <a:effectLst/>
                        </a:rPr>
                        <a:t>Kauru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13.1</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17.6</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20.1</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4145773379"/>
                  </a:ext>
                </a:extLst>
              </a:tr>
              <a:tr h="162626">
                <a:tc>
                  <a:txBody>
                    <a:bodyPr/>
                    <a:lstStyle/>
                    <a:p>
                      <a:pPr algn="just" fontAlgn="ctr"/>
                      <a:r>
                        <a:rPr lang="en-GB" sz="1100" u="none" strike="noStrike">
                          <a:effectLst/>
                        </a:rPr>
                        <a:t>Kubau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21.1</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33.2</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54.9</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577621592"/>
                  </a:ext>
                </a:extLst>
              </a:tr>
              <a:tr h="162626">
                <a:tc>
                  <a:txBody>
                    <a:bodyPr/>
                    <a:lstStyle/>
                    <a:p>
                      <a:pPr algn="just" fontAlgn="ctr"/>
                      <a:r>
                        <a:rPr lang="en-GB" sz="1100" u="none" strike="noStrike">
                          <a:effectLst/>
                        </a:rPr>
                        <a:t>Kudan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29.6</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36.2</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50</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1238818658"/>
                  </a:ext>
                </a:extLst>
              </a:tr>
              <a:tr h="156027">
                <a:tc>
                  <a:txBody>
                    <a:bodyPr/>
                    <a:lstStyle/>
                    <a:p>
                      <a:pPr algn="just" fontAlgn="ctr"/>
                      <a:r>
                        <a:rPr lang="en-GB" sz="1100" u="none" strike="noStrike">
                          <a:effectLst/>
                        </a:rPr>
                        <a:t>Lere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39.4</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51.8</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75.8</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265059893"/>
                  </a:ext>
                </a:extLst>
              </a:tr>
              <a:tr h="162626">
                <a:tc>
                  <a:txBody>
                    <a:bodyPr/>
                    <a:lstStyle/>
                    <a:p>
                      <a:pPr algn="just" fontAlgn="ctr"/>
                      <a:r>
                        <a:rPr lang="en-GB" sz="1100" u="none" strike="noStrike">
                          <a:effectLst/>
                        </a:rPr>
                        <a:t>Makarfi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15.4</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19.9</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36.1</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1709514796"/>
                  </a:ext>
                </a:extLst>
              </a:tr>
              <a:tr h="289347">
                <a:tc>
                  <a:txBody>
                    <a:bodyPr/>
                    <a:lstStyle/>
                    <a:p>
                      <a:pPr algn="just" fontAlgn="ctr"/>
                      <a:r>
                        <a:rPr lang="en-GB" sz="1100" u="none" strike="noStrike">
                          <a:effectLst/>
                        </a:rPr>
                        <a:t>Sabon Gari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22.8</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31.8</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29.1</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143694626"/>
                  </a:ext>
                </a:extLst>
              </a:tr>
              <a:tr h="162626">
                <a:tc>
                  <a:txBody>
                    <a:bodyPr/>
                    <a:lstStyle/>
                    <a:p>
                      <a:pPr algn="just" fontAlgn="ctr"/>
                      <a:r>
                        <a:rPr lang="en-GB" sz="1100" u="none" strike="noStrike">
                          <a:effectLst/>
                        </a:rPr>
                        <a:t>Sanga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26</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31.6</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47.5</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393224419"/>
                  </a:ext>
                </a:extLst>
              </a:tr>
              <a:tr h="162626">
                <a:tc>
                  <a:txBody>
                    <a:bodyPr/>
                    <a:lstStyle/>
                    <a:p>
                      <a:pPr algn="just" fontAlgn="ctr"/>
                      <a:r>
                        <a:rPr lang="en-GB" sz="1100" u="none" strike="noStrike">
                          <a:effectLst/>
                        </a:rPr>
                        <a:t>Soba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16.3</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34.1</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19.3</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822140855"/>
                  </a:ext>
                </a:extLst>
              </a:tr>
              <a:tr h="289347">
                <a:tc>
                  <a:txBody>
                    <a:bodyPr/>
                    <a:lstStyle/>
                    <a:p>
                      <a:pPr algn="just" fontAlgn="ctr"/>
                      <a:r>
                        <a:rPr lang="en-GB" sz="1100" u="none" strike="noStrike">
                          <a:effectLst/>
                        </a:rPr>
                        <a:t>Zangon Kataf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26.9</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39.1</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64.8</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3931413632"/>
                  </a:ext>
                </a:extLst>
              </a:tr>
              <a:tr h="162626">
                <a:tc>
                  <a:txBody>
                    <a:bodyPr/>
                    <a:lstStyle/>
                    <a:p>
                      <a:pPr algn="just" fontAlgn="ctr"/>
                      <a:r>
                        <a:rPr lang="en-GB" sz="1100" u="none" strike="noStrike">
                          <a:effectLst/>
                        </a:rPr>
                        <a:t>Zaria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21.1</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35.1</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32.1</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2843801420"/>
                  </a:ext>
                </a:extLst>
              </a:tr>
              <a:tr h="162626">
                <a:tc>
                  <a:txBody>
                    <a:bodyPr/>
                    <a:lstStyle/>
                    <a:p>
                      <a:pPr algn="just" fontAlgn="ctr"/>
                      <a:r>
                        <a:rPr lang="en-GB" sz="1100" u="none" strike="noStrike">
                          <a:effectLst/>
                        </a:rPr>
                        <a:t>Total</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28.8</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40.7</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dirty="0">
                          <a:effectLst/>
                        </a:rPr>
                        <a:t>49.5</a:t>
                      </a:r>
                      <a:endParaRPr lang="en-GB" sz="1100" b="1" i="0" u="none" strike="noStrike" dirty="0">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4089898561"/>
                  </a:ext>
                </a:extLst>
              </a:tr>
            </a:tbl>
          </a:graphicData>
        </a:graphic>
      </p:graphicFrame>
    </p:spTree>
    <p:extLst>
      <p:ext uri="{BB962C8B-B14F-4D97-AF65-F5344CB8AC3E}">
        <p14:creationId xmlns:p14="http://schemas.microsoft.com/office/powerpoint/2010/main" val="15467250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0CA27-2C3C-AD7E-BBBD-9A418604B843}"/>
              </a:ext>
            </a:extLst>
          </p:cNvPr>
          <p:cNvSpPr>
            <a:spLocks noGrp="1"/>
          </p:cNvSpPr>
          <p:nvPr>
            <p:ph type="title"/>
          </p:nvPr>
        </p:nvSpPr>
        <p:spPr/>
        <p:txBody>
          <a:bodyPr/>
          <a:lstStyle/>
          <a:p>
            <a:r>
              <a:rPr lang="en-US" dirty="0"/>
              <a:t>EGRA HAUSA AVERAGE ASSESSMENT RESULT</a:t>
            </a:r>
            <a:endParaRPr lang="x-none" dirty="0"/>
          </a:p>
        </p:txBody>
      </p:sp>
      <p:pic>
        <p:nvPicPr>
          <p:cNvPr id="4" name="Picture 3" descr="Map&#10;&#10;Description automatically generated">
            <a:extLst>
              <a:ext uri="{FF2B5EF4-FFF2-40B4-BE49-F238E27FC236}">
                <a16:creationId xmlns:a16="http://schemas.microsoft.com/office/drawing/2014/main" id="{F1EBD8C9-D301-0C03-1AD7-EAA6E09C66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869" y="2364580"/>
            <a:ext cx="3828684" cy="2707481"/>
          </a:xfrm>
          <a:prstGeom prst="rect">
            <a:avLst/>
          </a:prstGeom>
        </p:spPr>
      </p:pic>
      <p:pic>
        <p:nvPicPr>
          <p:cNvPr id="6" name="Picture 5" descr="Map&#10;&#10;Description automatically generated">
            <a:extLst>
              <a:ext uri="{FF2B5EF4-FFF2-40B4-BE49-F238E27FC236}">
                <a16:creationId xmlns:a16="http://schemas.microsoft.com/office/drawing/2014/main" id="{C25AF64C-BDC3-3959-5327-33A83FDD17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9450" y="2364580"/>
            <a:ext cx="3650113" cy="2581203"/>
          </a:xfrm>
          <a:prstGeom prst="rect">
            <a:avLst/>
          </a:prstGeom>
        </p:spPr>
      </p:pic>
      <p:pic>
        <p:nvPicPr>
          <p:cNvPr id="8" name="Picture 7" descr="Map&#10;&#10;Description automatically generated">
            <a:extLst>
              <a:ext uri="{FF2B5EF4-FFF2-40B4-BE49-F238E27FC236}">
                <a16:creationId xmlns:a16="http://schemas.microsoft.com/office/drawing/2014/main" id="{CFD0EE80-30EC-9D93-6B44-DB3DDE573E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1179" y="2364579"/>
            <a:ext cx="3354565" cy="2372205"/>
          </a:xfrm>
          <a:prstGeom prst="rect">
            <a:avLst/>
          </a:prstGeom>
        </p:spPr>
      </p:pic>
    </p:spTree>
    <p:extLst>
      <p:ext uri="{BB962C8B-B14F-4D97-AF65-F5344CB8AC3E}">
        <p14:creationId xmlns:p14="http://schemas.microsoft.com/office/powerpoint/2010/main" val="109501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5B3A9-0DAD-2F2E-5E4C-7D11E9A0BA27}"/>
              </a:ext>
            </a:extLst>
          </p:cNvPr>
          <p:cNvSpPr>
            <a:spLocks noGrp="1"/>
          </p:cNvSpPr>
          <p:nvPr>
            <p:ph type="title"/>
          </p:nvPr>
        </p:nvSpPr>
        <p:spPr>
          <a:xfrm>
            <a:off x="838199" y="365126"/>
            <a:ext cx="8841581" cy="392112"/>
          </a:xfrm>
        </p:spPr>
        <p:txBody>
          <a:bodyPr>
            <a:normAutofit fontScale="90000"/>
          </a:bodyPr>
          <a:lstStyle/>
          <a:p>
            <a:r>
              <a:rPr lang="en-US" dirty="0"/>
              <a:t>Hausa EGRA Average Assessment </a:t>
            </a:r>
            <a:endParaRPr lang="x-none" dirty="0"/>
          </a:p>
        </p:txBody>
      </p:sp>
      <p:graphicFrame>
        <p:nvGraphicFramePr>
          <p:cNvPr id="3" name="Chart 2">
            <a:extLst>
              <a:ext uri="{FF2B5EF4-FFF2-40B4-BE49-F238E27FC236}">
                <a16:creationId xmlns:a16="http://schemas.microsoft.com/office/drawing/2014/main" id="{8F4839CC-CC44-8B8B-C52E-714E73DEF929}"/>
              </a:ext>
            </a:extLst>
          </p:cNvPr>
          <p:cNvGraphicFramePr>
            <a:graphicFrameLocks/>
          </p:cNvGraphicFramePr>
          <p:nvPr>
            <p:extLst>
              <p:ext uri="{D42A27DB-BD31-4B8C-83A1-F6EECF244321}">
                <p14:modId xmlns:p14="http://schemas.microsoft.com/office/powerpoint/2010/main" val="823156526"/>
              </p:ext>
            </p:extLst>
          </p:nvPr>
        </p:nvGraphicFramePr>
        <p:xfrm>
          <a:off x="838200" y="2350293"/>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Table 3">
            <a:extLst>
              <a:ext uri="{FF2B5EF4-FFF2-40B4-BE49-F238E27FC236}">
                <a16:creationId xmlns:a16="http://schemas.microsoft.com/office/drawing/2014/main" id="{E226EB3C-3487-0348-169E-9239D999D67F}"/>
              </a:ext>
            </a:extLst>
          </p:cNvPr>
          <p:cNvGraphicFramePr>
            <a:graphicFrameLocks noGrp="1"/>
          </p:cNvGraphicFramePr>
          <p:nvPr>
            <p:extLst>
              <p:ext uri="{D42A27DB-BD31-4B8C-83A1-F6EECF244321}">
                <p14:modId xmlns:p14="http://schemas.microsoft.com/office/powerpoint/2010/main" val="3246683218"/>
              </p:ext>
            </p:extLst>
          </p:nvPr>
        </p:nvGraphicFramePr>
        <p:xfrm>
          <a:off x="6561932" y="1578770"/>
          <a:ext cx="4396580" cy="5174985"/>
        </p:xfrm>
        <a:graphic>
          <a:graphicData uri="http://schemas.openxmlformats.org/drawingml/2006/table">
            <a:tbl>
              <a:tblPr>
                <a:tableStyleId>{5C22544A-7EE6-4342-B048-85BDC9FD1C3A}</a:tableStyleId>
              </a:tblPr>
              <a:tblGrid>
                <a:gridCol w="1099145">
                  <a:extLst>
                    <a:ext uri="{9D8B030D-6E8A-4147-A177-3AD203B41FA5}">
                      <a16:colId xmlns:a16="http://schemas.microsoft.com/office/drawing/2014/main" val="577623163"/>
                    </a:ext>
                  </a:extLst>
                </a:gridCol>
                <a:gridCol w="1099145">
                  <a:extLst>
                    <a:ext uri="{9D8B030D-6E8A-4147-A177-3AD203B41FA5}">
                      <a16:colId xmlns:a16="http://schemas.microsoft.com/office/drawing/2014/main" val="511475553"/>
                    </a:ext>
                  </a:extLst>
                </a:gridCol>
                <a:gridCol w="1099145">
                  <a:extLst>
                    <a:ext uri="{9D8B030D-6E8A-4147-A177-3AD203B41FA5}">
                      <a16:colId xmlns:a16="http://schemas.microsoft.com/office/drawing/2014/main" val="3329158232"/>
                    </a:ext>
                  </a:extLst>
                </a:gridCol>
                <a:gridCol w="1099145">
                  <a:extLst>
                    <a:ext uri="{9D8B030D-6E8A-4147-A177-3AD203B41FA5}">
                      <a16:colId xmlns:a16="http://schemas.microsoft.com/office/drawing/2014/main" val="3084428268"/>
                    </a:ext>
                  </a:extLst>
                </a:gridCol>
              </a:tblGrid>
              <a:tr h="173118">
                <a:tc>
                  <a:txBody>
                    <a:bodyPr/>
                    <a:lstStyle/>
                    <a:p>
                      <a:pPr algn="just" fontAlgn="ctr"/>
                      <a:r>
                        <a:rPr lang="en-US" sz="1100" u="none" strike="noStrike">
                          <a:effectLst/>
                        </a:rPr>
                        <a:t>LGA</a:t>
                      </a:r>
                      <a:endParaRPr lang="en-US"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Pri4</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Pri6</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JS1</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1407574299"/>
                  </a:ext>
                </a:extLst>
              </a:tr>
              <a:tr h="342525">
                <a:tc>
                  <a:txBody>
                    <a:bodyPr/>
                    <a:lstStyle/>
                    <a:p>
                      <a:pPr algn="just" fontAlgn="ctr"/>
                      <a:r>
                        <a:rPr lang="en-GB" sz="1100" u="none" strike="noStrike">
                          <a:effectLst/>
                        </a:rPr>
                        <a:t>Birnin Gwari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50.9</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69.3</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83.3</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974434125"/>
                  </a:ext>
                </a:extLst>
              </a:tr>
              <a:tr h="173118">
                <a:tc>
                  <a:txBody>
                    <a:bodyPr/>
                    <a:lstStyle/>
                    <a:p>
                      <a:pPr algn="just" fontAlgn="ctr"/>
                      <a:r>
                        <a:rPr lang="en-GB" sz="1100" u="none" strike="noStrike">
                          <a:effectLst/>
                        </a:rPr>
                        <a:t>Chikun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16.5</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18.7</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11.8</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3883676782"/>
                  </a:ext>
                </a:extLst>
              </a:tr>
              <a:tr h="173118">
                <a:tc>
                  <a:txBody>
                    <a:bodyPr/>
                    <a:lstStyle/>
                    <a:p>
                      <a:pPr algn="just" fontAlgn="ctr"/>
                      <a:r>
                        <a:rPr lang="en-GB" sz="1100" u="none" strike="noStrike">
                          <a:effectLst/>
                        </a:rPr>
                        <a:t>Giwa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9.2</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19</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21.3</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3876890748"/>
                  </a:ext>
                </a:extLst>
              </a:tr>
              <a:tr h="173118">
                <a:tc>
                  <a:txBody>
                    <a:bodyPr/>
                    <a:lstStyle/>
                    <a:p>
                      <a:pPr algn="just" fontAlgn="ctr"/>
                      <a:r>
                        <a:rPr lang="en-GB" sz="1100" u="none" strike="noStrike">
                          <a:effectLst/>
                        </a:rPr>
                        <a:t>Igabi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9.8</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17.3</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50.6</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997236975"/>
                  </a:ext>
                </a:extLst>
              </a:tr>
              <a:tr h="173118">
                <a:tc>
                  <a:txBody>
                    <a:bodyPr/>
                    <a:lstStyle/>
                    <a:p>
                      <a:pPr algn="just" fontAlgn="ctr"/>
                      <a:r>
                        <a:rPr lang="en-GB" sz="1100" u="none" strike="noStrike">
                          <a:effectLst/>
                        </a:rPr>
                        <a:t>Ikara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7.6</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17.9</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32</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3470883668"/>
                  </a:ext>
                </a:extLst>
              </a:tr>
              <a:tr h="173118">
                <a:tc>
                  <a:txBody>
                    <a:bodyPr/>
                    <a:lstStyle/>
                    <a:p>
                      <a:pPr algn="just" fontAlgn="ctr"/>
                      <a:r>
                        <a:rPr lang="en-GB" sz="1100" u="none" strike="noStrike">
                          <a:effectLst/>
                        </a:rPr>
                        <a:t>Jaba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5</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16.5</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29</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1801234505"/>
                  </a:ext>
                </a:extLst>
              </a:tr>
              <a:tr h="173118">
                <a:tc>
                  <a:txBody>
                    <a:bodyPr/>
                    <a:lstStyle/>
                    <a:p>
                      <a:pPr algn="just" fontAlgn="ctr"/>
                      <a:r>
                        <a:rPr lang="en-GB" sz="1100" u="none" strike="noStrike">
                          <a:effectLst/>
                        </a:rPr>
                        <a:t>Jema'a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31.9</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47.1</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46.3</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152922508"/>
                  </a:ext>
                </a:extLst>
              </a:tr>
              <a:tr h="173118">
                <a:tc>
                  <a:txBody>
                    <a:bodyPr/>
                    <a:lstStyle/>
                    <a:p>
                      <a:pPr algn="just" fontAlgn="ctr"/>
                      <a:r>
                        <a:rPr lang="en-GB" sz="1100" u="none" strike="noStrike">
                          <a:effectLst/>
                        </a:rPr>
                        <a:t>Kachia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6.4</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12.2</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64.8</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3027706182"/>
                  </a:ext>
                </a:extLst>
              </a:tr>
              <a:tr h="342525">
                <a:tc>
                  <a:txBody>
                    <a:bodyPr/>
                    <a:lstStyle/>
                    <a:p>
                      <a:pPr algn="just" fontAlgn="ctr"/>
                      <a:r>
                        <a:rPr lang="en-GB" sz="1100" u="none" strike="noStrike">
                          <a:effectLst/>
                        </a:rPr>
                        <a:t>Kaduna North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17.1</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29.5</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20.8</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701590254"/>
                  </a:ext>
                </a:extLst>
              </a:tr>
              <a:tr h="342525">
                <a:tc>
                  <a:txBody>
                    <a:bodyPr/>
                    <a:lstStyle/>
                    <a:p>
                      <a:pPr algn="just" fontAlgn="ctr"/>
                      <a:r>
                        <a:rPr lang="en-GB" sz="1100" u="none" strike="noStrike">
                          <a:effectLst/>
                        </a:rPr>
                        <a:t>Kaduna South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6.9</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19.5</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24.4</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1400574407"/>
                  </a:ext>
                </a:extLst>
              </a:tr>
              <a:tr h="173118">
                <a:tc>
                  <a:txBody>
                    <a:bodyPr/>
                    <a:lstStyle/>
                    <a:p>
                      <a:pPr algn="just" fontAlgn="ctr"/>
                      <a:r>
                        <a:rPr lang="en-GB" sz="1100" u="none" strike="noStrike">
                          <a:effectLst/>
                        </a:rPr>
                        <a:t>Kagarko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1.4</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8.2</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1.3</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2917124402"/>
                  </a:ext>
                </a:extLst>
              </a:tr>
              <a:tr h="173118">
                <a:tc>
                  <a:txBody>
                    <a:bodyPr/>
                    <a:lstStyle/>
                    <a:p>
                      <a:pPr algn="just" fontAlgn="ctr"/>
                      <a:r>
                        <a:rPr lang="en-GB" sz="1100" u="none" strike="noStrike">
                          <a:effectLst/>
                        </a:rPr>
                        <a:t>Kajuru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2.9</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9.1</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20.1</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3830300266"/>
                  </a:ext>
                </a:extLst>
              </a:tr>
              <a:tr h="173118">
                <a:tc>
                  <a:txBody>
                    <a:bodyPr/>
                    <a:lstStyle/>
                    <a:p>
                      <a:pPr algn="just" fontAlgn="ctr"/>
                      <a:r>
                        <a:rPr lang="en-GB" sz="1100" u="none" strike="noStrike">
                          <a:effectLst/>
                        </a:rPr>
                        <a:t>Kaura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2.2</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13</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16.4</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79699482"/>
                  </a:ext>
                </a:extLst>
              </a:tr>
              <a:tr h="173118">
                <a:tc>
                  <a:txBody>
                    <a:bodyPr/>
                    <a:lstStyle/>
                    <a:p>
                      <a:pPr algn="just" fontAlgn="ctr"/>
                      <a:r>
                        <a:rPr lang="en-GB" sz="1100" u="none" strike="noStrike">
                          <a:effectLst/>
                        </a:rPr>
                        <a:t>Kauru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2.4</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6.6</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9.8</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156405206"/>
                  </a:ext>
                </a:extLst>
              </a:tr>
              <a:tr h="173118">
                <a:tc>
                  <a:txBody>
                    <a:bodyPr/>
                    <a:lstStyle/>
                    <a:p>
                      <a:pPr algn="just" fontAlgn="ctr"/>
                      <a:r>
                        <a:rPr lang="en-GB" sz="1100" u="none" strike="noStrike">
                          <a:effectLst/>
                        </a:rPr>
                        <a:t>Kubau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14.1</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26.7</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39.9</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2622148294"/>
                  </a:ext>
                </a:extLst>
              </a:tr>
              <a:tr h="173118">
                <a:tc>
                  <a:txBody>
                    <a:bodyPr/>
                    <a:lstStyle/>
                    <a:p>
                      <a:pPr algn="just" fontAlgn="ctr"/>
                      <a:r>
                        <a:rPr lang="en-GB" sz="1100" u="none" strike="noStrike">
                          <a:effectLst/>
                        </a:rPr>
                        <a:t>Kudan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17.6</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27.3</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36.5</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4261663058"/>
                  </a:ext>
                </a:extLst>
              </a:tr>
              <a:tr h="173118">
                <a:tc>
                  <a:txBody>
                    <a:bodyPr/>
                    <a:lstStyle/>
                    <a:p>
                      <a:pPr algn="just" fontAlgn="ctr"/>
                      <a:r>
                        <a:rPr lang="en-GB" sz="1100" u="none" strike="noStrike">
                          <a:effectLst/>
                        </a:rPr>
                        <a:t>Lere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26.5</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42</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74.5</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63186331"/>
                  </a:ext>
                </a:extLst>
              </a:tr>
              <a:tr h="173118">
                <a:tc>
                  <a:txBody>
                    <a:bodyPr/>
                    <a:lstStyle/>
                    <a:p>
                      <a:pPr algn="just" fontAlgn="ctr"/>
                      <a:r>
                        <a:rPr lang="en-GB" sz="1100" u="none" strike="noStrike">
                          <a:effectLst/>
                        </a:rPr>
                        <a:t>Makarfi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13.4</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15.9</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33.6</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3698864614"/>
                  </a:ext>
                </a:extLst>
              </a:tr>
              <a:tr h="342525">
                <a:tc>
                  <a:txBody>
                    <a:bodyPr/>
                    <a:lstStyle/>
                    <a:p>
                      <a:pPr algn="just" fontAlgn="ctr"/>
                      <a:r>
                        <a:rPr lang="en-GB" sz="1100" u="none" strike="noStrike">
                          <a:effectLst/>
                        </a:rPr>
                        <a:t>Sabon Gari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10</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25.5</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9.9</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3386184951"/>
                  </a:ext>
                </a:extLst>
              </a:tr>
              <a:tr h="173118">
                <a:tc>
                  <a:txBody>
                    <a:bodyPr/>
                    <a:lstStyle/>
                    <a:p>
                      <a:pPr algn="just" fontAlgn="ctr"/>
                      <a:r>
                        <a:rPr lang="en-GB" sz="1100" u="none" strike="noStrike">
                          <a:effectLst/>
                        </a:rPr>
                        <a:t>Sanga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6.7</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12.3</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13.4</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3753914288"/>
                  </a:ext>
                </a:extLst>
              </a:tr>
              <a:tr h="173118">
                <a:tc>
                  <a:txBody>
                    <a:bodyPr/>
                    <a:lstStyle/>
                    <a:p>
                      <a:pPr algn="just" fontAlgn="ctr"/>
                      <a:r>
                        <a:rPr lang="en-GB" sz="1100" u="none" strike="noStrike">
                          <a:effectLst/>
                        </a:rPr>
                        <a:t>Soba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9.1</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29.1</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14.9</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1758033275"/>
                  </a:ext>
                </a:extLst>
              </a:tr>
              <a:tr h="342525">
                <a:tc>
                  <a:txBody>
                    <a:bodyPr/>
                    <a:lstStyle/>
                    <a:p>
                      <a:pPr algn="just" fontAlgn="ctr"/>
                      <a:r>
                        <a:rPr lang="en-GB" sz="1100" u="none" strike="noStrike">
                          <a:effectLst/>
                        </a:rPr>
                        <a:t>Zangon Kataf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5.3</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12.7</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45</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2985195213"/>
                  </a:ext>
                </a:extLst>
              </a:tr>
              <a:tr h="173118">
                <a:tc>
                  <a:txBody>
                    <a:bodyPr/>
                    <a:lstStyle/>
                    <a:p>
                      <a:pPr algn="just" fontAlgn="ctr"/>
                      <a:r>
                        <a:rPr lang="en-GB" sz="1100" u="none" strike="noStrike">
                          <a:effectLst/>
                        </a:rPr>
                        <a:t>Zaria </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12.4</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27.8</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31.4</a:t>
                      </a:r>
                      <a:endParaRPr lang="en-GB" sz="1100" b="1" i="0" u="none" strike="noStrike">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4025733425"/>
                  </a:ext>
                </a:extLst>
              </a:tr>
              <a:tr h="173118">
                <a:tc>
                  <a:txBody>
                    <a:bodyPr/>
                    <a:lstStyle/>
                    <a:p>
                      <a:pPr algn="just" fontAlgn="ctr"/>
                      <a:r>
                        <a:rPr lang="en-GB" sz="1100" u="none" strike="noStrike">
                          <a:effectLst/>
                        </a:rPr>
                        <a:t>Total</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14.5</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a:effectLst/>
                        </a:rPr>
                        <a:t>24.8</a:t>
                      </a:r>
                      <a:endParaRPr lang="en-GB" sz="1100" b="1" i="0" u="none" strike="noStrike">
                        <a:solidFill>
                          <a:srgbClr val="000000"/>
                        </a:solidFill>
                        <a:effectLst/>
                        <a:latin typeface="Times New Roman" panose="02020603050405020304" pitchFamily="18" charset="0"/>
                      </a:endParaRPr>
                    </a:p>
                  </a:txBody>
                  <a:tcPr marL="3672" marR="3672" marT="3672" marB="0" anchor="ctr"/>
                </a:tc>
                <a:tc>
                  <a:txBody>
                    <a:bodyPr/>
                    <a:lstStyle/>
                    <a:p>
                      <a:pPr algn="ctr" fontAlgn="ctr"/>
                      <a:r>
                        <a:rPr lang="en-GB" sz="1100" u="none" strike="noStrike" dirty="0">
                          <a:effectLst/>
                        </a:rPr>
                        <a:t>31.8</a:t>
                      </a:r>
                      <a:endParaRPr lang="en-GB" sz="1100" b="1" i="0" u="none" strike="noStrike" dirty="0">
                        <a:solidFill>
                          <a:srgbClr val="000000"/>
                        </a:solidFill>
                        <a:effectLst/>
                        <a:latin typeface="Times New Roman" panose="02020603050405020304" pitchFamily="18" charset="0"/>
                      </a:endParaRPr>
                    </a:p>
                  </a:txBody>
                  <a:tcPr marL="3672" marR="3672" marT="3672" marB="0" anchor="ctr"/>
                </a:tc>
                <a:extLst>
                  <a:ext uri="{0D108BD9-81ED-4DB2-BD59-A6C34878D82A}">
                    <a16:rowId xmlns:a16="http://schemas.microsoft.com/office/drawing/2014/main" val="2841233605"/>
                  </a:ext>
                </a:extLst>
              </a:tr>
            </a:tbl>
          </a:graphicData>
        </a:graphic>
      </p:graphicFrame>
    </p:spTree>
    <p:extLst>
      <p:ext uri="{BB962C8B-B14F-4D97-AF65-F5344CB8AC3E}">
        <p14:creationId xmlns:p14="http://schemas.microsoft.com/office/powerpoint/2010/main" val="31502164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00DE0-24D2-3FCB-591D-DE9AB45A8898}"/>
              </a:ext>
            </a:extLst>
          </p:cNvPr>
          <p:cNvSpPr>
            <a:spLocks noGrp="1"/>
          </p:cNvSpPr>
          <p:nvPr>
            <p:ph type="title"/>
          </p:nvPr>
        </p:nvSpPr>
        <p:spPr/>
        <p:txBody>
          <a:bodyPr/>
          <a:lstStyle/>
          <a:p>
            <a:r>
              <a:rPr lang="en-US" dirty="0"/>
              <a:t>EGMA AVERAGE ASSESSMENT RESULT</a:t>
            </a:r>
            <a:endParaRPr lang="x-none" dirty="0"/>
          </a:p>
        </p:txBody>
      </p:sp>
      <p:pic>
        <p:nvPicPr>
          <p:cNvPr id="4" name="Picture 3" descr="Map&#10;&#10;Description automatically generated">
            <a:extLst>
              <a:ext uri="{FF2B5EF4-FFF2-40B4-BE49-F238E27FC236}">
                <a16:creationId xmlns:a16="http://schemas.microsoft.com/office/drawing/2014/main" id="{09873ED2-B36E-B45D-3B35-AB8DC05DA0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9606" y="2023020"/>
            <a:ext cx="3796481" cy="2684709"/>
          </a:xfrm>
          <a:prstGeom prst="rect">
            <a:avLst/>
          </a:prstGeom>
        </p:spPr>
      </p:pic>
      <p:pic>
        <p:nvPicPr>
          <p:cNvPr id="6" name="Picture 5" descr="Map&#10;&#10;Description automatically generated">
            <a:extLst>
              <a:ext uri="{FF2B5EF4-FFF2-40B4-BE49-F238E27FC236}">
                <a16:creationId xmlns:a16="http://schemas.microsoft.com/office/drawing/2014/main" id="{7689F1F7-D18E-4854-BF8F-91984659E5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5954" y="2023020"/>
            <a:ext cx="3495315" cy="2471737"/>
          </a:xfrm>
          <a:prstGeom prst="rect">
            <a:avLst/>
          </a:prstGeom>
        </p:spPr>
      </p:pic>
      <p:pic>
        <p:nvPicPr>
          <p:cNvPr id="8" name="Picture 7" descr="Map&#10;&#10;Description automatically generated">
            <a:extLst>
              <a:ext uri="{FF2B5EF4-FFF2-40B4-BE49-F238E27FC236}">
                <a16:creationId xmlns:a16="http://schemas.microsoft.com/office/drawing/2014/main" id="{0908CA4A-2C72-38D7-1A18-B013018C78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2184" y="2023020"/>
            <a:ext cx="3424601" cy="2421731"/>
          </a:xfrm>
          <a:prstGeom prst="rect">
            <a:avLst/>
          </a:prstGeom>
        </p:spPr>
      </p:pic>
    </p:spTree>
    <p:extLst>
      <p:ext uri="{BB962C8B-B14F-4D97-AF65-F5344CB8AC3E}">
        <p14:creationId xmlns:p14="http://schemas.microsoft.com/office/powerpoint/2010/main" val="27639402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717F3-7705-74C4-7540-915BA125C794}"/>
              </a:ext>
            </a:extLst>
          </p:cNvPr>
          <p:cNvSpPr>
            <a:spLocks noGrp="1"/>
          </p:cNvSpPr>
          <p:nvPr>
            <p:ph type="title"/>
          </p:nvPr>
        </p:nvSpPr>
        <p:spPr/>
        <p:txBody>
          <a:bodyPr/>
          <a:lstStyle/>
          <a:p>
            <a:r>
              <a:rPr lang="en-US" b="1" dirty="0"/>
              <a:t>EGMA Average Assessment </a:t>
            </a:r>
            <a:br>
              <a:rPr lang="x-none" b="1" dirty="0"/>
            </a:br>
            <a:endParaRPr lang="x-none" dirty="0"/>
          </a:p>
        </p:txBody>
      </p:sp>
      <p:graphicFrame>
        <p:nvGraphicFramePr>
          <p:cNvPr id="3" name="Chart 2">
            <a:extLst>
              <a:ext uri="{FF2B5EF4-FFF2-40B4-BE49-F238E27FC236}">
                <a16:creationId xmlns:a16="http://schemas.microsoft.com/office/drawing/2014/main" id="{BD421069-39D9-9F01-6A84-EF770B8A65B4}"/>
              </a:ext>
            </a:extLst>
          </p:cNvPr>
          <p:cNvGraphicFramePr>
            <a:graphicFrameLocks/>
          </p:cNvGraphicFramePr>
          <p:nvPr>
            <p:extLst>
              <p:ext uri="{D42A27DB-BD31-4B8C-83A1-F6EECF244321}">
                <p14:modId xmlns:p14="http://schemas.microsoft.com/office/powerpoint/2010/main" val="1134182053"/>
              </p:ext>
            </p:extLst>
          </p:nvPr>
        </p:nvGraphicFramePr>
        <p:xfrm>
          <a:off x="1245394" y="2228850"/>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Table 3">
            <a:extLst>
              <a:ext uri="{FF2B5EF4-FFF2-40B4-BE49-F238E27FC236}">
                <a16:creationId xmlns:a16="http://schemas.microsoft.com/office/drawing/2014/main" id="{92835A72-4ED4-40EA-64B6-26963826E602}"/>
              </a:ext>
            </a:extLst>
          </p:cNvPr>
          <p:cNvGraphicFramePr>
            <a:graphicFrameLocks noGrp="1"/>
          </p:cNvGraphicFramePr>
          <p:nvPr>
            <p:extLst>
              <p:ext uri="{D42A27DB-BD31-4B8C-83A1-F6EECF244321}">
                <p14:modId xmlns:p14="http://schemas.microsoft.com/office/powerpoint/2010/main" val="3545864221"/>
              </p:ext>
            </p:extLst>
          </p:nvPr>
        </p:nvGraphicFramePr>
        <p:xfrm>
          <a:off x="6875462" y="1422452"/>
          <a:ext cx="3825876" cy="5199805"/>
        </p:xfrm>
        <a:graphic>
          <a:graphicData uri="http://schemas.openxmlformats.org/drawingml/2006/table">
            <a:tbl>
              <a:tblPr>
                <a:tableStyleId>{5C22544A-7EE6-4342-B048-85BDC9FD1C3A}</a:tableStyleId>
              </a:tblPr>
              <a:tblGrid>
                <a:gridCol w="1212666">
                  <a:extLst>
                    <a:ext uri="{9D8B030D-6E8A-4147-A177-3AD203B41FA5}">
                      <a16:colId xmlns:a16="http://schemas.microsoft.com/office/drawing/2014/main" val="3198510336"/>
                    </a:ext>
                  </a:extLst>
                </a:gridCol>
                <a:gridCol w="871070">
                  <a:extLst>
                    <a:ext uri="{9D8B030D-6E8A-4147-A177-3AD203B41FA5}">
                      <a16:colId xmlns:a16="http://schemas.microsoft.com/office/drawing/2014/main" val="957106915"/>
                    </a:ext>
                  </a:extLst>
                </a:gridCol>
                <a:gridCol w="871070">
                  <a:extLst>
                    <a:ext uri="{9D8B030D-6E8A-4147-A177-3AD203B41FA5}">
                      <a16:colId xmlns:a16="http://schemas.microsoft.com/office/drawing/2014/main" val="2383838144"/>
                    </a:ext>
                  </a:extLst>
                </a:gridCol>
                <a:gridCol w="871070">
                  <a:extLst>
                    <a:ext uri="{9D8B030D-6E8A-4147-A177-3AD203B41FA5}">
                      <a16:colId xmlns:a16="http://schemas.microsoft.com/office/drawing/2014/main" val="1141517921"/>
                    </a:ext>
                  </a:extLst>
                </a:gridCol>
              </a:tblGrid>
              <a:tr h="181990">
                <a:tc>
                  <a:txBody>
                    <a:bodyPr/>
                    <a:lstStyle/>
                    <a:p>
                      <a:pPr algn="just" fontAlgn="ctr"/>
                      <a:r>
                        <a:rPr lang="en-US" sz="1100" u="none" strike="noStrike">
                          <a:effectLst/>
                        </a:rPr>
                        <a:t>LGA</a:t>
                      </a:r>
                      <a:endParaRPr lang="en-US"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Pri4</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Pri6</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JS1</a:t>
                      </a:r>
                      <a:endParaRPr lang="en-GB" sz="1100" b="1" i="0" u="none" strike="noStrike">
                        <a:solidFill>
                          <a:srgbClr val="000000"/>
                        </a:solidFill>
                        <a:effectLst/>
                        <a:latin typeface="Times New Roman" panose="02020603050405020304" pitchFamily="18" charset="0"/>
                      </a:endParaRPr>
                    </a:p>
                  </a:txBody>
                  <a:tcPr marL="3848" marR="3848" marT="3848" marB="0" anchor="ctr"/>
                </a:tc>
                <a:extLst>
                  <a:ext uri="{0D108BD9-81ED-4DB2-BD59-A6C34878D82A}">
                    <a16:rowId xmlns:a16="http://schemas.microsoft.com/office/drawing/2014/main" val="3360500102"/>
                  </a:ext>
                </a:extLst>
              </a:tr>
              <a:tr h="181990">
                <a:tc>
                  <a:txBody>
                    <a:bodyPr/>
                    <a:lstStyle/>
                    <a:p>
                      <a:pPr algn="just" fontAlgn="ctr"/>
                      <a:r>
                        <a:rPr lang="en-GB" sz="1100" u="none" strike="noStrike">
                          <a:effectLst/>
                        </a:rPr>
                        <a:t>Birnin Gwari </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73.9</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81.1</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85.6</a:t>
                      </a:r>
                      <a:endParaRPr lang="en-GB" sz="1100" b="1" i="0" u="none" strike="noStrike">
                        <a:solidFill>
                          <a:srgbClr val="000000"/>
                        </a:solidFill>
                        <a:effectLst/>
                        <a:latin typeface="Times New Roman" panose="02020603050405020304" pitchFamily="18" charset="0"/>
                      </a:endParaRPr>
                    </a:p>
                  </a:txBody>
                  <a:tcPr marL="3848" marR="3848" marT="3848" marB="0" anchor="ctr"/>
                </a:tc>
                <a:extLst>
                  <a:ext uri="{0D108BD9-81ED-4DB2-BD59-A6C34878D82A}">
                    <a16:rowId xmlns:a16="http://schemas.microsoft.com/office/drawing/2014/main" val="1274448127"/>
                  </a:ext>
                </a:extLst>
              </a:tr>
              <a:tr h="181990">
                <a:tc>
                  <a:txBody>
                    <a:bodyPr/>
                    <a:lstStyle/>
                    <a:p>
                      <a:pPr algn="just" fontAlgn="ctr"/>
                      <a:r>
                        <a:rPr lang="en-GB" sz="1100" u="none" strike="noStrike">
                          <a:effectLst/>
                        </a:rPr>
                        <a:t>Chikun </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69.4</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71.3</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84.8</a:t>
                      </a:r>
                      <a:endParaRPr lang="en-GB" sz="1100" b="1" i="0" u="none" strike="noStrike">
                        <a:solidFill>
                          <a:srgbClr val="000000"/>
                        </a:solidFill>
                        <a:effectLst/>
                        <a:latin typeface="Times New Roman" panose="02020603050405020304" pitchFamily="18" charset="0"/>
                      </a:endParaRPr>
                    </a:p>
                  </a:txBody>
                  <a:tcPr marL="3848" marR="3848" marT="3848" marB="0" anchor="ctr"/>
                </a:tc>
                <a:extLst>
                  <a:ext uri="{0D108BD9-81ED-4DB2-BD59-A6C34878D82A}">
                    <a16:rowId xmlns:a16="http://schemas.microsoft.com/office/drawing/2014/main" val="4019131680"/>
                  </a:ext>
                </a:extLst>
              </a:tr>
              <a:tr h="181990">
                <a:tc>
                  <a:txBody>
                    <a:bodyPr/>
                    <a:lstStyle/>
                    <a:p>
                      <a:pPr algn="just" fontAlgn="ctr"/>
                      <a:r>
                        <a:rPr lang="en-GB" sz="1100" u="none" strike="noStrike">
                          <a:effectLst/>
                        </a:rPr>
                        <a:t>Giwa </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36.5</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52.5</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42.5</a:t>
                      </a:r>
                      <a:endParaRPr lang="en-GB" sz="1100" b="1" i="0" u="none" strike="noStrike">
                        <a:solidFill>
                          <a:srgbClr val="000000"/>
                        </a:solidFill>
                        <a:effectLst/>
                        <a:latin typeface="Times New Roman" panose="02020603050405020304" pitchFamily="18" charset="0"/>
                      </a:endParaRPr>
                    </a:p>
                  </a:txBody>
                  <a:tcPr marL="3848" marR="3848" marT="3848" marB="0" anchor="ctr"/>
                </a:tc>
                <a:extLst>
                  <a:ext uri="{0D108BD9-81ED-4DB2-BD59-A6C34878D82A}">
                    <a16:rowId xmlns:a16="http://schemas.microsoft.com/office/drawing/2014/main" val="4108160020"/>
                  </a:ext>
                </a:extLst>
              </a:tr>
              <a:tr h="181990">
                <a:tc>
                  <a:txBody>
                    <a:bodyPr/>
                    <a:lstStyle/>
                    <a:p>
                      <a:pPr algn="just" fontAlgn="ctr"/>
                      <a:r>
                        <a:rPr lang="en-GB" sz="1100" u="none" strike="noStrike">
                          <a:effectLst/>
                        </a:rPr>
                        <a:t>Igabi </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46.3</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54.6</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69</a:t>
                      </a:r>
                      <a:endParaRPr lang="en-GB" sz="1100" b="1" i="0" u="none" strike="noStrike">
                        <a:solidFill>
                          <a:srgbClr val="000000"/>
                        </a:solidFill>
                        <a:effectLst/>
                        <a:latin typeface="Times New Roman" panose="02020603050405020304" pitchFamily="18" charset="0"/>
                      </a:endParaRPr>
                    </a:p>
                  </a:txBody>
                  <a:tcPr marL="3848" marR="3848" marT="3848" marB="0" anchor="ctr"/>
                </a:tc>
                <a:extLst>
                  <a:ext uri="{0D108BD9-81ED-4DB2-BD59-A6C34878D82A}">
                    <a16:rowId xmlns:a16="http://schemas.microsoft.com/office/drawing/2014/main" val="867799526"/>
                  </a:ext>
                </a:extLst>
              </a:tr>
              <a:tr h="181990">
                <a:tc>
                  <a:txBody>
                    <a:bodyPr/>
                    <a:lstStyle/>
                    <a:p>
                      <a:pPr algn="just" fontAlgn="ctr"/>
                      <a:r>
                        <a:rPr lang="en-GB" sz="1100" u="none" strike="noStrike">
                          <a:effectLst/>
                        </a:rPr>
                        <a:t>Ikara </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24.1</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37.6</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63</a:t>
                      </a:r>
                      <a:endParaRPr lang="en-GB" sz="1100" b="1" i="0" u="none" strike="noStrike">
                        <a:solidFill>
                          <a:srgbClr val="000000"/>
                        </a:solidFill>
                        <a:effectLst/>
                        <a:latin typeface="Times New Roman" panose="02020603050405020304" pitchFamily="18" charset="0"/>
                      </a:endParaRPr>
                    </a:p>
                  </a:txBody>
                  <a:tcPr marL="3848" marR="3848" marT="3848" marB="0" anchor="ctr"/>
                </a:tc>
                <a:extLst>
                  <a:ext uri="{0D108BD9-81ED-4DB2-BD59-A6C34878D82A}">
                    <a16:rowId xmlns:a16="http://schemas.microsoft.com/office/drawing/2014/main" val="1680257671"/>
                  </a:ext>
                </a:extLst>
              </a:tr>
              <a:tr h="181990">
                <a:tc>
                  <a:txBody>
                    <a:bodyPr/>
                    <a:lstStyle/>
                    <a:p>
                      <a:pPr algn="just" fontAlgn="ctr"/>
                      <a:r>
                        <a:rPr lang="en-GB" sz="1100" u="none" strike="noStrike">
                          <a:effectLst/>
                        </a:rPr>
                        <a:t>Jaba </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40.4</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56</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73.9</a:t>
                      </a:r>
                      <a:endParaRPr lang="en-GB" sz="1100" b="1" i="0" u="none" strike="noStrike">
                        <a:solidFill>
                          <a:srgbClr val="000000"/>
                        </a:solidFill>
                        <a:effectLst/>
                        <a:latin typeface="Times New Roman" panose="02020603050405020304" pitchFamily="18" charset="0"/>
                      </a:endParaRPr>
                    </a:p>
                  </a:txBody>
                  <a:tcPr marL="3848" marR="3848" marT="3848" marB="0" anchor="ctr"/>
                </a:tc>
                <a:extLst>
                  <a:ext uri="{0D108BD9-81ED-4DB2-BD59-A6C34878D82A}">
                    <a16:rowId xmlns:a16="http://schemas.microsoft.com/office/drawing/2014/main" val="1881174642"/>
                  </a:ext>
                </a:extLst>
              </a:tr>
              <a:tr h="181990">
                <a:tc>
                  <a:txBody>
                    <a:bodyPr/>
                    <a:lstStyle/>
                    <a:p>
                      <a:pPr algn="just" fontAlgn="ctr"/>
                      <a:r>
                        <a:rPr lang="en-GB" sz="1100" u="none" strike="noStrike">
                          <a:effectLst/>
                        </a:rPr>
                        <a:t>Jema'a </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68.8</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75</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78.6</a:t>
                      </a:r>
                      <a:endParaRPr lang="en-GB" sz="1100" b="1" i="0" u="none" strike="noStrike">
                        <a:solidFill>
                          <a:srgbClr val="000000"/>
                        </a:solidFill>
                        <a:effectLst/>
                        <a:latin typeface="Times New Roman" panose="02020603050405020304" pitchFamily="18" charset="0"/>
                      </a:endParaRPr>
                    </a:p>
                  </a:txBody>
                  <a:tcPr marL="3848" marR="3848" marT="3848" marB="0" anchor="ctr"/>
                </a:tc>
                <a:extLst>
                  <a:ext uri="{0D108BD9-81ED-4DB2-BD59-A6C34878D82A}">
                    <a16:rowId xmlns:a16="http://schemas.microsoft.com/office/drawing/2014/main" val="1440361746"/>
                  </a:ext>
                </a:extLst>
              </a:tr>
              <a:tr h="181990">
                <a:tc>
                  <a:txBody>
                    <a:bodyPr/>
                    <a:lstStyle/>
                    <a:p>
                      <a:pPr algn="just" fontAlgn="ctr"/>
                      <a:r>
                        <a:rPr lang="en-GB" sz="1100" u="none" strike="noStrike">
                          <a:effectLst/>
                        </a:rPr>
                        <a:t>Kachia </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41.6</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51.8</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81</a:t>
                      </a:r>
                      <a:endParaRPr lang="en-GB" sz="1100" b="1" i="0" u="none" strike="noStrike">
                        <a:solidFill>
                          <a:srgbClr val="000000"/>
                        </a:solidFill>
                        <a:effectLst/>
                        <a:latin typeface="Times New Roman" panose="02020603050405020304" pitchFamily="18" charset="0"/>
                      </a:endParaRPr>
                    </a:p>
                  </a:txBody>
                  <a:tcPr marL="3848" marR="3848" marT="3848" marB="0" anchor="ctr"/>
                </a:tc>
                <a:extLst>
                  <a:ext uri="{0D108BD9-81ED-4DB2-BD59-A6C34878D82A}">
                    <a16:rowId xmlns:a16="http://schemas.microsoft.com/office/drawing/2014/main" val="3800062017"/>
                  </a:ext>
                </a:extLst>
              </a:tr>
              <a:tr h="359896">
                <a:tc>
                  <a:txBody>
                    <a:bodyPr/>
                    <a:lstStyle/>
                    <a:p>
                      <a:pPr algn="just" fontAlgn="ctr"/>
                      <a:r>
                        <a:rPr lang="en-GB" sz="1100" u="none" strike="noStrike">
                          <a:effectLst/>
                        </a:rPr>
                        <a:t>Kaduna North </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54.8</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65.9</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69.8</a:t>
                      </a:r>
                      <a:endParaRPr lang="en-GB" sz="1100" b="1" i="0" u="none" strike="noStrike">
                        <a:solidFill>
                          <a:srgbClr val="000000"/>
                        </a:solidFill>
                        <a:effectLst/>
                        <a:latin typeface="Times New Roman" panose="02020603050405020304" pitchFamily="18" charset="0"/>
                      </a:endParaRPr>
                    </a:p>
                  </a:txBody>
                  <a:tcPr marL="3848" marR="3848" marT="3848" marB="0" anchor="ctr"/>
                </a:tc>
                <a:extLst>
                  <a:ext uri="{0D108BD9-81ED-4DB2-BD59-A6C34878D82A}">
                    <a16:rowId xmlns:a16="http://schemas.microsoft.com/office/drawing/2014/main" val="4099472414"/>
                  </a:ext>
                </a:extLst>
              </a:tr>
              <a:tr h="359896">
                <a:tc>
                  <a:txBody>
                    <a:bodyPr/>
                    <a:lstStyle/>
                    <a:p>
                      <a:pPr algn="just" fontAlgn="ctr"/>
                      <a:r>
                        <a:rPr lang="en-GB" sz="1100" u="none" strike="noStrike">
                          <a:effectLst/>
                        </a:rPr>
                        <a:t>Kaduna South </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58.4</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68.1</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84.9</a:t>
                      </a:r>
                      <a:endParaRPr lang="en-GB" sz="1100" b="1" i="0" u="none" strike="noStrike">
                        <a:solidFill>
                          <a:srgbClr val="000000"/>
                        </a:solidFill>
                        <a:effectLst/>
                        <a:latin typeface="Times New Roman" panose="02020603050405020304" pitchFamily="18" charset="0"/>
                      </a:endParaRPr>
                    </a:p>
                  </a:txBody>
                  <a:tcPr marL="3848" marR="3848" marT="3848" marB="0" anchor="ctr"/>
                </a:tc>
                <a:extLst>
                  <a:ext uri="{0D108BD9-81ED-4DB2-BD59-A6C34878D82A}">
                    <a16:rowId xmlns:a16="http://schemas.microsoft.com/office/drawing/2014/main" val="2342615420"/>
                  </a:ext>
                </a:extLst>
              </a:tr>
              <a:tr h="181990">
                <a:tc>
                  <a:txBody>
                    <a:bodyPr/>
                    <a:lstStyle/>
                    <a:p>
                      <a:pPr algn="just" fontAlgn="ctr"/>
                      <a:r>
                        <a:rPr lang="en-GB" sz="1100" u="none" strike="noStrike">
                          <a:effectLst/>
                        </a:rPr>
                        <a:t>Kagarko </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23.6</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34</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34.4</a:t>
                      </a:r>
                      <a:endParaRPr lang="en-GB" sz="1100" b="1" i="0" u="none" strike="noStrike">
                        <a:solidFill>
                          <a:srgbClr val="000000"/>
                        </a:solidFill>
                        <a:effectLst/>
                        <a:latin typeface="Times New Roman" panose="02020603050405020304" pitchFamily="18" charset="0"/>
                      </a:endParaRPr>
                    </a:p>
                  </a:txBody>
                  <a:tcPr marL="3848" marR="3848" marT="3848" marB="0" anchor="ctr"/>
                </a:tc>
                <a:extLst>
                  <a:ext uri="{0D108BD9-81ED-4DB2-BD59-A6C34878D82A}">
                    <a16:rowId xmlns:a16="http://schemas.microsoft.com/office/drawing/2014/main" val="1910714981"/>
                  </a:ext>
                </a:extLst>
              </a:tr>
              <a:tr h="181990">
                <a:tc>
                  <a:txBody>
                    <a:bodyPr/>
                    <a:lstStyle/>
                    <a:p>
                      <a:pPr algn="just" fontAlgn="ctr"/>
                      <a:r>
                        <a:rPr lang="en-GB" sz="1100" u="none" strike="noStrike">
                          <a:effectLst/>
                        </a:rPr>
                        <a:t>Kajuru </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27.5</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52.6</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61.4</a:t>
                      </a:r>
                      <a:endParaRPr lang="en-GB" sz="1100" b="1" i="0" u="none" strike="noStrike">
                        <a:solidFill>
                          <a:srgbClr val="000000"/>
                        </a:solidFill>
                        <a:effectLst/>
                        <a:latin typeface="Times New Roman" panose="02020603050405020304" pitchFamily="18" charset="0"/>
                      </a:endParaRPr>
                    </a:p>
                  </a:txBody>
                  <a:tcPr marL="3848" marR="3848" marT="3848" marB="0" anchor="ctr"/>
                </a:tc>
                <a:extLst>
                  <a:ext uri="{0D108BD9-81ED-4DB2-BD59-A6C34878D82A}">
                    <a16:rowId xmlns:a16="http://schemas.microsoft.com/office/drawing/2014/main" val="2404050152"/>
                  </a:ext>
                </a:extLst>
              </a:tr>
              <a:tr h="181990">
                <a:tc>
                  <a:txBody>
                    <a:bodyPr/>
                    <a:lstStyle/>
                    <a:p>
                      <a:pPr algn="just" fontAlgn="ctr"/>
                      <a:r>
                        <a:rPr lang="en-GB" sz="1100" u="none" strike="noStrike">
                          <a:effectLst/>
                        </a:rPr>
                        <a:t>Kaura </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40.1</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60.5</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60.1</a:t>
                      </a:r>
                      <a:endParaRPr lang="en-GB" sz="1100" b="1" i="0" u="none" strike="noStrike">
                        <a:solidFill>
                          <a:srgbClr val="000000"/>
                        </a:solidFill>
                        <a:effectLst/>
                        <a:latin typeface="Times New Roman" panose="02020603050405020304" pitchFamily="18" charset="0"/>
                      </a:endParaRPr>
                    </a:p>
                  </a:txBody>
                  <a:tcPr marL="3848" marR="3848" marT="3848" marB="0" anchor="ctr"/>
                </a:tc>
                <a:extLst>
                  <a:ext uri="{0D108BD9-81ED-4DB2-BD59-A6C34878D82A}">
                    <a16:rowId xmlns:a16="http://schemas.microsoft.com/office/drawing/2014/main" val="3644059196"/>
                  </a:ext>
                </a:extLst>
              </a:tr>
              <a:tr h="181990">
                <a:tc>
                  <a:txBody>
                    <a:bodyPr/>
                    <a:lstStyle/>
                    <a:p>
                      <a:pPr algn="just" fontAlgn="ctr"/>
                      <a:r>
                        <a:rPr lang="en-GB" sz="1100" u="none" strike="noStrike">
                          <a:effectLst/>
                        </a:rPr>
                        <a:t>Kauru </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18.1</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36.3</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48.4</a:t>
                      </a:r>
                      <a:endParaRPr lang="en-GB" sz="1100" b="1" i="0" u="none" strike="noStrike">
                        <a:solidFill>
                          <a:srgbClr val="000000"/>
                        </a:solidFill>
                        <a:effectLst/>
                        <a:latin typeface="Times New Roman" panose="02020603050405020304" pitchFamily="18" charset="0"/>
                      </a:endParaRPr>
                    </a:p>
                  </a:txBody>
                  <a:tcPr marL="3848" marR="3848" marT="3848" marB="0" anchor="ctr"/>
                </a:tc>
                <a:extLst>
                  <a:ext uri="{0D108BD9-81ED-4DB2-BD59-A6C34878D82A}">
                    <a16:rowId xmlns:a16="http://schemas.microsoft.com/office/drawing/2014/main" val="2896505197"/>
                  </a:ext>
                </a:extLst>
              </a:tr>
              <a:tr h="181990">
                <a:tc>
                  <a:txBody>
                    <a:bodyPr/>
                    <a:lstStyle/>
                    <a:p>
                      <a:pPr algn="just" fontAlgn="ctr"/>
                      <a:r>
                        <a:rPr lang="en-GB" sz="1100" u="none" strike="noStrike">
                          <a:effectLst/>
                        </a:rPr>
                        <a:t>Kubau </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48.6</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60.6</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73.6</a:t>
                      </a:r>
                      <a:endParaRPr lang="en-GB" sz="1100" b="1" i="0" u="none" strike="noStrike">
                        <a:solidFill>
                          <a:srgbClr val="000000"/>
                        </a:solidFill>
                        <a:effectLst/>
                        <a:latin typeface="Times New Roman" panose="02020603050405020304" pitchFamily="18" charset="0"/>
                      </a:endParaRPr>
                    </a:p>
                  </a:txBody>
                  <a:tcPr marL="3848" marR="3848" marT="3848" marB="0" anchor="ctr"/>
                </a:tc>
                <a:extLst>
                  <a:ext uri="{0D108BD9-81ED-4DB2-BD59-A6C34878D82A}">
                    <a16:rowId xmlns:a16="http://schemas.microsoft.com/office/drawing/2014/main" val="950594412"/>
                  </a:ext>
                </a:extLst>
              </a:tr>
              <a:tr h="181990">
                <a:tc>
                  <a:txBody>
                    <a:bodyPr/>
                    <a:lstStyle/>
                    <a:p>
                      <a:pPr algn="just" fontAlgn="ctr"/>
                      <a:r>
                        <a:rPr lang="en-GB" sz="1100" u="none" strike="noStrike">
                          <a:effectLst/>
                        </a:rPr>
                        <a:t>Kudan </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45.8</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54.6</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56.5</a:t>
                      </a:r>
                      <a:endParaRPr lang="en-GB" sz="1100" b="1" i="0" u="none" strike="noStrike">
                        <a:solidFill>
                          <a:srgbClr val="000000"/>
                        </a:solidFill>
                        <a:effectLst/>
                        <a:latin typeface="Times New Roman" panose="02020603050405020304" pitchFamily="18" charset="0"/>
                      </a:endParaRPr>
                    </a:p>
                  </a:txBody>
                  <a:tcPr marL="3848" marR="3848" marT="3848" marB="0" anchor="ctr"/>
                </a:tc>
                <a:extLst>
                  <a:ext uri="{0D108BD9-81ED-4DB2-BD59-A6C34878D82A}">
                    <a16:rowId xmlns:a16="http://schemas.microsoft.com/office/drawing/2014/main" val="3843591156"/>
                  </a:ext>
                </a:extLst>
              </a:tr>
              <a:tr h="181990">
                <a:tc>
                  <a:txBody>
                    <a:bodyPr/>
                    <a:lstStyle/>
                    <a:p>
                      <a:pPr algn="just" fontAlgn="ctr"/>
                      <a:r>
                        <a:rPr lang="en-GB" sz="1100" u="none" strike="noStrike">
                          <a:effectLst/>
                        </a:rPr>
                        <a:t>Lere </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54.4</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62.4</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70.6</a:t>
                      </a:r>
                      <a:endParaRPr lang="en-GB" sz="1100" b="1" i="0" u="none" strike="noStrike">
                        <a:solidFill>
                          <a:srgbClr val="000000"/>
                        </a:solidFill>
                        <a:effectLst/>
                        <a:latin typeface="Times New Roman" panose="02020603050405020304" pitchFamily="18" charset="0"/>
                      </a:endParaRPr>
                    </a:p>
                  </a:txBody>
                  <a:tcPr marL="3848" marR="3848" marT="3848" marB="0" anchor="ctr"/>
                </a:tc>
                <a:extLst>
                  <a:ext uri="{0D108BD9-81ED-4DB2-BD59-A6C34878D82A}">
                    <a16:rowId xmlns:a16="http://schemas.microsoft.com/office/drawing/2014/main" val="2127976210"/>
                  </a:ext>
                </a:extLst>
              </a:tr>
              <a:tr h="181990">
                <a:tc>
                  <a:txBody>
                    <a:bodyPr/>
                    <a:lstStyle/>
                    <a:p>
                      <a:pPr algn="just" fontAlgn="ctr"/>
                      <a:r>
                        <a:rPr lang="en-GB" sz="1100" u="none" strike="noStrike">
                          <a:effectLst/>
                        </a:rPr>
                        <a:t>Makarfi </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42.6</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48.3</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60</a:t>
                      </a:r>
                      <a:endParaRPr lang="en-GB" sz="1100" b="1" i="0" u="none" strike="noStrike">
                        <a:solidFill>
                          <a:srgbClr val="000000"/>
                        </a:solidFill>
                        <a:effectLst/>
                        <a:latin typeface="Times New Roman" panose="02020603050405020304" pitchFamily="18" charset="0"/>
                      </a:endParaRPr>
                    </a:p>
                  </a:txBody>
                  <a:tcPr marL="3848" marR="3848" marT="3848" marB="0" anchor="ctr"/>
                </a:tc>
                <a:extLst>
                  <a:ext uri="{0D108BD9-81ED-4DB2-BD59-A6C34878D82A}">
                    <a16:rowId xmlns:a16="http://schemas.microsoft.com/office/drawing/2014/main" val="674193195"/>
                  </a:ext>
                </a:extLst>
              </a:tr>
              <a:tr h="298327">
                <a:tc>
                  <a:txBody>
                    <a:bodyPr/>
                    <a:lstStyle/>
                    <a:p>
                      <a:pPr algn="just" fontAlgn="ctr"/>
                      <a:r>
                        <a:rPr lang="en-GB" sz="1100" u="none" strike="noStrike">
                          <a:effectLst/>
                        </a:rPr>
                        <a:t>Sabon Gari </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48.8</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66.4</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57.1</a:t>
                      </a:r>
                      <a:endParaRPr lang="en-GB" sz="1100" b="1" i="0" u="none" strike="noStrike">
                        <a:solidFill>
                          <a:srgbClr val="000000"/>
                        </a:solidFill>
                        <a:effectLst/>
                        <a:latin typeface="Times New Roman" panose="02020603050405020304" pitchFamily="18" charset="0"/>
                      </a:endParaRPr>
                    </a:p>
                  </a:txBody>
                  <a:tcPr marL="3848" marR="3848" marT="3848" marB="0" anchor="ctr"/>
                </a:tc>
                <a:extLst>
                  <a:ext uri="{0D108BD9-81ED-4DB2-BD59-A6C34878D82A}">
                    <a16:rowId xmlns:a16="http://schemas.microsoft.com/office/drawing/2014/main" val="1258115434"/>
                  </a:ext>
                </a:extLst>
              </a:tr>
              <a:tr h="181990">
                <a:tc>
                  <a:txBody>
                    <a:bodyPr/>
                    <a:lstStyle/>
                    <a:p>
                      <a:pPr algn="just" fontAlgn="ctr"/>
                      <a:r>
                        <a:rPr lang="en-GB" sz="1100" u="none" strike="noStrike">
                          <a:effectLst/>
                        </a:rPr>
                        <a:t>Sanga </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40.8</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51.8</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50.8</a:t>
                      </a:r>
                      <a:endParaRPr lang="en-GB" sz="1100" b="1" i="0" u="none" strike="noStrike">
                        <a:solidFill>
                          <a:srgbClr val="000000"/>
                        </a:solidFill>
                        <a:effectLst/>
                        <a:latin typeface="Times New Roman" panose="02020603050405020304" pitchFamily="18" charset="0"/>
                      </a:endParaRPr>
                    </a:p>
                  </a:txBody>
                  <a:tcPr marL="3848" marR="3848" marT="3848" marB="0" anchor="ctr"/>
                </a:tc>
                <a:extLst>
                  <a:ext uri="{0D108BD9-81ED-4DB2-BD59-A6C34878D82A}">
                    <a16:rowId xmlns:a16="http://schemas.microsoft.com/office/drawing/2014/main" val="751738332"/>
                  </a:ext>
                </a:extLst>
              </a:tr>
              <a:tr h="181990">
                <a:tc>
                  <a:txBody>
                    <a:bodyPr/>
                    <a:lstStyle/>
                    <a:p>
                      <a:pPr algn="just" fontAlgn="ctr"/>
                      <a:r>
                        <a:rPr lang="en-GB" sz="1100" u="none" strike="noStrike">
                          <a:effectLst/>
                        </a:rPr>
                        <a:t>Soba </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34.6</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54.9</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57.4</a:t>
                      </a:r>
                      <a:endParaRPr lang="en-GB" sz="1100" b="1" i="0" u="none" strike="noStrike">
                        <a:solidFill>
                          <a:srgbClr val="000000"/>
                        </a:solidFill>
                        <a:effectLst/>
                        <a:latin typeface="Times New Roman" panose="02020603050405020304" pitchFamily="18" charset="0"/>
                      </a:endParaRPr>
                    </a:p>
                  </a:txBody>
                  <a:tcPr marL="3848" marR="3848" marT="3848" marB="0" anchor="ctr"/>
                </a:tc>
                <a:extLst>
                  <a:ext uri="{0D108BD9-81ED-4DB2-BD59-A6C34878D82A}">
                    <a16:rowId xmlns:a16="http://schemas.microsoft.com/office/drawing/2014/main" val="1587260080"/>
                  </a:ext>
                </a:extLst>
              </a:tr>
              <a:tr h="359896">
                <a:tc>
                  <a:txBody>
                    <a:bodyPr/>
                    <a:lstStyle/>
                    <a:p>
                      <a:pPr algn="just" fontAlgn="ctr"/>
                      <a:r>
                        <a:rPr lang="en-GB" sz="1100" u="none" strike="noStrike">
                          <a:effectLst/>
                        </a:rPr>
                        <a:t>Zangon Kataf </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44.6</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61.5</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81.1</a:t>
                      </a:r>
                      <a:endParaRPr lang="en-GB" sz="1100" b="1" i="0" u="none" strike="noStrike">
                        <a:solidFill>
                          <a:srgbClr val="000000"/>
                        </a:solidFill>
                        <a:effectLst/>
                        <a:latin typeface="Times New Roman" panose="02020603050405020304" pitchFamily="18" charset="0"/>
                      </a:endParaRPr>
                    </a:p>
                  </a:txBody>
                  <a:tcPr marL="3848" marR="3848" marT="3848" marB="0" anchor="ctr"/>
                </a:tc>
                <a:extLst>
                  <a:ext uri="{0D108BD9-81ED-4DB2-BD59-A6C34878D82A}">
                    <a16:rowId xmlns:a16="http://schemas.microsoft.com/office/drawing/2014/main" val="3410513854"/>
                  </a:ext>
                </a:extLst>
              </a:tr>
              <a:tr h="181990">
                <a:tc>
                  <a:txBody>
                    <a:bodyPr/>
                    <a:lstStyle/>
                    <a:p>
                      <a:pPr algn="just" fontAlgn="ctr"/>
                      <a:r>
                        <a:rPr lang="en-GB" sz="1100" u="none" strike="noStrike">
                          <a:effectLst/>
                        </a:rPr>
                        <a:t>Zaria </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48.9</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56.4</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56.1</a:t>
                      </a:r>
                      <a:endParaRPr lang="en-GB" sz="1100" b="1" i="0" u="none" strike="noStrike">
                        <a:solidFill>
                          <a:srgbClr val="000000"/>
                        </a:solidFill>
                        <a:effectLst/>
                        <a:latin typeface="Times New Roman" panose="02020603050405020304" pitchFamily="18" charset="0"/>
                      </a:endParaRPr>
                    </a:p>
                  </a:txBody>
                  <a:tcPr marL="3848" marR="3848" marT="3848" marB="0" anchor="ctr"/>
                </a:tc>
                <a:extLst>
                  <a:ext uri="{0D108BD9-81ED-4DB2-BD59-A6C34878D82A}">
                    <a16:rowId xmlns:a16="http://schemas.microsoft.com/office/drawing/2014/main" val="1700452457"/>
                  </a:ext>
                </a:extLst>
              </a:tr>
              <a:tr h="181990">
                <a:tc>
                  <a:txBody>
                    <a:bodyPr/>
                    <a:lstStyle/>
                    <a:p>
                      <a:pPr algn="just" fontAlgn="ctr"/>
                      <a:r>
                        <a:rPr lang="en-GB" sz="1100" u="none" strike="noStrike">
                          <a:effectLst/>
                        </a:rPr>
                        <a:t>Total</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48</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a:effectLst/>
                        </a:rPr>
                        <a:t>58.9</a:t>
                      </a:r>
                      <a:endParaRPr lang="en-GB" sz="1100" b="1" i="0" u="none" strike="noStrike">
                        <a:solidFill>
                          <a:srgbClr val="000000"/>
                        </a:solidFill>
                        <a:effectLst/>
                        <a:latin typeface="Times New Roman" panose="02020603050405020304" pitchFamily="18" charset="0"/>
                      </a:endParaRPr>
                    </a:p>
                  </a:txBody>
                  <a:tcPr marL="3848" marR="3848" marT="3848" marB="0" anchor="ctr"/>
                </a:tc>
                <a:tc>
                  <a:txBody>
                    <a:bodyPr/>
                    <a:lstStyle/>
                    <a:p>
                      <a:pPr algn="ctr" fontAlgn="ctr"/>
                      <a:r>
                        <a:rPr lang="en-GB" sz="1100" u="none" strike="noStrike" dirty="0">
                          <a:effectLst/>
                        </a:rPr>
                        <a:t>65.2</a:t>
                      </a:r>
                      <a:endParaRPr lang="en-GB" sz="1100" b="1" i="0" u="none" strike="noStrike" dirty="0">
                        <a:solidFill>
                          <a:srgbClr val="000000"/>
                        </a:solidFill>
                        <a:effectLst/>
                        <a:latin typeface="Times New Roman" panose="02020603050405020304" pitchFamily="18" charset="0"/>
                      </a:endParaRPr>
                    </a:p>
                  </a:txBody>
                  <a:tcPr marL="3848" marR="3848" marT="3848" marB="0" anchor="ctr"/>
                </a:tc>
                <a:extLst>
                  <a:ext uri="{0D108BD9-81ED-4DB2-BD59-A6C34878D82A}">
                    <a16:rowId xmlns:a16="http://schemas.microsoft.com/office/drawing/2014/main" val="50817883"/>
                  </a:ext>
                </a:extLst>
              </a:tr>
            </a:tbl>
          </a:graphicData>
        </a:graphic>
      </p:graphicFrame>
    </p:spTree>
    <p:extLst>
      <p:ext uri="{BB962C8B-B14F-4D97-AF65-F5344CB8AC3E}">
        <p14:creationId xmlns:p14="http://schemas.microsoft.com/office/powerpoint/2010/main" val="5544120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38B9E-4141-180B-49FE-C675A6E412C2}"/>
              </a:ext>
            </a:extLst>
          </p:cNvPr>
          <p:cNvSpPr>
            <a:spLocks noGrp="1"/>
          </p:cNvSpPr>
          <p:nvPr>
            <p:ph type="title"/>
          </p:nvPr>
        </p:nvSpPr>
        <p:spPr>
          <a:xfrm>
            <a:off x="278606" y="365126"/>
            <a:ext cx="11075194" cy="920750"/>
          </a:xfrm>
        </p:spPr>
        <p:txBody>
          <a:bodyPr>
            <a:noAutofit/>
          </a:bodyPr>
          <a:lstStyle/>
          <a:p>
            <a:r>
              <a:rPr lang="en-US" sz="3400" b="1" dirty="0"/>
              <a:t>Percentage of Children with Zero Average Scores in English EGRA </a:t>
            </a:r>
            <a:br>
              <a:rPr lang="x-none" sz="3400" b="1" dirty="0"/>
            </a:br>
            <a:endParaRPr lang="x-none" sz="3400" dirty="0"/>
          </a:p>
        </p:txBody>
      </p:sp>
      <p:pic>
        <p:nvPicPr>
          <p:cNvPr id="4" name="Picture 3">
            <a:extLst>
              <a:ext uri="{FF2B5EF4-FFF2-40B4-BE49-F238E27FC236}">
                <a16:creationId xmlns:a16="http://schemas.microsoft.com/office/drawing/2014/main" id="{F4533784-4838-0692-6D68-3C19838B9EA0}"/>
              </a:ext>
            </a:extLst>
          </p:cNvPr>
          <p:cNvPicPr>
            <a:picLocks noChangeAspect="1"/>
          </p:cNvPicPr>
          <p:nvPr/>
        </p:nvPicPr>
        <p:blipFill>
          <a:blip r:embed="rId2"/>
          <a:stretch>
            <a:fillRect/>
          </a:stretch>
        </p:blipFill>
        <p:spPr>
          <a:xfrm>
            <a:off x="1543051" y="1002693"/>
            <a:ext cx="9149032" cy="5741007"/>
          </a:xfrm>
          <a:prstGeom prst="rect">
            <a:avLst/>
          </a:prstGeom>
        </p:spPr>
      </p:pic>
    </p:spTree>
    <p:extLst>
      <p:ext uri="{BB962C8B-B14F-4D97-AF65-F5344CB8AC3E}">
        <p14:creationId xmlns:p14="http://schemas.microsoft.com/office/powerpoint/2010/main" val="8014199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34323-4B38-D3CD-66E6-3EDCE5AD2BDC}"/>
              </a:ext>
            </a:extLst>
          </p:cNvPr>
          <p:cNvSpPr>
            <a:spLocks noGrp="1"/>
          </p:cNvSpPr>
          <p:nvPr>
            <p:ph type="title"/>
          </p:nvPr>
        </p:nvSpPr>
        <p:spPr>
          <a:xfrm>
            <a:off x="942974" y="365125"/>
            <a:ext cx="10410825" cy="720725"/>
          </a:xfrm>
        </p:spPr>
        <p:txBody>
          <a:bodyPr>
            <a:noAutofit/>
          </a:bodyPr>
          <a:lstStyle/>
          <a:p>
            <a:r>
              <a:rPr lang="en-US" sz="3400" b="1" dirty="0"/>
              <a:t>Percentage of Children with Average Scores Below MPL in English EGRA</a:t>
            </a:r>
            <a:br>
              <a:rPr lang="x-none" sz="3400" b="1" dirty="0"/>
            </a:br>
            <a:endParaRPr lang="x-none" sz="3400" dirty="0"/>
          </a:p>
        </p:txBody>
      </p:sp>
      <p:pic>
        <p:nvPicPr>
          <p:cNvPr id="4" name="Picture 3">
            <a:extLst>
              <a:ext uri="{FF2B5EF4-FFF2-40B4-BE49-F238E27FC236}">
                <a16:creationId xmlns:a16="http://schemas.microsoft.com/office/drawing/2014/main" id="{AA21E035-DF78-BEC0-72A5-C2B3DA39ED33}"/>
              </a:ext>
            </a:extLst>
          </p:cNvPr>
          <p:cNvPicPr>
            <a:picLocks noChangeAspect="1"/>
          </p:cNvPicPr>
          <p:nvPr/>
        </p:nvPicPr>
        <p:blipFill>
          <a:blip r:embed="rId2"/>
          <a:stretch>
            <a:fillRect/>
          </a:stretch>
        </p:blipFill>
        <p:spPr>
          <a:xfrm>
            <a:off x="953596" y="1214439"/>
            <a:ext cx="9609474" cy="5643562"/>
          </a:xfrm>
          <a:prstGeom prst="rect">
            <a:avLst/>
          </a:prstGeom>
        </p:spPr>
      </p:pic>
    </p:spTree>
    <p:extLst>
      <p:ext uri="{BB962C8B-B14F-4D97-AF65-F5344CB8AC3E}">
        <p14:creationId xmlns:p14="http://schemas.microsoft.com/office/powerpoint/2010/main" val="18673427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B43BA-ED70-2F7E-7CFA-02C5F7B34661}"/>
              </a:ext>
            </a:extLst>
          </p:cNvPr>
          <p:cNvSpPr>
            <a:spLocks noGrp="1"/>
          </p:cNvSpPr>
          <p:nvPr>
            <p:ph type="title"/>
          </p:nvPr>
        </p:nvSpPr>
        <p:spPr>
          <a:xfrm>
            <a:off x="135731" y="365126"/>
            <a:ext cx="11218069" cy="463550"/>
          </a:xfrm>
        </p:spPr>
        <p:txBody>
          <a:bodyPr>
            <a:noAutofit/>
          </a:bodyPr>
          <a:lstStyle/>
          <a:p>
            <a:r>
              <a:rPr lang="en-US" sz="3400" dirty="0"/>
              <a:t>Percentage of Children with Zero Average Scores in EGMA</a:t>
            </a:r>
            <a:endParaRPr lang="x-none" sz="3400" dirty="0"/>
          </a:p>
        </p:txBody>
      </p:sp>
      <p:pic>
        <p:nvPicPr>
          <p:cNvPr id="4" name="Picture 3">
            <a:extLst>
              <a:ext uri="{FF2B5EF4-FFF2-40B4-BE49-F238E27FC236}">
                <a16:creationId xmlns:a16="http://schemas.microsoft.com/office/drawing/2014/main" id="{5E156355-0A26-6B86-7431-3E3C7908534F}"/>
              </a:ext>
            </a:extLst>
          </p:cNvPr>
          <p:cNvPicPr>
            <a:picLocks noChangeAspect="1"/>
          </p:cNvPicPr>
          <p:nvPr/>
        </p:nvPicPr>
        <p:blipFill>
          <a:blip r:embed="rId2"/>
          <a:stretch>
            <a:fillRect/>
          </a:stretch>
        </p:blipFill>
        <p:spPr>
          <a:xfrm>
            <a:off x="878681" y="1069751"/>
            <a:ext cx="9855838" cy="5788249"/>
          </a:xfrm>
          <a:prstGeom prst="rect">
            <a:avLst/>
          </a:prstGeom>
        </p:spPr>
      </p:pic>
    </p:spTree>
    <p:extLst>
      <p:ext uri="{BB962C8B-B14F-4D97-AF65-F5344CB8AC3E}">
        <p14:creationId xmlns:p14="http://schemas.microsoft.com/office/powerpoint/2010/main" val="17642235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CF50D-0CDB-42E5-AA80-71F4BC711D4B}"/>
              </a:ext>
            </a:extLst>
          </p:cNvPr>
          <p:cNvSpPr>
            <a:spLocks noGrp="1"/>
          </p:cNvSpPr>
          <p:nvPr>
            <p:ph type="title"/>
          </p:nvPr>
        </p:nvSpPr>
        <p:spPr/>
        <p:txBody>
          <a:bodyPr/>
          <a:lstStyle/>
          <a:p>
            <a:pPr algn="ctr"/>
            <a:r>
              <a:rPr lang="en-US" b="1" dirty="0"/>
              <a:t>Comparison of English EGRA </a:t>
            </a:r>
            <a:endParaRPr lang="x-none" b="1" dirty="0"/>
          </a:p>
        </p:txBody>
      </p:sp>
      <p:pic>
        <p:nvPicPr>
          <p:cNvPr id="4" name="Picture 3">
            <a:extLst>
              <a:ext uri="{FF2B5EF4-FFF2-40B4-BE49-F238E27FC236}">
                <a16:creationId xmlns:a16="http://schemas.microsoft.com/office/drawing/2014/main" id="{38A89155-E05D-914E-1134-CBC11112F384}"/>
              </a:ext>
            </a:extLst>
          </p:cNvPr>
          <p:cNvPicPr>
            <a:picLocks noChangeAspect="1"/>
          </p:cNvPicPr>
          <p:nvPr/>
        </p:nvPicPr>
        <p:blipFill>
          <a:blip r:embed="rId2"/>
          <a:stretch>
            <a:fillRect/>
          </a:stretch>
        </p:blipFill>
        <p:spPr>
          <a:xfrm>
            <a:off x="1352550" y="2657475"/>
            <a:ext cx="7670379" cy="3088481"/>
          </a:xfrm>
          <a:prstGeom prst="rect">
            <a:avLst/>
          </a:prstGeom>
        </p:spPr>
      </p:pic>
      <p:sp>
        <p:nvSpPr>
          <p:cNvPr id="6" name="TextBox 5">
            <a:extLst>
              <a:ext uri="{FF2B5EF4-FFF2-40B4-BE49-F238E27FC236}">
                <a16:creationId xmlns:a16="http://schemas.microsoft.com/office/drawing/2014/main" id="{515C299F-088B-D0F0-0DFE-EAE1E8E4EA06}"/>
              </a:ext>
            </a:extLst>
          </p:cNvPr>
          <p:cNvSpPr txBox="1"/>
          <p:nvPr/>
        </p:nvSpPr>
        <p:spPr>
          <a:xfrm>
            <a:off x="9586912" y="2595859"/>
            <a:ext cx="2780703" cy="3970318"/>
          </a:xfrm>
          <a:prstGeom prst="rect">
            <a:avLst/>
          </a:prstGeom>
          <a:noFill/>
        </p:spPr>
        <p:txBody>
          <a:bodyPr wrap="square">
            <a:spAutoFit/>
          </a:bodyPr>
          <a:lstStyle/>
          <a:p>
            <a:r>
              <a:rPr lang="en-GB" b="0" i="0" dirty="0">
                <a:solidFill>
                  <a:srgbClr val="374151"/>
                </a:solidFill>
                <a:effectLst/>
                <a:latin typeface="Söhne"/>
              </a:rPr>
              <a:t>A high standard deviation could suggest that there may be significant differences in student performance or abilities within the assessed population.</a:t>
            </a:r>
          </a:p>
          <a:p>
            <a:r>
              <a:rPr lang="en-GB" dirty="0"/>
              <a:t>the student population being assessed is known to have diverse abilities or background characteristics, a standard deviation of 19 may be considered reasonable.</a:t>
            </a:r>
            <a:endParaRPr lang="x-none" dirty="0"/>
          </a:p>
        </p:txBody>
      </p:sp>
    </p:spTree>
    <p:extLst>
      <p:ext uri="{BB962C8B-B14F-4D97-AF65-F5344CB8AC3E}">
        <p14:creationId xmlns:p14="http://schemas.microsoft.com/office/powerpoint/2010/main" val="24437190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48DE9-D92B-6CDD-4F8F-4609AB6A636C}"/>
              </a:ext>
            </a:extLst>
          </p:cNvPr>
          <p:cNvSpPr>
            <a:spLocks noGrp="1"/>
          </p:cNvSpPr>
          <p:nvPr>
            <p:ph type="title"/>
          </p:nvPr>
        </p:nvSpPr>
        <p:spPr>
          <a:xfrm>
            <a:off x="371475" y="365125"/>
            <a:ext cx="10982325" cy="677863"/>
          </a:xfrm>
        </p:spPr>
        <p:txBody>
          <a:bodyPr>
            <a:normAutofit/>
          </a:bodyPr>
          <a:lstStyle/>
          <a:p>
            <a:r>
              <a:rPr lang="en-US" sz="3400" dirty="0"/>
              <a:t>Proportions of Schooling and Learning Deprivation</a:t>
            </a:r>
            <a:endParaRPr lang="x-none" sz="3400" dirty="0"/>
          </a:p>
        </p:txBody>
      </p:sp>
      <p:sp>
        <p:nvSpPr>
          <p:cNvPr id="4" name="TextBox 3">
            <a:extLst>
              <a:ext uri="{FF2B5EF4-FFF2-40B4-BE49-F238E27FC236}">
                <a16:creationId xmlns:a16="http://schemas.microsoft.com/office/drawing/2014/main" id="{4317B5CE-8978-7B2D-8C6C-D5596AA3E157}"/>
              </a:ext>
            </a:extLst>
          </p:cNvPr>
          <p:cNvSpPr txBox="1"/>
          <p:nvPr/>
        </p:nvSpPr>
        <p:spPr>
          <a:xfrm>
            <a:off x="10729794" y="1664494"/>
            <a:ext cx="1285994" cy="4315925"/>
          </a:xfrm>
          <a:prstGeom prst="rect">
            <a:avLst/>
          </a:prstGeom>
          <a:noFill/>
        </p:spPr>
        <p:txBody>
          <a:bodyPr wrap="square">
            <a:spAutoFit/>
          </a:bodyPr>
          <a:lstStyle/>
          <a:p>
            <a:pPr algn="just">
              <a:lnSpc>
                <a:spcPct val="115000"/>
              </a:lnSpc>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The Learning Outcome Assessment used herein for the LPI was obtained through English EGRA for Primary 6 children using the </a:t>
            </a:r>
            <a:r>
              <a:rPr lang="en-US" sz="16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MPL threshold of 40%.</a:t>
            </a:r>
            <a:endParaRPr lang="x-none" sz="1600" dirty="0">
              <a:effectLst/>
              <a:latin typeface="Verdana" panose="020B0604030504040204" pitchFamily="34" charset="0"/>
              <a:ea typeface="SimSun" panose="02010600030101010101" pitchFamily="2" charset="-122"/>
              <a:cs typeface="Times New Roman" panose="02020603050405020304" pitchFamily="18" charset="0"/>
            </a:endParaRPr>
          </a:p>
        </p:txBody>
      </p:sp>
      <p:pic>
        <p:nvPicPr>
          <p:cNvPr id="6" name="Picture 5">
            <a:extLst>
              <a:ext uri="{FF2B5EF4-FFF2-40B4-BE49-F238E27FC236}">
                <a16:creationId xmlns:a16="http://schemas.microsoft.com/office/drawing/2014/main" id="{27451E8A-A85D-BF76-10D2-4D4667AB12D6}"/>
              </a:ext>
            </a:extLst>
          </p:cNvPr>
          <p:cNvPicPr>
            <a:picLocks noChangeAspect="1"/>
          </p:cNvPicPr>
          <p:nvPr/>
        </p:nvPicPr>
        <p:blipFill>
          <a:blip r:embed="rId2"/>
          <a:stretch>
            <a:fillRect/>
          </a:stretch>
        </p:blipFill>
        <p:spPr>
          <a:xfrm>
            <a:off x="457199" y="1795307"/>
            <a:ext cx="5962487" cy="5062693"/>
          </a:xfrm>
          <a:prstGeom prst="rect">
            <a:avLst/>
          </a:prstGeom>
        </p:spPr>
      </p:pic>
      <p:pic>
        <p:nvPicPr>
          <p:cNvPr id="8" name="Picture 7">
            <a:extLst>
              <a:ext uri="{FF2B5EF4-FFF2-40B4-BE49-F238E27FC236}">
                <a16:creationId xmlns:a16="http://schemas.microsoft.com/office/drawing/2014/main" id="{75017E51-C273-78A1-8763-B4D5A83C49E0}"/>
              </a:ext>
            </a:extLst>
          </p:cNvPr>
          <p:cNvPicPr>
            <a:picLocks noChangeAspect="1"/>
          </p:cNvPicPr>
          <p:nvPr/>
        </p:nvPicPr>
        <p:blipFill>
          <a:blip r:embed="rId3"/>
          <a:stretch>
            <a:fillRect/>
          </a:stretch>
        </p:blipFill>
        <p:spPr>
          <a:xfrm>
            <a:off x="6569586" y="1762580"/>
            <a:ext cx="4010308" cy="5082958"/>
          </a:xfrm>
          <a:prstGeom prst="rect">
            <a:avLst/>
          </a:prstGeom>
        </p:spPr>
      </p:pic>
      <p:sp>
        <p:nvSpPr>
          <p:cNvPr id="10" name="TextBox 9">
            <a:extLst>
              <a:ext uri="{FF2B5EF4-FFF2-40B4-BE49-F238E27FC236}">
                <a16:creationId xmlns:a16="http://schemas.microsoft.com/office/drawing/2014/main" id="{36F34353-F55A-6860-421A-A2EB592283AC}"/>
              </a:ext>
            </a:extLst>
          </p:cNvPr>
          <p:cNvSpPr txBox="1"/>
          <p:nvPr/>
        </p:nvSpPr>
        <p:spPr>
          <a:xfrm>
            <a:off x="6569586" y="1485581"/>
            <a:ext cx="4189868" cy="276999"/>
          </a:xfrm>
          <a:prstGeom prst="rect">
            <a:avLst/>
          </a:prstGeom>
          <a:noFill/>
        </p:spPr>
        <p:txBody>
          <a:bodyPr wrap="square">
            <a:spAutoFit/>
          </a:bodyPr>
          <a:lstStyle/>
          <a:p>
            <a:r>
              <a:rPr lang="en-US" sz="1200" dirty="0">
                <a:effectLst/>
                <a:latin typeface="Verdana" panose="020B0604030504040204" pitchFamily="34" charset="0"/>
                <a:ea typeface="SimSun" panose="02010600030101010101" pitchFamily="2" charset="-122"/>
                <a:cs typeface="Times New Roman" panose="02020603050405020304" pitchFamily="18" charset="0"/>
              </a:rPr>
              <a:t>Learning Poverty Indicators for Primary School Age</a:t>
            </a:r>
            <a:endParaRPr lang="x-none" sz="1200" dirty="0"/>
          </a:p>
        </p:txBody>
      </p:sp>
      <p:sp>
        <p:nvSpPr>
          <p:cNvPr id="12" name="TextBox 11">
            <a:extLst>
              <a:ext uri="{FF2B5EF4-FFF2-40B4-BE49-F238E27FC236}">
                <a16:creationId xmlns:a16="http://schemas.microsoft.com/office/drawing/2014/main" id="{F094A904-F5A3-9500-DBA0-FFB1B350DFBB}"/>
              </a:ext>
            </a:extLst>
          </p:cNvPr>
          <p:cNvSpPr txBox="1"/>
          <p:nvPr/>
        </p:nvSpPr>
        <p:spPr>
          <a:xfrm>
            <a:off x="457199" y="1518308"/>
            <a:ext cx="6097190" cy="276999"/>
          </a:xfrm>
          <a:prstGeom prst="rect">
            <a:avLst/>
          </a:prstGeom>
          <a:noFill/>
        </p:spPr>
        <p:txBody>
          <a:bodyPr wrap="square">
            <a:spAutoFit/>
          </a:bodyPr>
          <a:lstStyle/>
          <a:p>
            <a:pPr algn="just">
              <a:spcBef>
                <a:spcPts val="1200"/>
              </a:spcBef>
            </a:pPr>
            <a:r>
              <a:rPr lang="en-US" sz="1200" b="1" dirty="0">
                <a:effectLst/>
                <a:latin typeface="Times New Roman" panose="02020603050405020304" pitchFamily="18" charset="0"/>
                <a:ea typeface="SimSun" panose="02010600030101010101" pitchFamily="2" charset="-122"/>
              </a:rPr>
              <a:t>Schooling and Learning Deprivation for Primary School Age</a:t>
            </a:r>
            <a:endParaRPr lang="x-none" sz="1200" b="1" dirty="0">
              <a:effectLst/>
              <a:latin typeface="Times New Roman" panose="02020603050405020304" pitchFamily="18" charset="0"/>
              <a:ea typeface="SimSun" panose="02010600030101010101" pitchFamily="2" charset="-122"/>
            </a:endParaRPr>
          </a:p>
        </p:txBody>
      </p:sp>
    </p:spTree>
    <p:extLst>
      <p:ext uri="{BB962C8B-B14F-4D97-AF65-F5344CB8AC3E}">
        <p14:creationId xmlns:p14="http://schemas.microsoft.com/office/powerpoint/2010/main" val="2012647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p&#10;&#10;Description automatically generated">
            <a:extLst>
              <a:ext uri="{FF2B5EF4-FFF2-40B4-BE49-F238E27FC236}">
                <a16:creationId xmlns:a16="http://schemas.microsoft.com/office/drawing/2014/main" id="{D950397B-1EC9-7E48-EB3F-5999B1ECAB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7007" y="0"/>
            <a:ext cx="9697986" cy="6858000"/>
          </a:xfrm>
          <a:prstGeom prst="rect">
            <a:avLst/>
          </a:prstGeom>
        </p:spPr>
      </p:pic>
    </p:spTree>
    <p:extLst>
      <p:ext uri="{BB962C8B-B14F-4D97-AF65-F5344CB8AC3E}">
        <p14:creationId xmlns:p14="http://schemas.microsoft.com/office/powerpoint/2010/main" val="40484374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05ABFE25-FC55-99A6-386F-73F08AA083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7007" y="0"/>
            <a:ext cx="9697986" cy="6858000"/>
          </a:xfrm>
          <a:prstGeom prst="rect">
            <a:avLst/>
          </a:prstGeom>
        </p:spPr>
      </p:pic>
    </p:spTree>
    <p:extLst>
      <p:ext uri="{BB962C8B-B14F-4D97-AF65-F5344CB8AC3E}">
        <p14:creationId xmlns:p14="http://schemas.microsoft.com/office/powerpoint/2010/main" val="25931214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222661-BB70-0E89-B0F8-5F00397360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7007" y="10160"/>
            <a:ext cx="9697986" cy="6858000"/>
          </a:xfrm>
          <a:prstGeom prst="rect">
            <a:avLst/>
          </a:prstGeom>
        </p:spPr>
      </p:pic>
    </p:spTree>
    <p:extLst>
      <p:ext uri="{BB962C8B-B14F-4D97-AF65-F5344CB8AC3E}">
        <p14:creationId xmlns:p14="http://schemas.microsoft.com/office/powerpoint/2010/main" val="17450535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86147" y="467922"/>
            <a:ext cx="9424414" cy="461665"/>
          </a:xfrm>
          <a:prstGeom prst="rect">
            <a:avLst/>
          </a:prstGeom>
          <a:noFill/>
        </p:spPr>
        <p:txBody>
          <a:bodyPr wrap="square" rtlCol="0">
            <a:spAutoFit/>
          </a:bodyPr>
          <a:lstStyle/>
          <a:p>
            <a:pPr algn="ctr"/>
            <a:r>
              <a:rPr lang="en-US" sz="2400" dirty="0">
                <a:latin typeface="Arial Black"/>
                <a:cs typeface="Arial Black"/>
              </a:rPr>
              <a:t>DISCUSSION</a:t>
            </a:r>
          </a:p>
        </p:txBody>
      </p:sp>
      <p:sp>
        <p:nvSpPr>
          <p:cNvPr id="3" name="TextBox 2"/>
          <p:cNvSpPr txBox="1"/>
          <p:nvPr/>
        </p:nvSpPr>
        <p:spPr>
          <a:xfrm>
            <a:off x="401039" y="1721289"/>
            <a:ext cx="11379478" cy="6514604"/>
          </a:xfrm>
          <a:prstGeom prst="rect">
            <a:avLst/>
          </a:prstGeom>
          <a:noFill/>
        </p:spPr>
        <p:txBody>
          <a:bodyPr wrap="square" rtlCol="0">
            <a:spAutoFit/>
          </a:bodyPr>
          <a:lstStyle/>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It was established that the overall LPI for the State is 74.7%. </a:t>
            </a:r>
          </a:p>
          <a:p>
            <a:pPr marL="342900" indent="-342900" algn="jus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Though the UNESCO estimated a whopping 87% for Sub-Saharan African. </a:t>
            </a:r>
          </a:p>
          <a:p>
            <a:pPr marL="342900" indent="-342900" algn="jus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This report has recommended the Learning recovery efforts. </a:t>
            </a:r>
          </a:p>
          <a:p>
            <a:pPr marL="342900" indent="-342900" algn="jus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This effort concentrates on both the children and the teachers. </a:t>
            </a:r>
          </a:p>
          <a:p>
            <a:pPr marL="342900" indent="-342900" algn="jus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For the children is to sustain active learning while for the teachers is to give them training and close supervision.</a:t>
            </a:r>
          </a:p>
          <a:p>
            <a:endParaRPr lang="en-US" sz="2800" baseline="30000" dirty="0"/>
          </a:p>
          <a:p>
            <a:endParaRPr lang="en-US" sz="2800" baseline="30000" dirty="0"/>
          </a:p>
          <a:p>
            <a:endParaRPr lang="en-US" sz="2800" baseline="30000" dirty="0"/>
          </a:p>
          <a:p>
            <a:endParaRPr lang="en-US" sz="2800" baseline="30000" dirty="0"/>
          </a:p>
          <a:p>
            <a:endParaRPr lang="en-US" sz="2800" baseline="30000" dirty="0"/>
          </a:p>
          <a:p>
            <a:endParaRPr lang="en-US" sz="2800" baseline="30000" dirty="0"/>
          </a:p>
          <a:p>
            <a:endParaRPr lang="en-US" sz="2800" baseline="30000" dirty="0"/>
          </a:p>
          <a:p>
            <a:endParaRPr lang="en-US" sz="2800" baseline="30000" dirty="0"/>
          </a:p>
          <a:p>
            <a:endParaRPr lang="en-US" sz="2800" dirty="0"/>
          </a:p>
        </p:txBody>
      </p:sp>
    </p:spTree>
    <p:extLst>
      <p:ext uri="{BB962C8B-B14F-4D97-AF65-F5344CB8AC3E}">
        <p14:creationId xmlns:p14="http://schemas.microsoft.com/office/powerpoint/2010/main" val="32446477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95746" y="340015"/>
            <a:ext cx="8338267" cy="800219"/>
          </a:xfrm>
          <a:prstGeom prst="rect">
            <a:avLst/>
          </a:prstGeom>
          <a:noFill/>
        </p:spPr>
        <p:txBody>
          <a:bodyPr wrap="square" rtlCol="0">
            <a:spAutoFit/>
          </a:bodyPr>
          <a:lstStyle/>
          <a:p>
            <a:pPr algn="ctr"/>
            <a:r>
              <a:rPr lang="en-US" sz="2800" b="1" dirty="0">
                <a:latin typeface="Arial Black"/>
                <a:cs typeface="Arial Black"/>
              </a:rPr>
              <a:t>Recommendations </a:t>
            </a:r>
            <a:endParaRPr lang="en-US" sz="2800" dirty="0">
              <a:latin typeface="Arial Black"/>
              <a:cs typeface="Arial Black"/>
            </a:endParaRPr>
          </a:p>
          <a:p>
            <a:endParaRPr lang="en-US" dirty="0"/>
          </a:p>
        </p:txBody>
      </p:sp>
      <p:sp>
        <p:nvSpPr>
          <p:cNvPr id="4" name="TextBox 3"/>
          <p:cNvSpPr txBox="1"/>
          <p:nvPr/>
        </p:nvSpPr>
        <p:spPr>
          <a:xfrm>
            <a:off x="701040" y="721360"/>
            <a:ext cx="10799885" cy="7571303"/>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1. Set and monitor key targets focusing on foundational learning using any model that fits the State. Also, develop a clear, evidence-backed, and realistic plan on how to reach the targets.</a:t>
            </a: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2. Prioritize teaching the fundamentals. Learning recovery efforts should focus on essential missed content and prioritize the most foundational skills, particularly literacy and numeracy, that students need for active learning. Help teachers teach these skills by training and motivating them.</a:t>
            </a: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3. Increase the efficiency of instruction. Adopt effective teaching practices that support teachers cost-effectively in their immediate classroom challenges. Practices like structured pedagogy programs and tools to target instruction to students’ current learning levels.</a:t>
            </a:r>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dirty="0"/>
          </a:p>
        </p:txBody>
      </p:sp>
    </p:spTree>
    <p:extLst>
      <p:ext uri="{BB962C8B-B14F-4D97-AF65-F5344CB8AC3E}">
        <p14:creationId xmlns:p14="http://schemas.microsoft.com/office/powerpoint/2010/main" val="70715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35680" y="2569187"/>
            <a:ext cx="4264673" cy="2431435"/>
          </a:xfrm>
          <a:prstGeom prst="rect">
            <a:avLst/>
          </a:prstGeom>
          <a:noFill/>
        </p:spPr>
        <p:txBody>
          <a:bodyPr wrap="square" rtlCol="0">
            <a:spAutoFit/>
          </a:bodyPr>
          <a:lstStyle/>
          <a:p>
            <a:pPr algn="r"/>
            <a:r>
              <a:rPr lang="en-US" sz="7600" b="1" dirty="0">
                <a:latin typeface="Arial Black"/>
                <a:cs typeface="Arial Black"/>
              </a:rPr>
              <a:t>Thank You</a:t>
            </a:r>
          </a:p>
        </p:txBody>
      </p:sp>
    </p:spTree>
    <p:extLst>
      <p:ext uri="{BB962C8B-B14F-4D97-AF65-F5344CB8AC3E}">
        <p14:creationId xmlns:p14="http://schemas.microsoft.com/office/powerpoint/2010/main" val="31125238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2211</TotalTime>
  <Words>1493</Words>
  <Application>Microsoft Office PowerPoint</Application>
  <PresentationFormat>Widescreen</PresentationFormat>
  <Paragraphs>410</Paragraphs>
  <Slides>30</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30</vt:i4>
      </vt:variant>
    </vt:vector>
  </HeadingPairs>
  <TitlesOfParts>
    <vt:vector size="42" baseType="lpstr">
      <vt:lpstr>Abadi MT Condensed Extra Bold</vt:lpstr>
      <vt:lpstr>Arial</vt:lpstr>
      <vt:lpstr>Arial Black</vt:lpstr>
      <vt:lpstr>Calibri</vt:lpstr>
      <vt:lpstr>Calibri Light</vt:lpstr>
      <vt:lpstr>Cambria Math</vt:lpstr>
      <vt:lpstr>Söhne</vt:lpstr>
      <vt:lpstr>Symbol</vt:lpstr>
      <vt:lpstr>Times New Roman</vt:lpstr>
      <vt:lpstr>Verdana</vt:lpstr>
      <vt:lpstr>Wingdings</vt:lpstr>
      <vt:lpstr>Office Theme</vt:lpstr>
      <vt:lpstr>ESTIMATING LEARNING POVERTY LEVEL IN KADUNA STATE</vt:lpstr>
      <vt:lpstr>INTRODUCTION</vt:lpstr>
      <vt:lpstr>LPI MEASUREMENT</vt:lpstr>
      <vt:lpstr>RESEARCH QUESTIONS</vt:lpstr>
      <vt:lpstr>OBJECTIVE OF THE RESEARCH</vt:lpstr>
      <vt:lpstr>METHODOLOGY</vt:lpstr>
      <vt:lpstr>SAMPLE DESIGN FOR LEARNING ASSESSMENT</vt:lpstr>
      <vt:lpstr>LEARNING ASSESSMENT SUBTASK</vt:lpstr>
      <vt:lpstr>SELECTION OF ENUMERATORS</vt:lpstr>
      <vt:lpstr>DATA CYCLE</vt:lpstr>
      <vt:lpstr>KEY FINDINGS</vt:lpstr>
      <vt:lpstr>OUT OF SCHOOL CHILDREN</vt:lpstr>
      <vt:lpstr>ASSESSMENT OF LEARNING OUTCOME:   Number of children assessed</vt:lpstr>
      <vt:lpstr>EGRA ENGLISH AVERAGE ASSESSMENT RESULT</vt:lpstr>
      <vt:lpstr>English EGRA Average Assessment </vt:lpstr>
      <vt:lpstr>EGRA HAUSA AVERAGE ASSESSMENT RESULT</vt:lpstr>
      <vt:lpstr>Hausa EGRA Average Assessment </vt:lpstr>
      <vt:lpstr>EGMA AVERAGE ASSESSMENT RESULT</vt:lpstr>
      <vt:lpstr>EGMA Average Assessment  </vt:lpstr>
      <vt:lpstr>Percentage of Children with Zero Average Scores in English EGRA  </vt:lpstr>
      <vt:lpstr>Percentage of Children with Average Scores Below MPL in English EGRA </vt:lpstr>
      <vt:lpstr>Percentage of Children with Zero Average Scores in EGMA</vt:lpstr>
      <vt:lpstr>Comparison of English EGRA </vt:lpstr>
      <vt:lpstr>Proportions of Schooling and Learning Deprivation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Tochukwu Iyiegbo</dc:creator>
  <cp:lastModifiedBy>HP PC</cp:lastModifiedBy>
  <cp:revision>27</cp:revision>
  <dcterms:created xsi:type="dcterms:W3CDTF">2023-04-13T03:38:42Z</dcterms:created>
  <dcterms:modified xsi:type="dcterms:W3CDTF">2024-02-19T13:40:00Z</dcterms:modified>
</cp:coreProperties>
</file>