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7.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5"/>
  </p:notesMasterIdLst>
  <p:handoutMasterIdLst>
    <p:handoutMasterId r:id="rId26"/>
  </p:handoutMasterIdLst>
  <p:sldIdLst>
    <p:sldId id="256" r:id="rId5"/>
    <p:sldId id="308" r:id="rId6"/>
    <p:sldId id="310" r:id="rId7"/>
    <p:sldId id="408" r:id="rId8"/>
    <p:sldId id="406" r:id="rId9"/>
    <p:sldId id="409" r:id="rId10"/>
    <p:sldId id="407" r:id="rId11"/>
    <p:sldId id="410" r:id="rId12"/>
    <p:sldId id="303" r:id="rId13"/>
    <p:sldId id="297" r:id="rId14"/>
    <p:sldId id="298" r:id="rId15"/>
    <p:sldId id="299" r:id="rId16"/>
    <p:sldId id="301" r:id="rId17"/>
    <p:sldId id="290" r:id="rId18"/>
    <p:sldId id="304" r:id="rId19"/>
    <p:sldId id="311" r:id="rId20"/>
    <p:sldId id="312" r:id="rId21"/>
    <p:sldId id="313" r:id="rId22"/>
    <p:sldId id="265" r:id="rId23"/>
    <p:sldId id="293" r:id="rId24"/>
  </p:sldIdLst>
  <p:sldSz cx="12192000" cy="6858000"/>
  <p:notesSz cx="6858000" cy="9144000"/>
  <p:defaultTextStyle>
    <a:defPPr>
      <a:defRPr lang="en-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C7563CA-B308-3640-B8D4-13C7F9F90431}">
          <p14:sldIdLst>
            <p14:sldId id="256"/>
            <p14:sldId id="308"/>
            <p14:sldId id="310"/>
            <p14:sldId id="408"/>
            <p14:sldId id="406"/>
            <p14:sldId id="409"/>
            <p14:sldId id="407"/>
            <p14:sldId id="410"/>
            <p14:sldId id="303"/>
            <p14:sldId id="297"/>
            <p14:sldId id="298"/>
            <p14:sldId id="299"/>
            <p14:sldId id="301"/>
            <p14:sldId id="290"/>
            <p14:sldId id="304"/>
            <p14:sldId id="311"/>
            <p14:sldId id="312"/>
            <p14:sldId id="313"/>
            <p14:sldId id="265"/>
            <p14:sldId id="293"/>
          </p14:sldIdLst>
        </p14:section>
      </p14:sectionLst>
    </p:ext>
    <p:ext uri="{EFAFB233-063F-42B5-8137-9DF3F51BA10A}">
      <p15:sldGuideLst xmlns:p15="http://schemas.microsoft.com/office/powerpoint/2012/main">
        <p15:guide id="1" orient="horz" pos="2160" userDrawn="1">
          <p15:clr>
            <a:srgbClr val="A4A3A4"/>
          </p15:clr>
        </p15:guide>
        <p15:guide id="2" pos="32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4444"/>
    <a:srgbClr val="0D9A48"/>
    <a:srgbClr val="98CA3C"/>
    <a:srgbClr val="000000"/>
    <a:srgbClr val="F6EB1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78261"/>
  </p:normalViewPr>
  <p:slideViewPr>
    <p:cSldViewPr snapToGrid="0" snapToObjects="1">
      <p:cViewPr varScale="1">
        <p:scale>
          <a:sx n="67" d="100"/>
          <a:sy n="67" d="100"/>
        </p:scale>
        <p:origin x="644" y="32"/>
      </p:cViewPr>
      <p:guideLst>
        <p:guide orient="horz" pos="2160"/>
        <p:guide pos="325"/>
      </p:guideLst>
    </p:cSldViewPr>
  </p:slid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95" d="100"/>
          <a:sy n="95" d="100"/>
        </p:scale>
        <p:origin x="3720"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https://fhi360web.sharepoint.com/sites/PLANENigeria/Shared%20Documents/General/MEL/03.%20Indicator%20Data/02.%20Year%201%20reporting%20FY2023/SY2023-indicators_submitted.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fhi360web.sharepoint.com/sites/PLANENigeria/Shared%20Documents/General/MEL/03.%20Indicator%20Data/02.%20Year%201%20reporting%20FY2023/SY2023-indicators_submitted.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fhi360web.sharepoint.com/sites/PLANENigeria/Shared%20Documents/General/MEL/03.%20Indicator%20Data/02.%20Year%201%20reporting%20FY2023/SY2023-indicators_submitted.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fhi360web.sharepoint.com/sites/PLANENigeria/Shared%20Documents/General/MEL/03.%20Indicator%20Data/02.%20Year%201%20reporting%20FY2023/SY2023-indicators_submitted.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fhi360web.sharepoint.com/sites/PLANENigeria/Shared%20Documents/General/MEL/03.%20Indicator%20Data/02.%20Year%201%20reporting%20FY2023/SY2023-indicators_submitted.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fhi360web.sharepoint.com/sites/PLANENigeria/Shared%20Documents/General/MEL/03.%20Indicator%20Data/02.%20Year%201%20reporting%20FY2023/SY2023-indicators_submitted.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fhi360web.sharepoint.com/sites/PLANENigeria/Shared%20Documents/General/MEL/03.%20Indicator%20Data/02.%20Year%201%20reporting%20FY2023/SY2023-indicators_submitted.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https://fhi360web.sharepoint.com/sites/PLANENigeria/Shared%20Documents/General/MEL/03.%20Indicator%20Data/02.%20Year%201%20reporting%20FY2023/SY2023-indicators_submitted.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https://fhi360web.sharepoint.com/sites/PLANENigeria/Shared%20Documents/General/MEL/03.%20Indicator%20Data/02.%20Year%201%20reporting%20FY2023/SY2023-indicators_submitted.xlsx" TargetMode="External"/><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P2 Hausa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'[SY2023-indicators_submitted.xlsx]Kano graphs'!$C$4</c:f>
              <c:strCache>
                <c:ptCount val="1"/>
                <c:pt idx="0">
                  <c:v>Baseline 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'[SY2023-indicators_submitted.xlsx]Kano graphs'!$B$5:$B$14</c:f>
              <c:strCache>
                <c:ptCount val="10"/>
                <c:pt idx="0">
                  <c:v>Beginner </c:v>
                </c:pt>
                <c:pt idx="1">
                  <c:v>Pre-reader: letter knowledge </c:v>
                </c:pt>
                <c:pt idx="2">
                  <c:v>Pre-reader: syllable identification </c:v>
                </c:pt>
                <c:pt idx="3">
                  <c:v>Emergent reader (1-5 wpm) </c:v>
                </c:pt>
                <c:pt idx="4">
                  <c:v>Foundational literacy (6-10 wpm) </c:v>
                </c:pt>
                <c:pt idx="5">
                  <c:v>Progressing (11-20 wpm) </c:v>
                </c:pt>
                <c:pt idx="6">
                  <c:v>Progressing (21-30 wpm) </c:v>
                </c:pt>
                <c:pt idx="7">
                  <c:v>Progressing (31-40 wpm) </c:v>
                </c:pt>
                <c:pt idx="8">
                  <c:v>Reader (41+ wpm) </c:v>
                </c:pt>
                <c:pt idx="9">
                  <c:v>Reader (41+ wpm) + comprehension </c:v>
                </c:pt>
              </c:strCache>
            </c:strRef>
          </c:cat>
          <c:val>
            <c:numRef>
              <c:f>'[SY2023-indicators_submitted.xlsx]Kano graphs'!$C$5:$C$14</c:f>
              <c:numCache>
                <c:formatCode>0%</c:formatCode>
                <c:ptCount val="10"/>
                <c:pt idx="0">
                  <c:v>0.89814814814814814</c:v>
                </c:pt>
                <c:pt idx="1">
                  <c:v>6.4814814814814811E-2</c:v>
                </c:pt>
                <c:pt idx="2">
                  <c:v>0</c:v>
                </c:pt>
                <c:pt idx="3">
                  <c:v>0</c:v>
                </c:pt>
                <c:pt idx="4">
                  <c:v>0</c:v>
                </c:pt>
                <c:pt idx="5">
                  <c:v>0</c:v>
                </c:pt>
                <c:pt idx="6">
                  <c:v>0</c:v>
                </c:pt>
                <c:pt idx="7">
                  <c:v>0</c:v>
                </c:pt>
                <c:pt idx="8">
                  <c:v>0</c:v>
                </c:pt>
                <c:pt idx="9">
                  <c:v>0</c:v>
                </c:pt>
              </c:numCache>
            </c:numRef>
          </c:val>
          <c:extLst>
            <c:ext xmlns:c16="http://schemas.microsoft.com/office/drawing/2014/chart" uri="{C3380CC4-5D6E-409C-BE32-E72D297353CC}">
              <c16:uniqueId val="{00000000-6017-2145-B163-CBD0834BE18D}"/>
            </c:ext>
          </c:extLst>
        </c:ser>
        <c:ser>
          <c:idx val="1"/>
          <c:order val="1"/>
          <c:tx>
            <c:strRef>
              <c:f>'[SY2023-indicators_submitted.xlsx]Kano graphs'!$D$4</c:f>
              <c:strCache>
                <c:ptCount val="1"/>
                <c:pt idx="0">
                  <c:v>Year endline 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'[SY2023-indicators_submitted.xlsx]Kano graphs'!$B$5:$B$14</c:f>
              <c:strCache>
                <c:ptCount val="10"/>
                <c:pt idx="0">
                  <c:v>Beginner </c:v>
                </c:pt>
                <c:pt idx="1">
                  <c:v>Pre-reader: letter knowledge </c:v>
                </c:pt>
                <c:pt idx="2">
                  <c:v>Pre-reader: syllable identification </c:v>
                </c:pt>
                <c:pt idx="3">
                  <c:v>Emergent reader (1-5 wpm) </c:v>
                </c:pt>
                <c:pt idx="4">
                  <c:v>Foundational literacy (6-10 wpm) </c:v>
                </c:pt>
                <c:pt idx="5">
                  <c:v>Progressing (11-20 wpm) </c:v>
                </c:pt>
                <c:pt idx="6">
                  <c:v>Progressing (21-30 wpm) </c:v>
                </c:pt>
                <c:pt idx="7">
                  <c:v>Progressing (31-40 wpm) </c:v>
                </c:pt>
                <c:pt idx="8">
                  <c:v>Reader (41+ wpm) </c:v>
                </c:pt>
                <c:pt idx="9">
                  <c:v>Reader (41+ wpm) + comprehension </c:v>
                </c:pt>
              </c:strCache>
            </c:strRef>
          </c:cat>
          <c:val>
            <c:numRef>
              <c:f>'[SY2023-indicators_submitted.xlsx]Kano graphs'!$D$5:$D$14</c:f>
              <c:numCache>
                <c:formatCode>0%</c:formatCode>
                <c:ptCount val="10"/>
                <c:pt idx="0">
                  <c:v>0.83333333333333337</c:v>
                </c:pt>
                <c:pt idx="1">
                  <c:v>0.1388888888888889</c:v>
                </c:pt>
                <c:pt idx="2">
                  <c:v>9.2592592592592587E-3</c:v>
                </c:pt>
                <c:pt idx="3">
                  <c:v>0</c:v>
                </c:pt>
                <c:pt idx="4">
                  <c:v>0</c:v>
                </c:pt>
                <c:pt idx="5">
                  <c:v>0</c:v>
                </c:pt>
                <c:pt idx="6">
                  <c:v>0</c:v>
                </c:pt>
                <c:pt idx="7">
                  <c:v>9.2592592592592587E-3</c:v>
                </c:pt>
                <c:pt idx="8">
                  <c:v>0</c:v>
                </c:pt>
                <c:pt idx="9">
                  <c:v>9.2592592592592587E-3</c:v>
                </c:pt>
              </c:numCache>
            </c:numRef>
          </c:val>
          <c:extLst>
            <c:ext xmlns:c16="http://schemas.microsoft.com/office/drawing/2014/chart" uri="{C3380CC4-5D6E-409C-BE32-E72D297353CC}">
              <c16:uniqueId val="{00000001-6017-2145-B163-CBD0834BE18D}"/>
            </c:ext>
          </c:extLst>
        </c:ser>
        <c:dLbls>
          <c:showLegendKey val="0"/>
          <c:showVal val="0"/>
          <c:showCatName val="0"/>
          <c:showSerName val="0"/>
          <c:showPercent val="0"/>
          <c:showBubbleSize val="0"/>
        </c:dLbls>
        <c:gapWidth val="182"/>
        <c:axId val="2113789216"/>
        <c:axId val="1747056192"/>
      </c:barChart>
      <c:catAx>
        <c:axId val="21137892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7056192"/>
        <c:crosses val="autoZero"/>
        <c:auto val="1"/>
        <c:lblAlgn val="ctr"/>
        <c:lblOffset val="100"/>
        <c:noMultiLvlLbl val="0"/>
      </c:catAx>
      <c:valAx>
        <c:axId val="174705619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1378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aseline="0"/>
              <a:t>P2 Math</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'[SY2023-indicators_submitted.xlsx]Kano graphs'!$C$17</c:f>
              <c:strCache>
                <c:ptCount val="1"/>
                <c:pt idx="0">
                  <c:v>Baseline 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'[SY2023-indicators_submitted.xlsx]Kano graphs'!$B$18:$B$23</c:f>
              <c:strCache>
                <c:ptCount val="6"/>
                <c:pt idx="0">
                  <c:v>Beginner</c:v>
                </c:pt>
                <c:pt idx="1">
                  <c:v>Pre Numeracy</c:v>
                </c:pt>
                <c:pt idx="2">
                  <c:v>Emergent Numeracy</c:v>
                </c:pt>
                <c:pt idx="3">
                  <c:v>Foundational Numeracy</c:v>
                </c:pt>
                <c:pt idx="4">
                  <c:v>Progressing Numeracy​</c:v>
                </c:pt>
                <c:pt idx="5">
                  <c:v>Numerate</c:v>
                </c:pt>
              </c:strCache>
            </c:strRef>
          </c:cat>
          <c:val>
            <c:numRef>
              <c:f>'[SY2023-indicators_submitted.xlsx]Kano graphs'!$C$18:$C$23</c:f>
              <c:numCache>
                <c:formatCode>0%</c:formatCode>
                <c:ptCount val="6"/>
                <c:pt idx="0">
                  <c:v>0.71296296296296291</c:v>
                </c:pt>
                <c:pt idx="1">
                  <c:v>0.24074074074074073</c:v>
                </c:pt>
                <c:pt idx="2">
                  <c:v>2.7777777777777776E-2</c:v>
                </c:pt>
                <c:pt idx="3">
                  <c:v>9.2592592592592587E-3</c:v>
                </c:pt>
                <c:pt idx="4">
                  <c:v>9.2592592592592587E-3</c:v>
                </c:pt>
                <c:pt idx="5">
                  <c:v>0</c:v>
                </c:pt>
              </c:numCache>
            </c:numRef>
          </c:val>
          <c:extLst>
            <c:ext xmlns:c16="http://schemas.microsoft.com/office/drawing/2014/chart" uri="{C3380CC4-5D6E-409C-BE32-E72D297353CC}">
              <c16:uniqueId val="{00000000-5782-CA4F-BC0D-F08D2B8AA0E8}"/>
            </c:ext>
          </c:extLst>
        </c:ser>
        <c:ser>
          <c:idx val="1"/>
          <c:order val="1"/>
          <c:tx>
            <c:strRef>
              <c:f>'[SY2023-indicators_submitted.xlsx]Kano graphs'!$D$17</c:f>
              <c:strCache>
                <c:ptCount val="1"/>
                <c:pt idx="0">
                  <c:v>Year endline 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'[SY2023-indicators_submitted.xlsx]Kano graphs'!$B$18:$B$23</c:f>
              <c:strCache>
                <c:ptCount val="6"/>
                <c:pt idx="0">
                  <c:v>Beginner</c:v>
                </c:pt>
                <c:pt idx="1">
                  <c:v>Pre Numeracy</c:v>
                </c:pt>
                <c:pt idx="2">
                  <c:v>Emergent Numeracy</c:v>
                </c:pt>
                <c:pt idx="3">
                  <c:v>Foundational Numeracy</c:v>
                </c:pt>
                <c:pt idx="4">
                  <c:v>Progressing Numeracy​</c:v>
                </c:pt>
                <c:pt idx="5">
                  <c:v>Numerate</c:v>
                </c:pt>
              </c:strCache>
            </c:strRef>
          </c:cat>
          <c:val>
            <c:numRef>
              <c:f>'[SY2023-indicators_submitted.xlsx]Kano graphs'!$D$18:$D$23</c:f>
              <c:numCache>
                <c:formatCode>0%</c:formatCode>
                <c:ptCount val="6"/>
                <c:pt idx="0">
                  <c:v>0.51851851851851849</c:v>
                </c:pt>
                <c:pt idx="1">
                  <c:v>0.27777777777777779</c:v>
                </c:pt>
                <c:pt idx="2">
                  <c:v>5.5555555555555552E-2</c:v>
                </c:pt>
                <c:pt idx="3">
                  <c:v>1.8518518518518517E-2</c:v>
                </c:pt>
                <c:pt idx="4">
                  <c:v>0.1111111111111111</c:v>
                </c:pt>
                <c:pt idx="5">
                  <c:v>1.8518518518518517E-2</c:v>
                </c:pt>
              </c:numCache>
            </c:numRef>
          </c:val>
          <c:extLst>
            <c:ext xmlns:c16="http://schemas.microsoft.com/office/drawing/2014/chart" uri="{C3380CC4-5D6E-409C-BE32-E72D297353CC}">
              <c16:uniqueId val="{00000001-5782-CA4F-BC0D-F08D2B8AA0E8}"/>
            </c:ext>
          </c:extLst>
        </c:ser>
        <c:dLbls>
          <c:showLegendKey val="0"/>
          <c:showVal val="0"/>
          <c:showCatName val="0"/>
          <c:showSerName val="0"/>
          <c:showPercent val="0"/>
          <c:showBubbleSize val="0"/>
        </c:dLbls>
        <c:gapWidth val="182"/>
        <c:axId val="1403724640"/>
        <c:axId val="1678373200"/>
      </c:barChart>
      <c:catAx>
        <c:axId val="1403724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78373200"/>
        <c:crosses val="autoZero"/>
        <c:auto val="1"/>
        <c:lblAlgn val="ctr"/>
        <c:lblOffset val="100"/>
        <c:noMultiLvlLbl val="0"/>
      </c:catAx>
      <c:valAx>
        <c:axId val="167837320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03724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P4 Hausa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'[SY2023-indicators_submitted.xlsx]Kano graphs'!$C$28</c:f>
              <c:strCache>
                <c:ptCount val="1"/>
                <c:pt idx="0">
                  <c:v>Baseline 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'[SY2023-indicators_submitted.xlsx]Kano graphs'!$B$29:$B$38</c:f>
              <c:strCache>
                <c:ptCount val="10"/>
                <c:pt idx="0">
                  <c:v>Beginner </c:v>
                </c:pt>
                <c:pt idx="1">
                  <c:v>Pre-reader: letter knowledge </c:v>
                </c:pt>
                <c:pt idx="2">
                  <c:v>Pre-reader: syllable identification </c:v>
                </c:pt>
                <c:pt idx="3">
                  <c:v>Emergent reader (1-5 wpm) </c:v>
                </c:pt>
                <c:pt idx="4">
                  <c:v>Foundational literacy (6-10 wpm) </c:v>
                </c:pt>
                <c:pt idx="5">
                  <c:v>Progressing (11-20 wpm) </c:v>
                </c:pt>
                <c:pt idx="6">
                  <c:v>Progressing (21-30 wpm) </c:v>
                </c:pt>
                <c:pt idx="7">
                  <c:v>Progressing (31-40 wpm) </c:v>
                </c:pt>
                <c:pt idx="8">
                  <c:v>Reader (41+ wpm) </c:v>
                </c:pt>
                <c:pt idx="9">
                  <c:v>Reader (41+ wpm) + comprehension </c:v>
                </c:pt>
              </c:strCache>
            </c:strRef>
          </c:cat>
          <c:val>
            <c:numRef>
              <c:f>'[SY2023-indicators_submitted.xlsx]Kano graphs'!$C$29:$C$38</c:f>
              <c:numCache>
                <c:formatCode>0%</c:formatCode>
                <c:ptCount val="10"/>
                <c:pt idx="0">
                  <c:v>0.66990291262135926</c:v>
                </c:pt>
                <c:pt idx="1">
                  <c:v>0.26213592233009708</c:v>
                </c:pt>
                <c:pt idx="2">
                  <c:v>2.9126213592233011E-2</c:v>
                </c:pt>
                <c:pt idx="3">
                  <c:v>0</c:v>
                </c:pt>
                <c:pt idx="4">
                  <c:v>9.7087378640776691E-3</c:v>
                </c:pt>
                <c:pt idx="5">
                  <c:v>0</c:v>
                </c:pt>
                <c:pt idx="6">
                  <c:v>2.9126213592233011E-2</c:v>
                </c:pt>
                <c:pt idx="7">
                  <c:v>0</c:v>
                </c:pt>
                <c:pt idx="8">
                  <c:v>0</c:v>
                </c:pt>
                <c:pt idx="9">
                  <c:v>0</c:v>
                </c:pt>
              </c:numCache>
            </c:numRef>
          </c:val>
          <c:extLst>
            <c:ext xmlns:c16="http://schemas.microsoft.com/office/drawing/2014/chart" uri="{C3380CC4-5D6E-409C-BE32-E72D297353CC}">
              <c16:uniqueId val="{00000000-9B64-C148-BAF6-37F8EE62832B}"/>
            </c:ext>
          </c:extLst>
        </c:ser>
        <c:ser>
          <c:idx val="1"/>
          <c:order val="1"/>
          <c:tx>
            <c:strRef>
              <c:f>'[SY2023-indicators_submitted.xlsx]Kano graphs'!$D$28</c:f>
              <c:strCache>
                <c:ptCount val="1"/>
                <c:pt idx="0">
                  <c:v>Year endline 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'[SY2023-indicators_submitted.xlsx]Kano graphs'!$B$29:$B$38</c:f>
              <c:strCache>
                <c:ptCount val="10"/>
                <c:pt idx="0">
                  <c:v>Beginner </c:v>
                </c:pt>
                <c:pt idx="1">
                  <c:v>Pre-reader: letter knowledge </c:v>
                </c:pt>
                <c:pt idx="2">
                  <c:v>Pre-reader: syllable identification </c:v>
                </c:pt>
                <c:pt idx="3">
                  <c:v>Emergent reader (1-5 wpm) </c:v>
                </c:pt>
                <c:pt idx="4">
                  <c:v>Foundational literacy (6-10 wpm) </c:v>
                </c:pt>
                <c:pt idx="5">
                  <c:v>Progressing (11-20 wpm) </c:v>
                </c:pt>
                <c:pt idx="6">
                  <c:v>Progressing (21-30 wpm) </c:v>
                </c:pt>
                <c:pt idx="7">
                  <c:v>Progressing (31-40 wpm) </c:v>
                </c:pt>
                <c:pt idx="8">
                  <c:v>Reader (41+ wpm) </c:v>
                </c:pt>
                <c:pt idx="9">
                  <c:v>Reader (41+ wpm) + comprehension </c:v>
                </c:pt>
              </c:strCache>
            </c:strRef>
          </c:cat>
          <c:val>
            <c:numRef>
              <c:f>'[SY2023-indicators_submitted.xlsx]Kano graphs'!$D$29:$D$38</c:f>
              <c:numCache>
                <c:formatCode>0%</c:formatCode>
                <c:ptCount val="10"/>
                <c:pt idx="0">
                  <c:v>0.55339805825242716</c:v>
                </c:pt>
                <c:pt idx="1">
                  <c:v>0.31067961165048541</c:v>
                </c:pt>
                <c:pt idx="2">
                  <c:v>4.8543689320388349E-2</c:v>
                </c:pt>
                <c:pt idx="3">
                  <c:v>1.9417475728155338E-2</c:v>
                </c:pt>
                <c:pt idx="4">
                  <c:v>9.7087378640776691E-3</c:v>
                </c:pt>
                <c:pt idx="5">
                  <c:v>1.9417475728155338E-2</c:v>
                </c:pt>
                <c:pt idx="6">
                  <c:v>9.7087378640776691E-3</c:v>
                </c:pt>
                <c:pt idx="7">
                  <c:v>0</c:v>
                </c:pt>
                <c:pt idx="8">
                  <c:v>0</c:v>
                </c:pt>
                <c:pt idx="9">
                  <c:v>2.9126213592233011E-2</c:v>
                </c:pt>
              </c:numCache>
            </c:numRef>
          </c:val>
          <c:extLst>
            <c:ext xmlns:c16="http://schemas.microsoft.com/office/drawing/2014/chart" uri="{C3380CC4-5D6E-409C-BE32-E72D297353CC}">
              <c16:uniqueId val="{00000001-9B64-C148-BAF6-37F8EE62832B}"/>
            </c:ext>
          </c:extLst>
        </c:ser>
        <c:dLbls>
          <c:showLegendKey val="0"/>
          <c:showVal val="0"/>
          <c:showCatName val="0"/>
          <c:showSerName val="0"/>
          <c:showPercent val="0"/>
          <c:showBubbleSize val="0"/>
        </c:dLbls>
        <c:gapWidth val="182"/>
        <c:axId val="1665911808"/>
        <c:axId val="1678374000"/>
      </c:barChart>
      <c:catAx>
        <c:axId val="16659118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78374000"/>
        <c:crosses val="autoZero"/>
        <c:auto val="1"/>
        <c:lblAlgn val="ctr"/>
        <c:lblOffset val="100"/>
        <c:noMultiLvlLbl val="0"/>
      </c:catAx>
      <c:valAx>
        <c:axId val="167837400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65911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P4 Math</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'[SY2023-indicators_submitted.xlsx]Kano graphs'!$C$41</c:f>
              <c:strCache>
                <c:ptCount val="1"/>
                <c:pt idx="0">
                  <c:v>Baseline 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'[SY2023-indicators_submitted.xlsx]Kano graphs'!$B$42:$B$47</c:f>
              <c:strCache>
                <c:ptCount val="6"/>
                <c:pt idx="0">
                  <c:v>Beginner</c:v>
                </c:pt>
                <c:pt idx="1">
                  <c:v>Pre Numeracy</c:v>
                </c:pt>
                <c:pt idx="2">
                  <c:v>Emergent Numeracy</c:v>
                </c:pt>
                <c:pt idx="3">
                  <c:v>Foundational Numeracy</c:v>
                </c:pt>
                <c:pt idx="4">
                  <c:v>Progressing Numeracy​</c:v>
                </c:pt>
                <c:pt idx="5">
                  <c:v>Numerate</c:v>
                </c:pt>
              </c:strCache>
            </c:strRef>
          </c:cat>
          <c:val>
            <c:numRef>
              <c:f>'[SY2023-indicators_submitted.xlsx]Kano graphs'!$C$42:$C$47</c:f>
              <c:numCache>
                <c:formatCode>0%</c:formatCode>
                <c:ptCount val="6"/>
                <c:pt idx="0">
                  <c:v>0.4563106796116505</c:v>
                </c:pt>
                <c:pt idx="1">
                  <c:v>0.30097087378640774</c:v>
                </c:pt>
                <c:pt idx="2">
                  <c:v>6.7961165048543687E-2</c:v>
                </c:pt>
                <c:pt idx="3">
                  <c:v>1.9417475728155338E-2</c:v>
                </c:pt>
                <c:pt idx="4">
                  <c:v>0.1553398058252427</c:v>
                </c:pt>
                <c:pt idx="5">
                  <c:v>0</c:v>
                </c:pt>
              </c:numCache>
            </c:numRef>
          </c:val>
          <c:extLst>
            <c:ext xmlns:c16="http://schemas.microsoft.com/office/drawing/2014/chart" uri="{C3380CC4-5D6E-409C-BE32-E72D297353CC}">
              <c16:uniqueId val="{00000000-2053-1848-8CB8-2B1921B4C9DA}"/>
            </c:ext>
          </c:extLst>
        </c:ser>
        <c:ser>
          <c:idx val="1"/>
          <c:order val="1"/>
          <c:tx>
            <c:strRef>
              <c:f>'[SY2023-indicators_submitted.xlsx]Kano graphs'!$D$41</c:f>
              <c:strCache>
                <c:ptCount val="1"/>
                <c:pt idx="0">
                  <c:v>Year endline 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'[SY2023-indicators_submitted.xlsx]Kano graphs'!$B$42:$B$47</c:f>
              <c:strCache>
                <c:ptCount val="6"/>
                <c:pt idx="0">
                  <c:v>Beginner</c:v>
                </c:pt>
                <c:pt idx="1">
                  <c:v>Pre Numeracy</c:v>
                </c:pt>
                <c:pt idx="2">
                  <c:v>Emergent Numeracy</c:v>
                </c:pt>
                <c:pt idx="3">
                  <c:v>Foundational Numeracy</c:v>
                </c:pt>
                <c:pt idx="4">
                  <c:v>Progressing Numeracy​</c:v>
                </c:pt>
                <c:pt idx="5">
                  <c:v>Numerate</c:v>
                </c:pt>
              </c:strCache>
            </c:strRef>
          </c:cat>
          <c:val>
            <c:numRef>
              <c:f>'[SY2023-indicators_submitted.xlsx]Kano graphs'!$D$42:$D$47</c:f>
              <c:numCache>
                <c:formatCode>0%</c:formatCode>
                <c:ptCount val="6"/>
                <c:pt idx="0">
                  <c:v>0.28155339805825241</c:v>
                </c:pt>
                <c:pt idx="1">
                  <c:v>0.3300970873786408</c:v>
                </c:pt>
                <c:pt idx="2">
                  <c:v>0.1553398058252427</c:v>
                </c:pt>
                <c:pt idx="3">
                  <c:v>2.9126213592233011E-2</c:v>
                </c:pt>
                <c:pt idx="4">
                  <c:v>0.13592233009708737</c:v>
                </c:pt>
                <c:pt idx="5">
                  <c:v>6.7961165048543687E-2</c:v>
                </c:pt>
              </c:numCache>
            </c:numRef>
          </c:val>
          <c:extLst>
            <c:ext xmlns:c16="http://schemas.microsoft.com/office/drawing/2014/chart" uri="{C3380CC4-5D6E-409C-BE32-E72D297353CC}">
              <c16:uniqueId val="{00000001-2053-1848-8CB8-2B1921B4C9DA}"/>
            </c:ext>
          </c:extLst>
        </c:ser>
        <c:dLbls>
          <c:showLegendKey val="0"/>
          <c:showVal val="0"/>
          <c:showCatName val="0"/>
          <c:showSerName val="0"/>
          <c:showPercent val="0"/>
          <c:showBubbleSize val="0"/>
        </c:dLbls>
        <c:gapWidth val="182"/>
        <c:axId val="1678506528"/>
        <c:axId val="25402287"/>
      </c:barChart>
      <c:catAx>
        <c:axId val="16785065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5402287"/>
        <c:crosses val="autoZero"/>
        <c:auto val="1"/>
        <c:lblAlgn val="ctr"/>
        <c:lblOffset val="100"/>
        <c:noMultiLvlLbl val="0"/>
      </c:catAx>
      <c:valAx>
        <c:axId val="25402287"/>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78506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P6 Hausa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'[SY2023-indicators_submitted.xlsx]Kano graphs'!$C$66</c:f>
              <c:strCache>
                <c:ptCount val="1"/>
                <c:pt idx="0">
                  <c:v>Baseline 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'[SY2023-indicators_submitted.xlsx]Kano graphs'!$B$67:$B$76</c:f>
              <c:strCache>
                <c:ptCount val="10"/>
                <c:pt idx="0">
                  <c:v>Beginner </c:v>
                </c:pt>
                <c:pt idx="1">
                  <c:v>Pre-reader: letter knowledge </c:v>
                </c:pt>
                <c:pt idx="2">
                  <c:v>Pre-reader: syllable identification </c:v>
                </c:pt>
                <c:pt idx="3">
                  <c:v>Emergent reader (1-5 wpm) </c:v>
                </c:pt>
                <c:pt idx="4">
                  <c:v>Foundational literacy (6-10 wpm) </c:v>
                </c:pt>
                <c:pt idx="5">
                  <c:v>Progressing (11-20 wpm) </c:v>
                </c:pt>
                <c:pt idx="6">
                  <c:v>Progressing (21-30 wpm) </c:v>
                </c:pt>
                <c:pt idx="7">
                  <c:v>Progressing (31-40 wpm) </c:v>
                </c:pt>
                <c:pt idx="8">
                  <c:v>Reader (41+ wpm) </c:v>
                </c:pt>
                <c:pt idx="9">
                  <c:v>Reader (41+ wpm) + comprehension </c:v>
                </c:pt>
              </c:strCache>
            </c:strRef>
          </c:cat>
          <c:val>
            <c:numRef>
              <c:f>'[SY2023-indicators_submitted.xlsx]Kano graphs'!$C$67:$C$76</c:f>
              <c:numCache>
                <c:formatCode>0%</c:formatCode>
                <c:ptCount val="10"/>
                <c:pt idx="0">
                  <c:v>0.26277372262773724</c:v>
                </c:pt>
                <c:pt idx="1">
                  <c:v>0.54014598540145986</c:v>
                </c:pt>
                <c:pt idx="2">
                  <c:v>6.569343065693431E-2</c:v>
                </c:pt>
                <c:pt idx="3">
                  <c:v>1.4598540145985401E-2</c:v>
                </c:pt>
                <c:pt idx="4">
                  <c:v>2.1897810218978103E-2</c:v>
                </c:pt>
                <c:pt idx="5">
                  <c:v>2.9197080291970802E-2</c:v>
                </c:pt>
                <c:pt idx="6">
                  <c:v>2.9197080291970802E-2</c:v>
                </c:pt>
                <c:pt idx="7">
                  <c:v>0</c:v>
                </c:pt>
                <c:pt idx="8">
                  <c:v>2.9197080291970802E-2</c:v>
                </c:pt>
                <c:pt idx="9">
                  <c:v>1.4598540145985401E-2</c:v>
                </c:pt>
              </c:numCache>
            </c:numRef>
          </c:val>
          <c:extLst>
            <c:ext xmlns:c16="http://schemas.microsoft.com/office/drawing/2014/chart" uri="{C3380CC4-5D6E-409C-BE32-E72D297353CC}">
              <c16:uniqueId val="{00000000-927E-C743-BD1C-5495D9B08521}"/>
            </c:ext>
          </c:extLst>
        </c:ser>
        <c:ser>
          <c:idx val="1"/>
          <c:order val="1"/>
          <c:tx>
            <c:strRef>
              <c:f>'[SY2023-indicators_submitted.xlsx]Kano graphs'!$D$66</c:f>
              <c:strCache>
                <c:ptCount val="1"/>
                <c:pt idx="0">
                  <c:v>Year endline 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'[SY2023-indicators_submitted.xlsx]Kano graphs'!$B$67:$B$76</c:f>
              <c:strCache>
                <c:ptCount val="10"/>
                <c:pt idx="0">
                  <c:v>Beginner </c:v>
                </c:pt>
                <c:pt idx="1">
                  <c:v>Pre-reader: letter knowledge </c:v>
                </c:pt>
                <c:pt idx="2">
                  <c:v>Pre-reader: syllable identification </c:v>
                </c:pt>
                <c:pt idx="3">
                  <c:v>Emergent reader (1-5 wpm) </c:v>
                </c:pt>
                <c:pt idx="4">
                  <c:v>Foundational literacy (6-10 wpm) </c:v>
                </c:pt>
                <c:pt idx="5">
                  <c:v>Progressing (11-20 wpm) </c:v>
                </c:pt>
                <c:pt idx="6">
                  <c:v>Progressing (21-30 wpm) </c:v>
                </c:pt>
                <c:pt idx="7">
                  <c:v>Progressing (31-40 wpm) </c:v>
                </c:pt>
                <c:pt idx="8">
                  <c:v>Reader (41+ wpm) </c:v>
                </c:pt>
                <c:pt idx="9">
                  <c:v>Reader (41+ wpm) + comprehension </c:v>
                </c:pt>
              </c:strCache>
            </c:strRef>
          </c:cat>
          <c:val>
            <c:numRef>
              <c:f>'[SY2023-indicators_submitted.xlsx]Kano graphs'!$D$67:$D$76</c:f>
              <c:numCache>
                <c:formatCode>0%</c:formatCode>
                <c:ptCount val="10"/>
                <c:pt idx="0">
                  <c:v>0.16058394160583941</c:v>
                </c:pt>
                <c:pt idx="1">
                  <c:v>0.32846715328467152</c:v>
                </c:pt>
                <c:pt idx="2">
                  <c:v>0.11678832116788321</c:v>
                </c:pt>
                <c:pt idx="3">
                  <c:v>4.3795620437956206E-2</c:v>
                </c:pt>
                <c:pt idx="4">
                  <c:v>0.13868613138686131</c:v>
                </c:pt>
                <c:pt idx="5">
                  <c:v>8.0291970802919707E-2</c:v>
                </c:pt>
                <c:pt idx="6">
                  <c:v>7.2992700729927001E-2</c:v>
                </c:pt>
                <c:pt idx="7">
                  <c:v>7.2992700729927005E-3</c:v>
                </c:pt>
                <c:pt idx="8">
                  <c:v>3.6496350364963501E-2</c:v>
                </c:pt>
                <c:pt idx="9">
                  <c:v>1.4598540145985401E-2</c:v>
                </c:pt>
              </c:numCache>
            </c:numRef>
          </c:val>
          <c:extLst>
            <c:ext xmlns:c16="http://schemas.microsoft.com/office/drawing/2014/chart" uri="{C3380CC4-5D6E-409C-BE32-E72D297353CC}">
              <c16:uniqueId val="{00000001-927E-C743-BD1C-5495D9B08521}"/>
            </c:ext>
          </c:extLst>
        </c:ser>
        <c:dLbls>
          <c:showLegendKey val="0"/>
          <c:showVal val="0"/>
          <c:showCatName val="0"/>
          <c:showSerName val="0"/>
          <c:showPercent val="0"/>
          <c:showBubbleSize val="0"/>
        </c:dLbls>
        <c:gapWidth val="182"/>
        <c:axId val="1880180320"/>
        <c:axId val="1561496944"/>
      </c:barChart>
      <c:catAx>
        <c:axId val="18801803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61496944"/>
        <c:crosses val="autoZero"/>
        <c:auto val="1"/>
        <c:lblAlgn val="ctr"/>
        <c:lblOffset val="100"/>
        <c:noMultiLvlLbl val="0"/>
      </c:catAx>
      <c:valAx>
        <c:axId val="156149694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80180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P6 Math</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'[SY2023-indicators_submitted.xlsx]Kano graphs'!$C$79</c:f>
              <c:strCache>
                <c:ptCount val="1"/>
                <c:pt idx="0">
                  <c:v>Baseline 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'[SY2023-indicators_submitted.xlsx]Kano graphs'!$B$80:$B$85</c:f>
              <c:strCache>
                <c:ptCount val="6"/>
                <c:pt idx="0">
                  <c:v>Beginner</c:v>
                </c:pt>
                <c:pt idx="1">
                  <c:v>Pre Numeracy</c:v>
                </c:pt>
                <c:pt idx="2">
                  <c:v>Emergent Numeracy</c:v>
                </c:pt>
                <c:pt idx="3">
                  <c:v>Foundational Numeracy</c:v>
                </c:pt>
                <c:pt idx="4">
                  <c:v>Progressing Numeracy​</c:v>
                </c:pt>
                <c:pt idx="5">
                  <c:v>Numerate</c:v>
                </c:pt>
              </c:strCache>
            </c:strRef>
          </c:cat>
          <c:val>
            <c:numRef>
              <c:f>'[SY2023-indicators_submitted.xlsx]Kano graphs'!$C$80:$C$85</c:f>
              <c:numCache>
                <c:formatCode>0%</c:formatCode>
                <c:ptCount val="6"/>
                <c:pt idx="0">
                  <c:v>0.13138686131386862</c:v>
                </c:pt>
                <c:pt idx="1">
                  <c:v>0.145985401459854</c:v>
                </c:pt>
                <c:pt idx="2">
                  <c:v>0.10948905109489052</c:v>
                </c:pt>
                <c:pt idx="3">
                  <c:v>6.569343065693431E-2</c:v>
                </c:pt>
                <c:pt idx="4">
                  <c:v>0.55474452554744524</c:v>
                </c:pt>
                <c:pt idx="5">
                  <c:v>0</c:v>
                </c:pt>
              </c:numCache>
            </c:numRef>
          </c:val>
          <c:extLst>
            <c:ext xmlns:c16="http://schemas.microsoft.com/office/drawing/2014/chart" uri="{C3380CC4-5D6E-409C-BE32-E72D297353CC}">
              <c16:uniqueId val="{00000000-B6C9-A544-986D-12DDF02D6063}"/>
            </c:ext>
          </c:extLst>
        </c:ser>
        <c:ser>
          <c:idx val="1"/>
          <c:order val="1"/>
          <c:tx>
            <c:strRef>
              <c:f>'[SY2023-indicators_submitted.xlsx]Kano graphs'!$D$79</c:f>
              <c:strCache>
                <c:ptCount val="1"/>
                <c:pt idx="0">
                  <c:v>Year endline 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'[SY2023-indicators_submitted.xlsx]Kano graphs'!$B$80:$B$85</c:f>
              <c:strCache>
                <c:ptCount val="6"/>
                <c:pt idx="0">
                  <c:v>Beginner</c:v>
                </c:pt>
                <c:pt idx="1">
                  <c:v>Pre Numeracy</c:v>
                </c:pt>
                <c:pt idx="2">
                  <c:v>Emergent Numeracy</c:v>
                </c:pt>
                <c:pt idx="3">
                  <c:v>Foundational Numeracy</c:v>
                </c:pt>
                <c:pt idx="4">
                  <c:v>Progressing Numeracy​</c:v>
                </c:pt>
                <c:pt idx="5">
                  <c:v>Numerate</c:v>
                </c:pt>
              </c:strCache>
            </c:strRef>
          </c:cat>
          <c:val>
            <c:numRef>
              <c:f>'[SY2023-indicators_submitted.xlsx]Kano graphs'!$D$80:$D$85</c:f>
              <c:numCache>
                <c:formatCode>0%</c:formatCode>
                <c:ptCount val="6"/>
                <c:pt idx="0">
                  <c:v>8.0291970802919707E-2</c:v>
                </c:pt>
                <c:pt idx="1">
                  <c:v>8.0291970802919707E-2</c:v>
                </c:pt>
                <c:pt idx="2">
                  <c:v>0.13868613138686131</c:v>
                </c:pt>
                <c:pt idx="3">
                  <c:v>5.8394160583941604E-2</c:v>
                </c:pt>
                <c:pt idx="4">
                  <c:v>0.43065693430656932</c:v>
                </c:pt>
                <c:pt idx="5">
                  <c:v>0.21897810218978103</c:v>
                </c:pt>
              </c:numCache>
            </c:numRef>
          </c:val>
          <c:extLst>
            <c:ext xmlns:c16="http://schemas.microsoft.com/office/drawing/2014/chart" uri="{C3380CC4-5D6E-409C-BE32-E72D297353CC}">
              <c16:uniqueId val="{00000001-B6C9-A544-986D-12DDF02D6063}"/>
            </c:ext>
          </c:extLst>
        </c:ser>
        <c:dLbls>
          <c:showLegendKey val="0"/>
          <c:showVal val="0"/>
          <c:showCatName val="0"/>
          <c:showSerName val="0"/>
          <c:showPercent val="0"/>
          <c:showBubbleSize val="0"/>
        </c:dLbls>
        <c:gapWidth val="182"/>
        <c:axId val="61673695"/>
        <c:axId val="61683711"/>
      </c:barChart>
      <c:catAx>
        <c:axId val="6167369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1683711"/>
        <c:crosses val="autoZero"/>
        <c:auto val="1"/>
        <c:lblAlgn val="ctr"/>
        <c:lblOffset val="100"/>
        <c:noMultiLvlLbl val="0"/>
      </c:catAx>
      <c:valAx>
        <c:axId val="61683711"/>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167369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P4</a:t>
            </a:r>
            <a:r>
              <a:rPr lang="en-US" baseline="0"/>
              <a:t> English</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'[SY2023-indicators_submitted.xlsx]Kano graphs'!$C$50</c:f>
              <c:strCache>
                <c:ptCount val="1"/>
                <c:pt idx="0">
                  <c:v>Baseline 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'[SY2023-indicators_submitted.xlsx]Kano graphs'!$B$51:$B$60</c:f>
              <c:strCache>
                <c:ptCount val="10"/>
                <c:pt idx="0">
                  <c:v>Beginner </c:v>
                </c:pt>
                <c:pt idx="1">
                  <c:v>Pre-reader: letter knowledge </c:v>
                </c:pt>
                <c:pt idx="2">
                  <c:v>Pre-reader: syllable identification </c:v>
                </c:pt>
                <c:pt idx="3">
                  <c:v>Emergent reader (1-5 wpm) </c:v>
                </c:pt>
                <c:pt idx="4">
                  <c:v>Foundational literacy (6-10 wpm) </c:v>
                </c:pt>
                <c:pt idx="5">
                  <c:v>Progressing (11-20 wpm) </c:v>
                </c:pt>
                <c:pt idx="6">
                  <c:v>Progressing (21-30 wpm) </c:v>
                </c:pt>
                <c:pt idx="7">
                  <c:v>Progressing (31-40 wpm) </c:v>
                </c:pt>
                <c:pt idx="8">
                  <c:v>Reader (41+ wpm) </c:v>
                </c:pt>
                <c:pt idx="9">
                  <c:v>Reader (41+ wpm) + comprehension </c:v>
                </c:pt>
              </c:strCache>
            </c:strRef>
          </c:cat>
          <c:val>
            <c:numRef>
              <c:f>'[SY2023-indicators_submitted.xlsx]Kano graphs'!$C$51:$C$60</c:f>
              <c:numCache>
                <c:formatCode>0%</c:formatCode>
                <c:ptCount val="10"/>
                <c:pt idx="0">
                  <c:v>0.89320388349514568</c:v>
                </c:pt>
                <c:pt idx="1">
                  <c:v>4.8543689320388349E-2</c:v>
                </c:pt>
                <c:pt idx="2">
                  <c:v>2.9126213592233011E-2</c:v>
                </c:pt>
                <c:pt idx="3">
                  <c:v>9.7087378640776691E-3</c:v>
                </c:pt>
                <c:pt idx="4">
                  <c:v>9.7087378640776691E-3</c:v>
                </c:pt>
                <c:pt idx="5">
                  <c:v>9.7087378640776691E-3</c:v>
                </c:pt>
                <c:pt idx="6">
                  <c:v>0</c:v>
                </c:pt>
                <c:pt idx="7">
                  <c:v>0</c:v>
                </c:pt>
                <c:pt idx="8">
                  <c:v>0</c:v>
                </c:pt>
                <c:pt idx="9">
                  <c:v>0</c:v>
                </c:pt>
              </c:numCache>
            </c:numRef>
          </c:val>
          <c:extLst>
            <c:ext xmlns:c16="http://schemas.microsoft.com/office/drawing/2014/chart" uri="{C3380CC4-5D6E-409C-BE32-E72D297353CC}">
              <c16:uniqueId val="{00000000-A0C6-554F-9413-147F05A5F8D0}"/>
            </c:ext>
          </c:extLst>
        </c:ser>
        <c:ser>
          <c:idx val="1"/>
          <c:order val="1"/>
          <c:tx>
            <c:strRef>
              <c:f>'[SY2023-indicators_submitted.xlsx]Kano graphs'!$D$50</c:f>
              <c:strCache>
                <c:ptCount val="1"/>
                <c:pt idx="0">
                  <c:v>Year endline 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'[SY2023-indicators_submitted.xlsx]Kano graphs'!$B$51:$B$60</c:f>
              <c:strCache>
                <c:ptCount val="10"/>
                <c:pt idx="0">
                  <c:v>Beginner </c:v>
                </c:pt>
                <c:pt idx="1">
                  <c:v>Pre-reader: letter knowledge </c:v>
                </c:pt>
                <c:pt idx="2">
                  <c:v>Pre-reader: syllable identification </c:v>
                </c:pt>
                <c:pt idx="3">
                  <c:v>Emergent reader (1-5 wpm) </c:v>
                </c:pt>
                <c:pt idx="4">
                  <c:v>Foundational literacy (6-10 wpm) </c:v>
                </c:pt>
                <c:pt idx="5">
                  <c:v>Progressing (11-20 wpm) </c:v>
                </c:pt>
                <c:pt idx="6">
                  <c:v>Progressing (21-30 wpm) </c:v>
                </c:pt>
                <c:pt idx="7">
                  <c:v>Progressing (31-40 wpm) </c:v>
                </c:pt>
                <c:pt idx="8">
                  <c:v>Reader (41+ wpm) </c:v>
                </c:pt>
                <c:pt idx="9">
                  <c:v>Reader (41+ wpm) + comprehension </c:v>
                </c:pt>
              </c:strCache>
            </c:strRef>
          </c:cat>
          <c:val>
            <c:numRef>
              <c:f>'[SY2023-indicators_submitted.xlsx]Kano graphs'!$D$51:$D$60</c:f>
              <c:numCache>
                <c:formatCode>0%</c:formatCode>
                <c:ptCount val="10"/>
                <c:pt idx="0">
                  <c:v>0.88349514563106801</c:v>
                </c:pt>
                <c:pt idx="1">
                  <c:v>3.8834951456310676E-2</c:v>
                </c:pt>
                <c:pt idx="2">
                  <c:v>2.9126213592233011E-2</c:v>
                </c:pt>
                <c:pt idx="3">
                  <c:v>0</c:v>
                </c:pt>
                <c:pt idx="4">
                  <c:v>9.7087378640776691E-3</c:v>
                </c:pt>
                <c:pt idx="5">
                  <c:v>9.7087378640776691E-3</c:v>
                </c:pt>
                <c:pt idx="6">
                  <c:v>0</c:v>
                </c:pt>
                <c:pt idx="7">
                  <c:v>9.7087378640776691E-3</c:v>
                </c:pt>
                <c:pt idx="8">
                  <c:v>9.7087378640776691E-3</c:v>
                </c:pt>
                <c:pt idx="9">
                  <c:v>0</c:v>
                </c:pt>
              </c:numCache>
            </c:numRef>
          </c:val>
          <c:extLst>
            <c:ext xmlns:c16="http://schemas.microsoft.com/office/drawing/2014/chart" uri="{C3380CC4-5D6E-409C-BE32-E72D297353CC}">
              <c16:uniqueId val="{00000001-A0C6-554F-9413-147F05A5F8D0}"/>
            </c:ext>
          </c:extLst>
        </c:ser>
        <c:dLbls>
          <c:showLegendKey val="0"/>
          <c:showVal val="0"/>
          <c:showCatName val="0"/>
          <c:showSerName val="0"/>
          <c:showPercent val="0"/>
          <c:showBubbleSize val="0"/>
        </c:dLbls>
        <c:gapWidth val="182"/>
        <c:axId val="2112914016"/>
        <c:axId val="1560492176"/>
      </c:barChart>
      <c:catAx>
        <c:axId val="21129140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60492176"/>
        <c:crosses val="autoZero"/>
        <c:auto val="1"/>
        <c:lblAlgn val="ctr"/>
        <c:lblOffset val="100"/>
        <c:noMultiLvlLbl val="0"/>
      </c:catAx>
      <c:valAx>
        <c:axId val="156049217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12914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P6 English</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'[SY2023-indicators_submitted.xlsx]Kano graphs'!$C$88</c:f>
              <c:strCache>
                <c:ptCount val="1"/>
                <c:pt idx="0">
                  <c:v>Baseline 2022</c:v>
                </c:pt>
              </c:strCache>
            </c:strRef>
          </c:tx>
          <c:spPr>
            <a:solidFill>
              <a:schemeClr val="accent1"/>
            </a:solidFill>
            <a:ln>
              <a:noFill/>
            </a:ln>
            <a:effectLst/>
          </c:spPr>
          <c:invertIfNegative val="0"/>
          <c:cat>
            <c:strRef>
              <c:f>'[SY2023-indicators_submitted.xlsx]Kano graphs'!$B$89:$B$98</c:f>
              <c:strCache>
                <c:ptCount val="10"/>
                <c:pt idx="0">
                  <c:v>Beginner </c:v>
                </c:pt>
                <c:pt idx="1">
                  <c:v>Pre-reader: letter knowledge </c:v>
                </c:pt>
                <c:pt idx="2">
                  <c:v>Pre-reader: syllable identification </c:v>
                </c:pt>
                <c:pt idx="3">
                  <c:v>Emergent reader (1-5 wpm) </c:v>
                </c:pt>
                <c:pt idx="4">
                  <c:v>Foundational literacy (6-10 wpm) </c:v>
                </c:pt>
                <c:pt idx="5">
                  <c:v>Progressing (11-20 wpm) </c:v>
                </c:pt>
                <c:pt idx="6">
                  <c:v>Progressing (21-30 wpm) </c:v>
                </c:pt>
                <c:pt idx="7">
                  <c:v>Progressing (31-40 wpm) </c:v>
                </c:pt>
                <c:pt idx="8">
                  <c:v>Reader (41+ wpm) </c:v>
                </c:pt>
                <c:pt idx="9">
                  <c:v>Reader (41+ wpm) + comprehension </c:v>
                </c:pt>
              </c:strCache>
            </c:strRef>
          </c:cat>
          <c:val>
            <c:numRef>
              <c:f>'[SY2023-indicators_submitted.xlsx]Kano graphs'!$C$89:$C$98</c:f>
              <c:numCache>
                <c:formatCode>0%</c:formatCode>
                <c:ptCount val="10"/>
                <c:pt idx="0">
                  <c:v>0.59124087591240881</c:v>
                </c:pt>
                <c:pt idx="1">
                  <c:v>0.28467153284671531</c:v>
                </c:pt>
                <c:pt idx="2">
                  <c:v>3.6496350364963501E-2</c:v>
                </c:pt>
                <c:pt idx="3">
                  <c:v>2.9197080291970802E-2</c:v>
                </c:pt>
                <c:pt idx="4">
                  <c:v>0</c:v>
                </c:pt>
                <c:pt idx="5">
                  <c:v>1.4598540145985401E-2</c:v>
                </c:pt>
                <c:pt idx="6">
                  <c:v>1.4598540145985401E-2</c:v>
                </c:pt>
                <c:pt idx="7">
                  <c:v>7.2992700729927005E-3</c:v>
                </c:pt>
                <c:pt idx="8">
                  <c:v>1.4598540145985401E-2</c:v>
                </c:pt>
                <c:pt idx="9">
                  <c:v>0</c:v>
                </c:pt>
              </c:numCache>
            </c:numRef>
          </c:val>
          <c:extLst>
            <c:ext xmlns:c16="http://schemas.microsoft.com/office/drawing/2014/chart" uri="{C3380CC4-5D6E-409C-BE32-E72D297353CC}">
              <c16:uniqueId val="{00000000-791A-2642-A3E9-58842A14B66A}"/>
            </c:ext>
          </c:extLst>
        </c:ser>
        <c:ser>
          <c:idx val="1"/>
          <c:order val="1"/>
          <c:tx>
            <c:strRef>
              <c:f>'[SY2023-indicators_submitted.xlsx]Kano graphs'!$D$88</c:f>
              <c:strCache>
                <c:ptCount val="1"/>
                <c:pt idx="0">
                  <c:v>Year endline 2023</c:v>
                </c:pt>
              </c:strCache>
            </c:strRef>
          </c:tx>
          <c:spPr>
            <a:solidFill>
              <a:schemeClr val="accent2"/>
            </a:solidFill>
            <a:ln>
              <a:noFill/>
            </a:ln>
            <a:effectLst/>
          </c:spPr>
          <c:invertIfNegative val="0"/>
          <c:cat>
            <c:strRef>
              <c:f>'[SY2023-indicators_submitted.xlsx]Kano graphs'!$B$89:$B$98</c:f>
              <c:strCache>
                <c:ptCount val="10"/>
                <c:pt idx="0">
                  <c:v>Beginner </c:v>
                </c:pt>
                <c:pt idx="1">
                  <c:v>Pre-reader: letter knowledge </c:v>
                </c:pt>
                <c:pt idx="2">
                  <c:v>Pre-reader: syllable identification </c:v>
                </c:pt>
                <c:pt idx="3">
                  <c:v>Emergent reader (1-5 wpm) </c:v>
                </c:pt>
                <c:pt idx="4">
                  <c:v>Foundational literacy (6-10 wpm) </c:v>
                </c:pt>
                <c:pt idx="5">
                  <c:v>Progressing (11-20 wpm) </c:v>
                </c:pt>
                <c:pt idx="6">
                  <c:v>Progressing (21-30 wpm) </c:v>
                </c:pt>
                <c:pt idx="7">
                  <c:v>Progressing (31-40 wpm) </c:v>
                </c:pt>
                <c:pt idx="8">
                  <c:v>Reader (41+ wpm) </c:v>
                </c:pt>
                <c:pt idx="9">
                  <c:v>Reader (41+ wpm) + comprehension </c:v>
                </c:pt>
              </c:strCache>
            </c:strRef>
          </c:cat>
          <c:val>
            <c:numRef>
              <c:f>'[SY2023-indicators_submitted.xlsx]Kano graphs'!$D$89:$D$98</c:f>
              <c:numCache>
                <c:formatCode>0%</c:formatCode>
                <c:ptCount val="10"/>
                <c:pt idx="0">
                  <c:v>0.31386861313868614</c:v>
                </c:pt>
                <c:pt idx="1">
                  <c:v>0.48905109489051096</c:v>
                </c:pt>
                <c:pt idx="2">
                  <c:v>7.2992700729927001E-2</c:v>
                </c:pt>
                <c:pt idx="3">
                  <c:v>7.2992700729927005E-3</c:v>
                </c:pt>
                <c:pt idx="4">
                  <c:v>2.9197080291970802E-2</c:v>
                </c:pt>
                <c:pt idx="5">
                  <c:v>1.4598540145985401E-2</c:v>
                </c:pt>
                <c:pt idx="6">
                  <c:v>7.2992700729927005E-3</c:v>
                </c:pt>
                <c:pt idx="7">
                  <c:v>2.1897810218978103E-2</c:v>
                </c:pt>
                <c:pt idx="8">
                  <c:v>1.4598540145985401E-2</c:v>
                </c:pt>
                <c:pt idx="9">
                  <c:v>1.4598540145985401E-2</c:v>
                </c:pt>
              </c:numCache>
            </c:numRef>
          </c:val>
          <c:extLst>
            <c:ext xmlns:c16="http://schemas.microsoft.com/office/drawing/2014/chart" uri="{C3380CC4-5D6E-409C-BE32-E72D297353CC}">
              <c16:uniqueId val="{00000001-791A-2642-A3E9-58842A14B66A}"/>
            </c:ext>
          </c:extLst>
        </c:ser>
        <c:dLbls>
          <c:showLegendKey val="0"/>
          <c:showVal val="0"/>
          <c:showCatName val="0"/>
          <c:showSerName val="0"/>
          <c:showPercent val="0"/>
          <c:showBubbleSize val="0"/>
        </c:dLbls>
        <c:gapWidth val="182"/>
        <c:axId val="1477394896"/>
        <c:axId val="1477168592"/>
      </c:barChart>
      <c:catAx>
        <c:axId val="14773948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77168592"/>
        <c:crosses val="autoZero"/>
        <c:auto val="1"/>
        <c:lblAlgn val="ctr"/>
        <c:lblOffset val="100"/>
        <c:noMultiLvlLbl val="0"/>
      </c:catAx>
      <c:valAx>
        <c:axId val="147716859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77394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P6 English</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'[SY2023-indicators_submitted.xlsx]Kano graphs'!$C$88</c:f>
              <c:strCache>
                <c:ptCount val="1"/>
                <c:pt idx="0">
                  <c:v>Baseline 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'[SY2023-indicators_submitted.xlsx]Kano graphs'!$B$89:$B$98</c:f>
              <c:strCache>
                <c:ptCount val="10"/>
                <c:pt idx="0">
                  <c:v>Beginner </c:v>
                </c:pt>
                <c:pt idx="1">
                  <c:v>Pre-reader: letter knowledge </c:v>
                </c:pt>
                <c:pt idx="2">
                  <c:v>Pre-reader: syllable identification </c:v>
                </c:pt>
                <c:pt idx="3">
                  <c:v>Emergent reader (1-5 wpm) </c:v>
                </c:pt>
                <c:pt idx="4">
                  <c:v>Foundational literacy (6-10 wpm) </c:v>
                </c:pt>
                <c:pt idx="5">
                  <c:v>Progressing (11-20 wpm) </c:v>
                </c:pt>
                <c:pt idx="6">
                  <c:v>Progressing (21-30 wpm) </c:v>
                </c:pt>
                <c:pt idx="7">
                  <c:v>Progressing (31-40 wpm) </c:v>
                </c:pt>
                <c:pt idx="8">
                  <c:v>Reader (41+ wpm) </c:v>
                </c:pt>
                <c:pt idx="9">
                  <c:v>Reader (41+ wpm) + comprehension </c:v>
                </c:pt>
              </c:strCache>
            </c:strRef>
          </c:cat>
          <c:val>
            <c:numRef>
              <c:f>'[SY2023-indicators_submitted.xlsx]Kano graphs'!$C$89:$C$98</c:f>
              <c:numCache>
                <c:formatCode>0%</c:formatCode>
                <c:ptCount val="10"/>
                <c:pt idx="0">
                  <c:v>0.59124087591240881</c:v>
                </c:pt>
                <c:pt idx="1">
                  <c:v>0.28467153284671531</c:v>
                </c:pt>
                <c:pt idx="2">
                  <c:v>3.6496350364963501E-2</c:v>
                </c:pt>
                <c:pt idx="3">
                  <c:v>2.9197080291970802E-2</c:v>
                </c:pt>
                <c:pt idx="4">
                  <c:v>0</c:v>
                </c:pt>
                <c:pt idx="5">
                  <c:v>1.4598540145985401E-2</c:v>
                </c:pt>
                <c:pt idx="6">
                  <c:v>1.4598540145985401E-2</c:v>
                </c:pt>
                <c:pt idx="7">
                  <c:v>7.2992700729927005E-3</c:v>
                </c:pt>
                <c:pt idx="8">
                  <c:v>1.4598540145985401E-2</c:v>
                </c:pt>
                <c:pt idx="9">
                  <c:v>0</c:v>
                </c:pt>
              </c:numCache>
            </c:numRef>
          </c:val>
          <c:extLst>
            <c:ext xmlns:c16="http://schemas.microsoft.com/office/drawing/2014/chart" uri="{C3380CC4-5D6E-409C-BE32-E72D297353CC}">
              <c16:uniqueId val="{00000000-CC75-AF4F-87E6-2A0BC37085F1}"/>
            </c:ext>
          </c:extLst>
        </c:ser>
        <c:ser>
          <c:idx val="1"/>
          <c:order val="1"/>
          <c:tx>
            <c:strRef>
              <c:f>'[SY2023-indicators_submitted.xlsx]Kano graphs'!$D$88</c:f>
              <c:strCache>
                <c:ptCount val="1"/>
                <c:pt idx="0">
                  <c:v>Year endline 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'[SY2023-indicators_submitted.xlsx]Kano graphs'!$B$89:$B$98</c:f>
              <c:strCache>
                <c:ptCount val="10"/>
                <c:pt idx="0">
                  <c:v>Beginner </c:v>
                </c:pt>
                <c:pt idx="1">
                  <c:v>Pre-reader: letter knowledge </c:v>
                </c:pt>
                <c:pt idx="2">
                  <c:v>Pre-reader: syllable identification </c:v>
                </c:pt>
                <c:pt idx="3">
                  <c:v>Emergent reader (1-5 wpm) </c:v>
                </c:pt>
                <c:pt idx="4">
                  <c:v>Foundational literacy (6-10 wpm) </c:v>
                </c:pt>
                <c:pt idx="5">
                  <c:v>Progressing (11-20 wpm) </c:v>
                </c:pt>
                <c:pt idx="6">
                  <c:v>Progressing (21-30 wpm) </c:v>
                </c:pt>
                <c:pt idx="7">
                  <c:v>Progressing (31-40 wpm) </c:v>
                </c:pt>
                <c:pt idx="8">
                  <c:v>Reader (41+ wpm) </c:v>
                </c:pt>
                <c:pt idx="9">
                  <c:v>Reader (41+ wpm) + comprehension </c:v>
                </c:pt>
              </c:strCache>
            </c:strRef>
          </c:cat>
          <c:val>
            <c:numRef>
              <c:f>'[SY2023-indicators_submitted.xlsx]Kano graphs'!$D$89:$D$98</c:f>
              <c:numCache>
                <c:formatCode>0%</c:formatCode>
                <c:ptCount val="10"/>
                <c:pt idx="0">
                  <c:v>0.31386861313868614</c:v>
                </c:pt>
                <c:pt idx="1">
                  <c:v>0.48905109489051096</c:v>
                </c:pt>
                <c:pt idx="2">
                  <c:v>7.2992700729927001E-2</c:v>
                </c:pt>
                <c:pt idx="3">
                  <c:v>7.2992700729927005E-3</c:v>
                </c:pt>
                <c:pt idx="4">
                  <c:v>2.9197080291970802E-2</c:v>
                </c:pt>
                <c:pt idx="5">
                  <c:v>1.4598540145985401E-2</c:v>
                </c:pt>
                <c:pt idx="6">
                  <c:v>7.2992700729927005E-3</c:v>
                </c:pt>
                <c:pt idx="7">
                  <c:v>2.1897810218978103E-2</c:v>
                </c:pt>
                <c:pt idx="8">
                  <c:v>1.4598540145985401E-2</c:v>
                </c:pt>
                <c:pt idx="9">
                  <c:v>1.4598540145985401E-2</c:v>
                </c:pt>
              </c:numCache>
            </c:numRef>
          </c:val>
          <c:extLst>
            <c:ext xmlns:c16="http://schemas.microsoft.com/office/drawing/2014/chart" uri="{C3380CC4-5D6E-409C-BE32-E72D297353CC}">
              <c16:uniqueId val="{00000001-CC75-AF4F-87E6-2A0BC37085F1}"/>
            </c:ext>
          </c:extLst>
        </c:ser>
        <c:dLbls>
          <c:showLegendKey val="0"/>
          <c:showVal val="0"/>
          <c:showCatName val="0"/>
          <c:showSerName val="0"/>
          <c:showPercent val="0"/>
          <c:showBubbleSize val="0"/>
        </c:dLbls>
        <c:gapWidth val="182"/>
        <c:axId val="1477394896"/>
        <c:axId val="1477168592"/>
      </c:barChart>
      <c:catAx>
        <c:axId val="14773948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77168592"/>
        <c:crosses val="autoZero"/>
        <c:auto val="1"/>
        <c:lblAlgn val="ctr"/>
        <c:lblOffset val="100"/>
        <c:noMultiLvlLbl val="0"/>
      </c:catAx>
      <c:valAx>
        <c:axId val="147716859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77394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B1026A5-FC84-A844-AC8E-A4EBB522571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G"/>
          </a:p>
        </p:txBody>
      </p:sp>
      <p:sp>
        <p:nvSpPr>
          <p:cNvPr id="3" name="Date Placeholder 2">
            <a:extLst>
              <a:ext uri="{FF2B5EF4-FFF2-40B4-BE49-F238E27FC236}">
                <a16:creationId xmlns:a16="http://schemas.microsoft.com/office/drawing/2014/main" id="{661F7970-1CA1-9B44-9516-11FA89EFFA0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FC7BAE-0047-174E-AADB-E5793E63D9EB}" type="datetimeFigureOut">
              <a:rPr lang="en-NG" smtClean="0"/>
              <a:t>02/21/2024</a:t>
            </a:fld>
            <a:endParaRPr lang="en-NG"/>
          </a:p>
        </p:txBody>
      </p:sp>
      <p:sp>
        <p:nvSpPr>
          <p:cNvPr id="4" name="Footer Placeholder 3">
            <a:extLst>
              <a:ext uri="{FF2B5EF4-FFF2-40B4-BE49-F238E27FC236}">
                <a16:creationId xmlns:a16="http://schemas.microsoft.com/office/drawing/2014/main" id="{18073E43-2EA3-294D-9698-DDD9905A523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NG"/>
          </a:p>
        </p:txBody>
      </p:sp>
      <p:sp>
        <p:nvSpPr>
          <p:cNvPr id="5" name="Slide Number Placeholder 4">
            <a:extLst>
              <a:ext uri="{FF2B5EF4-FFF2-40B4-BE49-F238E27FC236}">
                <a16:creationId xmlns:a16="http://schemas.microsoft.com/office/drawing/2014/main" id="{23BE54FD-9976-C74C-8B77-C315C92293F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C40556D-5F73-F048-84B5-718C93B2A5F3}" type="slidenum">
              <a:rPr lang="en-NG" smtClean="0"/>
              <a:t>‹#›</a:t>
            </a:fld>
            <a:endParaRPr lang="en-NG"/>
          </a:p>
        </p:txBody>
      </p:sp>
    </p:spTree>
    <p:extLst>
      <p:ext uri="{BB962C8B-B14F-4D97-AF65-F5344CB8AC3E}">
        <p14:creationId xmlns:p14="http://schemas.microsoft.com/office/powerpoint/2010/main" val="30544349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8CBB04-ABBD-6F42-AFFD-46085C2CD834}" type="datetimeFigureOut">
              <a:rPr lang="en-NG" smtClean="0"/>
              <a:t>02/21/2024</a:t>
            </a:fld>
            <a:endParaRPr lang="en-N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A46A90-BD97-3746-8BC6-0BF8B8258156}" type="slidenum">
              <a:rPr lang="en-NG" smtClean="0"/>
              <a:t>‹#›</a:t>
            </a:fld>
            <a:endParaRPr lang="en-NG"/>
          </a:p>
        </p:txBody>
      </p:sp>
    </p:spTree>
    <p:extLst>
      <p:ext uri="{BB962C8B-B14F-4D97-AF65-F5344CB8AC3E}">
        <p14:creationId xmlns:p14="http://schemas.microsoft.com/office/powerpoint/2010/main" val="1629856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A46A90-BD97-3746-8BC6-0BF8B8258156}" type="slidenum">
              <a:rPr lang="en-NG" smtClean="0"/>
              <a:t>1</a:t>
            </a:fld>
            <a:endParaRPr lang="en-NG"/>
          </a:p>
        </p:txBody>
      </p:sp>
    </p:spTree>
    <p:extLst>
      <p:ext uri="{BB962C8B-B14F-4D97-AF65-F5344CB8AC3E}">
        <p14:creationId xmlns:p14="http://schemas.microsoft.com/office/powerpoint/2010/main" val="731421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A46A90-BD97-3746-8BC6-0BF8B8258156}" type="slidenum">
              <a:rPr lang="en-NG" smtClean="0"/>
              <a:t>3</a:t>
            </a:fld>
            <a:endParaRPr lang="en-NG"/>
          </a:p>
        </p:txBody>
      </p:sp>
    </p:spTree>
    <p:extLst>
      <p:ext uri="{BB962C8B-B14F-4D97-AF65-F5344CB8AC3E}">
        <p14:creationId xmlns:p14="http://schemas.microsoft.com/office/powerpoint/2010/main" val="16992240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A46A90-BD97-3746-8BC6-0BF8B8258156}" type="slidenum">
              <a:rPr lang="en-NG" smtClean="0"/>
              <a:t>6</a:t>
            </a:fld>
            <a:endParaRPr lang="en-NG"/>
          </a:p>
        </p:txBody>
      </p:sp>
    </p:spTree>
    <p:extLst>
      <p:ext uri="{BB962C8B-B14F-4D97-AF65-F5344CB8AC3E}">
        <p14:creationId xmlns:p14="http://schemas.microsoft.com/office/powerpoint/2010/main" val="7783159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a:t>
            </a:r>
          </a:p>
          <a:p>
            <a:endParaRPr lang="en-US" dirty="0"/>
          </a:p>
        </p:txBody>
      </p:sp>
      <p:sp>
        <p:nvSpPr>
          <p:cNvPr id="4" name="Slide Number Placeholder 3"/>
          <p:cNvSpPr>
            <a:spLocks noGrp="1"/>
          </p:cNvSpPr>
          <p:nvPr>
            <p:ph type="sldNum" sz="quarter" idx="5"/>
          </p:nvPr>
        </p:nvSpPr>
        <p:spPr/>
        <p:txBody>
          <a:bodyPr/>
          <a:lstStyle/>
          <a:p>
            <a:fld id="{27A46A90-BD97-3746-8BC6-0BF8B8258156}" type="slidenum">
              <a:rPr lang="en-NG" smtClean="0"/>
              <a:t>10</a:t>
            </a:fld>
            <a:endParaRPr lang="en-NG"/>
          </a:p>
        </p:txBody>
      </p:sp>
    </p:spTree>
    <p:extLst>
      <p:ext uri="{BB962C8B-B14F-4D97-AF65-F5344CB8AC3E}">
        <p14:creationId xmlns:p14="http://schemas.microsoft.com/office/powerpoint/2010/main" val="2768516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a:t>
            </a:r>
          </a:p>
          <a:p>
            <a:endParaRPr lang="en-US" dirty="0"/>
          </a:p>
        </p:txBody>
      </p:sp>
      <p:sp>
        <p:nvSpPr>
          <p:cNvPr id="4" name="Slide Number Placeholder 3"/>
          <p:cNvSpPr>
            <a:spLocks noGrp="1"/>
          </p:cNvSpPr>
          <p:nvPr>
            <p:ph type="sldNum" sz="quarter" idx="5"/>
          </p:nvPr>
        </p:nvSpPr>
        <p:spPr/>
        <p:txBody>
          <a:bodyPr/>
          <a:lstStyle/>
          <a:p>
            <a:fld id="{27A46A90-BD97-3746-8BC6-0BF8B8258156}" type="slidenum">
              <a:rPr lang="en-NG" smtClean="0"/>
              <a:t>11</a:t>
            </a:fld>
            <a:endParaRPr lang="en-NG"/>
          </a:p>
        </p:txBody>
      </p:sp>
    </p:spTree>
    <p:extLst>
      <p:ext uri="{BB962C8B-B14F-4D97-AF65-F5344CB8AC3E}">
        <p14:creationId xmlns:p14="http://schemas.microsoft.com/office/powerpoint/2010/main" val="570057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a:t>
            </a:r>
          </a:p>
          <a:p>
            <a:endParaRPr lang="en-US" dirty="0"/>
          </a:p>
        </p:txBody>
      </p:sp>
      <p:sp>
        <p:nvSpPr>
          <p:cNvPr id="4" name="Slide Number Placeholder 3"/>
          <p:cNvSpPr>
            <a:spLocks noGrp="1"/>
          </p:cNvSpPr>
          <p:nvPr>
            <p:ph type="sldNum" sz="quarter" idx="5"/>
          </p:nvPr>
        </p:nvSpPr>
        <p:spPr/>
        <p:txBody>
          <a:bodyPr/>
          <a:lstStyle/>
          <a:p>
            <a:fld id="{27A46A90-BD97-3746-8BC6-0BF8B8258156}" type="slidenum">
              <a:rPr lang="en-NG" smtClean="0"/>
              <a:t>12</a:t>
            </a:fld>
            <a:endParaRPr lang="en-NG"/>
          </a:p>
        </p:txBody>
      </p:sp>
    </p:spTree>
    <p:extLst>
      <p:ext uri="{BB962C8B-B14F-4D97-AF65-F5344CB8AC3E}">
        <p14:creationId xmlns:p14="http://schemas.microsoft.com/office/powerpoint/2010/main" val="7335525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a:t>
            </a:r>
          </a:p>
          <a:p>
            <a:endParaRPr lang="en-US" dirty="0"/>
          </a:p>
        </p:txBody>
      </p:sp>
      <p:sp>
        <p:nvSpPr>
          <p:cNvPr id="4" name="Slide Number Placeholder 3"/>
          <p:cNvSpPr>
            <a:spLocks noGrp="1"/>
          </p:cNvSpPr>
          <p:nvPr>
            <p:ph type="sldNum" sz="quarter" idx="5"/>
          </p:nvPr>
        </p:nvSpPr>
        <p:spPr/>
        <p:txBody>
          <a:bodyPr/>
          <a:lstStyle/>
          <a:p>
            <a:fld id="{27A46A90-BD97-3746-8BC6-0BF8B8258156}" type="slidenum">
              <a:rPr lang="en-NG" smtClean="0"/>
              <a:t>13</a:t>
            </a:fld>
            <a:endParaRPr lang="en-NG"/>
          </a:p>
        </p:txBody>
      </p:sp>
    </p:spTree>
    <p:extLst>
      <p:ext uri="{BB962C8B-B14F-4D97-AF65-F5344CB8AC3E}">
        <p14:creationId xmlns:p14="http://schemas.microsoft.com/office/powerpoint/2010/main" val="2445374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A46A90-BD97-3746-8BC6-0BF8B8258156}" type="slidenum">
              <a:rPr lang="en-NG" smtClean="0"/>
              <a:t>18</a:t>
            </a:fld>
            <a:endParaRPr lang="en-NG"/>
          </a:p>
        </p:txBody>
      </p:sp>
    </p:spTree>
    <p:extLst>
      <p:ext uri="{BB962C8B-B14F-4D97-AF65-F5344CB8AC3E}">
        <p14:creationId xmlns:p14="http://schemas.microsoft.com/office/powerpoint/2010/main" val="22126781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7452213-644D-E443-A26B-53860D4C0BD5}"/>
              </a:ext>
            </a:extLst>
          </p:cNvPr>
          <p:cNvPicPr>
            <a:picLocks noChangeAspect="1"/>
          </p:cNvPicPr>
          <p:nvPr userDrawn="1"/>
        </p:nvPicPr>
        <p:blipFill>
          <a:blip r:embed="rId2"/>
          <a:stretch>
            <a:fillRect/>
          </a:stretch>
        </p:blipFill>
        <p:spPr>
          <a:xfrm>
            <a:off x="0" y="983"/>
            <a:ext cx="12192000" cy="6856034"/>
          </a:xfrm>
          <a:prstGeom prst="rect">
            <a:avLst/>
          </a:prstGeom>
        </p:spPr>
      </p:pic>
      <p:sp>
        <p:nvSpPr>
          <p:cNvPr id="14" name="Title Placeholder 1">
            <a:extLst>
              <a:ext uri="{FF2B5EF4-FFF2-40B4-BE49-F238E27FC236}">
                <a16:creationId xmlns:a16="http://schemas.microsoft.com/office/drawing/2014/main" id="{4B1BF4CC-2F51-EE4E-8764-27CD3F13B28B}"/>
              </a:ext>
            </a:extLst>
          </p:cNvPr>
          <p:cNvSpPr>
            <a:spLocks noGrp="1"/>
          </p:cNvSpPr>
          <p:nvPr>
            <p:ph type="title" hasCustomPrompt="1"/>
          </p:nvPr>
        </p:nvSpPr>
        <p:spPr>
          <a:xfrm>
            <a:off x="438807" y="698495"/>
            <a:ext cx="5079124" cy="2066326"/>
          </a:xfrm>
          <a:prstGeom prst="rect">
            <a:avLst/>
          </a:prstGeom>
        </p:spPr>
        <p:txBody>
          <a:bodyPr vert="horz" lIns="91440" tIns="45720" rIns="91440" bIns="45720" rtlCol="0" anchor="ctr">
            <a:normAutofit/>
          </a:bodyPr>
          <a:lstStyle>
            <a:lvl1pPr>
              <a:defRPr b="1" i="0">
                <a:solidFill>
                  <a:schemeClr val="bg1"/>
                </a:solidFill>
                <a:latin typeface="Arial Black" panose="020B0604020202020204" pitchFamily="34" charset="0"/>
                <a:cs typeface="Arial Black" panose="020B0604020202020204" pitchFamily="34" charset="0"/>
              </a:defRPr>
            </a:lvl1pPr>
          </a:lstStyle>
          <a:p>
            <a:r>
              <a:rPr lang="en-GB" dirty="0"/>
              <a:t>PLANE PRESENTATION</a:t>
            </a:r>
            <a:br>
              <a:rPr lang="en-GB" dirty="0"/>
            </a:br>
            <a:r>
              <a:rPr lang="en-GB" dirty="0"/>
              <a:t>TEMPLATE</a:t>
            </a:r>
            <a:endParaRPr lang="en-NG" dirty="0"/>
          </a:p>
        </p:txBody>
      </p:sp>
      <p:sp>
        <p:nvSpPr>
          <p:cNvPr id="15" name="Text Placeholder 2">
            <a:extLst>
              <a:ext uri="{FF2B5EF4-FFF2-40B4-BE49-F238E27FC236}">
                <a16:creationId xmlns:a16="http://schemas.microsoft.com/office/drawing/2014/main" id="{5972D08E-E44A-6B42-8905-B4987DEDEC95}"/>
              </a:ext>
            </a:extLst>
          </p:cNvPr>
          <p:cNvSpPr>
            <a:spLocks noGrp="1"/>
          </p:cNvSpPr>
          <p:nvPr>
            <p:ph idx="1" hasCustomPrompt="1"/>
          </p:nvPr>
        </p:nvSpPr>
        <p:spPr>
          <a:xfrm>
            <a:off x="438807" y="3141939"/>
            <a:ext cx="3355428" cy="286078"/>
          </a:xfrm>
          <a:prstGeom prst="rect">
            <a:avLst/>
          </a:prstGeom>
        </p:spPr>
        <p:txBody>
          <a:bodyPr vert="horz" lIns="91440" tIns="45720" rIns="91440" bIns="45720" rtlCol="0">
            <a:normAutofit/>
          </a:bodyPr>
          <a:lstStyle>
            <a:lvl1pPr marL="0" indent="0">
              <a:buNone/>
              <a:defRPr sz="1100" i="1">
                <a:solidFill>
                  <a:schemeClr val="bg1"/>
                </a:solidFill>
              </a:defRPr>
            </a:lvl1pPr>
          </a:lstStyle>
          <a:p>
            <a:pPr lvl="0"/>
            <a:r>
              <a:rPr lang="en-NG" dirty="0"/>
              <a:t>ADDITIONAL INFORMATION CAN BE ADDED</a:t>
            </a:r>
          </a:p>
        </p:txBody>
      </p:sp>
      <p:sp>
        <p:nvSpPr>
          <p:cNvPr id="17" name="Picture Placeholder 16">
            <a:extLst>
              <a:ext uri="{FF2B5EF4-FFF2-40B4-BE49-F238E27FC236}">
                <a16:creationId xmlns:a16="http://schemas.microsoft.com/office/drawing/2014/main" id="{64E564E0-8AB1-014C-974D-32E88A8138F6}"/>
              </a:ext>
            </a:extLst>
          </p:cNvPr>
          <p:cNvSpPr>
            <a:spLocks noGrp="1"/>
          </p:cNvSpPr>
          <p:nvPr>
            <p:ph type="pic" sz="quarter" idx="13"/>
          </p:nvPr>
        </p:nvSpPr>
        <p:spPr>
          <a:xfrm>
            <a:off x="6096000" y="1587"/>
            <a:ext cx="6096000" cy="6856413"/>
          </a:xfrm>
        </p:spPr>
        <p:txBody>
          <a:bodyPr/>
          <a:lstStyle/>
          <a:p>
            <a:endParaRPr lang="en-NG" dirty="0"/>
          </a:p>
        </p:txBody>
      </p:sp>
    </p:spTree>
    <p:extLst>
      <p:ext uri="{BB962C8B-B14F-4D97-AF65-F5344CB8AC3E}">
        <p14:creationId xmlns:p14="http://schemas.microsoft.com/office/powerpoint/2010/main" val="374033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1A8898C-53B2-9F46-82CB-87617CA8B6FA}"/>
              </a:ext>
            </a:extLst>
          </p:cNvPr>
          <p:cNvSpPr>
            <a:spLocks noGrp="1"/>
          </p:cNvSpPr>
          <p:nvPr>
            <p:ph type="ftr" sz="quarter" idx="11"/>
          </p:nvPr>
        </p:nvSpPr>
        <p:spPr>
          <a:xfrm>
            <a:off x="1368982" y="6356350"/>
            <a:ext cx="4114800" cy="365125"/>
          </a:xfrm>
          <a:prstGeom prst="rect">
            <a:avLst/>
          </a:prstGeom>
        </p:spPr>
        <p:txBody>
          <a:bodyPr/>
          <a:lstStyle/>
          <a:p>
            <a:r>
              <a:rPr lang="en-GB"/>
              <a:t>Replace with Document Title</a:t>
            </a:r>
            <a:endParaRPr lang="en-NG"/>
          </a:p>
        </p:txBody>
      </p:sp>
      <p:sp>
        <p:nvSpPr>
          <p:cNvPr id="6" name="Slide Number Placeholder 5">
            <a:extLst>
              <a:ext uri="{FF2B5EF4-FFF2-40B4-BE49-F238E27FC236}">
                <a16:creationId xmlns:a16="http://schemas.microsoft.com/office/drawing/2014/main" id="{0DBCE70B-9983-E84C-B023-B00A3BB58504}"/>
              </a:ext>
            </a:extLst>
          </p:cNvPr>
          <p:cNvSpPr>
            <a:spLocks noGrp="1"/>
          </p:cNvSpPr>
          <p:nvPr>
            <p:ph type="sldNum" sz="quarter" idx="12"/>
          </p:nvPr>
        </p:nvSpPr>
        <p:spPr>
          <a:xfrm>
            <a:off x="591237" y="6356350"/>
            <a:ext cx="407276" cy="365125"/>
          </a:xfrm>
        </p:spPr>
        <p:txBody>
          <a:bodyPr/>
          <a:lstStyle/>
          <a:p>
            <a:fld id="{50378FF1-0A2D-B242-8485-06C380C6B3EE}" type="slidenum">
              <a:rPr lang="en-NG" smtClean="0"/>
              <a:t>‹#›</a:t>
            </a:fld>
            <a:endParaRPr lang="en-NG"/>
          </a:p>
        </p:txBody>
      </p:sp>
      <p:sp>
        <p:nvSpPr>
          <p:cNvPr id="3" name="Text Placeholder 2">
            <a:extLst>
              <a:ext uri="{FF2B5EF4-FFF2-40B4-BE49-F238E27FC236}">
                <a16:creationId xmlns:a16="http://schemas.microsoft.com/office/drawing/2014/main" id="{2BA9B420-6A61-834D-82C2-99F0AF9069F3}"/>
              </a:ext>
            </a:extLst>
          </p:cNvPr>
          <p:cNvSpPr>
            <a:spLocks noGrp="1"/>
          </p:cNvSpPr>
          <p:nvPr>
            <p:ph type="body" sz="quarter" idx="13" hasCustomPrompt="1"/>
          </p:nvPr>
        </p:nvSpPr>
        <p:spPr>
          <a:xfrm>
            <a:off x="693738" y="430214"/>
            <a:ext cx="11014075" cy="894090"/>
          </a:xfrm>
        </p:spPr>
        <p:txBody>
          <a:bodyPr>
            <a:normAutofit/>
          </a:bodyPr>
          <a:lstStyle>
            <a:lvl1pPr marL="0" indent="0">
              <a:buNone/>
              <a:defRPr sz="3200" b="1">
                <a:latin typeface="+mj-lt"/>
              </a:defRPr>
            </a:lvl1pPr>
          </a:lstStyle>
          <a:p>
            <a:pPr lvl="0"/>
            <a:r>
              <a:rPr lang="en-NG" dirty="0"/>
              <a:t>CLICK TO ADD TEXT</a:t>
            </a:r>
          </a:p>
        </p:txBody>
      </p:sp>
      <p:sp>
        <p:nvSpPr>
          <p:cNvPr id="9" name="Text Placeholder 8">
            <a:extLst>
              <a:ext uri="{FF2B5EF4-FFF2-40B4-BE49-F238E27FC236}">
                <a16:creationId xmlns:a16="http://schemas.microsoft.com/office/drawing/2014/main" id="{559C91EA-EECE-B540-88C9-480F1EDF08AF}"/>
              </a:ext>
            </a:extLst>
          </p:cNvPr>
          <p:cNvSpPr>
            <a:spLocks noGrp="1"/>
          </p:cNvSpPr>
          <p:nvPr>
            <p:ph type="body" sz="quarter" idx="14"/>
          </p:nvPr>
        </p:nvSpPr>
        <p:spPr>
          <a:xfrm>
            <a:off x="693738" y="1703388"/>
            <a:ext cx="11014075" cy="3614737"/>
          </a:xfrm>
        </p:spPr>
        <p:txBody>
          <a:bodyPr/>
          <a:lstStyle>
            <a:lvl1pPr marL="0" indent="0" algn="l">
              <a:buNone/>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NG" dirty="0"/>
          </a:p>
        </p:txBody>
      </p:sp>
    </p:spTree>
    <p:extLst>
      <p:ext uri="{BB962C8B-B14F-4D97-AF65-F5344CB8AC3E}">
        <p14:creationId xmlns:p14="http://schemas.microsoft.com/office/powerpoint/2010/main" val="22183714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15"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4651AD-B220-764B-9FE2-638A70E51B49}"/>
              </a:ext>
            </a:extLst>
          </p:cNvPr>
          <p:cNvSpPr>
            <a:spLocks noGrp="1"/>
          </p:cNvSpPr>
          <p:nvPr>
            <p:ph idx="1"/>
          </p:nvPr>
        </p:nvSpPr>
        <p:spPr>
          <a:xfrm>
            <a:off x="838200" y="1825625"/>
            <a:ext cx="5005552" cy="4351338"/>
          </a:xfrm>
        </p:spPr>
        <p:txBody>
          <a:bodyPr/>
          <a:lstStyle>
            <a:lvl1pPr marL="0" indent="0">
              <a:buNone/>
              <a:defRPr>
                <a:solidFill>
                  <a:srgbClr val="000000"/>
                </a:solidFill>
              </a:defRPr>
            </a:lvl1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NG" dirty="0"/>
          </a:p>
        </p:txBody>
      </p:sp>
      <p:sp>
        <p:nvSpPr>
          <p:cNvPr id="4" name="Date Placeholder 3">
            <a:extLst>
              <a:ext uri="{FF2B5EF4-FFF2-40B4-BE49-F238E27FC236}">
                <a16:creationId xmlns:a16="http://schemas.microsoft.com/office/drawing/2014/main" id="{504941F0-136F-F14C-8F06-9F1142A79A86}"/>
              </a:ext>
            </a:extLst>
          </p:cNvPr>
          <p:cNvSpPr>
            <a:spLocks noGrp="1"/>
          </p:cNvSpPr>
          <p:nvPr>
            <p:ph type="dt" sz="half" idx="10"/>
          </p:nvPr>
        </p:nvSpPr>
        <p:spPr>
          <a:xfrm>
            <a:off x="838200" y="6353341"/>
            <a:ext cx="614082" cy="365125"/>
          </a:xfrm>
        </p:spPr>
        <p:txBody>
          <a:bodyPr/>
          <a:lstStyle/>
          <a:p>
            <a:fld id="{916D1960-555B-174B-B2E3-BD9609267502}" type="datetime1">
              <a:rPr lang="en-US" smtClean="0"/>
              <a:t>2/21/2024</a:t>
            </a:fld>
            <a:endParaRPr lang="en-NG"/>
          </a:p>
        </p:txBody>
      </p:sp>
      <p:sp>
        <p:nvSpPr>
          <p:cNvPr id="5" name="Footer Placeholder 4">
            <a:extLst>
              <a:ext uri="{FF2B5EF4-FFF2-40B4-BE49-F238E27FC236}">
                <a16:creationId xmlns:a16="http://schemas.microsoft.com/office/drawing/2014/main" id="{51A8898C-53B2-9F46-82CB-87617CA8B6FA}"/>
              </a:ext>
            </a:extLst>
          </p:cNvPr>
          <p:cNvSpPr>
            <a:spLocks noGrp="1"/>
          </p:cNvSpPr>
          <p:nvPr>
            <p:ph type="ftr" sz="quarter" idx="11"/>
          </p:nvPr>
        </p:nvSpPr>
        <p:spPr>
          <a:xfrm>
            <a:off x="2020057" y="6353341"/>
            <a:ext cx="4114800" cy="365125"/>
          </a:xfrm>
          <a:prstGeom prst="rect">
            <a:avLst/>
          </a:prstGeom>
        </p:spPr>
        <p:txBody>
          <a:bodyPr/>
          <a:lstStyle/>
          <a:p>
            <a:r>
              <a:rPr lang="en-GB"/>
              <a:t>Replace with Document Title</a:t>
            </a:r>
            <a:endParaRPr lang="en-NG"/>
          </a:p>
        </p:txBody>
      </p:sp>
      <p:sp>
        <p:nvSpPr>
          <p:cNvPr id="6" name="Slide Number Placeholder 5">
            <a:extLst>
              <a:ext uri="{FF2B5EF4-FFF2-40B4-BE49-F238E27FC236}">
                <a16:creationId xmlns:a16="http://schemas.microsoft.com/office/drawing/2014/main" id="{0DBCE70B-9983-E84C-B023-B00A3BB58504}"/>
              </a:ext>
            </a:extLst>
          </p:cNvPr>
          <p:cNvSpPr>
            <a:spLocks noGrp="1"/>
          </p:cNvSpPr>
          <p:nvPr>
            <p:ph type="sldNum" sz="quarter" idx="12"/>
          </p:nvPr>
        </p:nvSpPr>
        <p:spPr>
          <a:xfrm>
            <a:off x="10946524" y="6353341"/>
            <a:ext cx="407276" cy="365125"/>
          </a:xfrm>
        </p:spPr>
        <p:txBody>
          <a:bodyPr/>
          <a:lstStyle/>
          <a:p>
            <a:fld id="{50378FF1-0A2D-B242-8485-06C380C6B3EE}" type="slidenum">
              <a:rPr lang="en-NG" smtClean="0"/>
              <a:t>‹#›</a:t>
            </a:fld>
            <a:endParaRPr lang="en-NG"/>
          </a:p>
        </p:txBody>
      </p:sp>
      <p:sp>
        <p:nvSpPr>
          <p:cNvPr id="7" name="Content Placeholder 2">
            <a:extLst>
              <a:ext uri="{FF2B5EF4-FFF2-40B4-BE49-F238E27FC236}">
                <a16:creationId xmlns:a16="http://schemas.microsoft.com/office/drawing/2014/main" id="{5E847E29-1C3C-FD42-915E-03C15769E4E2}"/>
              </a:ext>
            </a:extLst>
          </p:cNvPr>
          <p:cNvSpPr>
            <a:spLocks noGrp="1"/>
          </p:cNvSpPr>
          <p:nvPr>
            <p:ph idx="13"/>
          </p:nvPr>
        </p:nvSpPr>
        <p:spPr>
          <a:xfrm>
            <a:off x="6357445" y="1825625"/>
            <a:ext cx="5005552" cy="4351338"/>
          </a:xfrm>
        </p:spPr>
        <p:txBody>
          <a:bodyPr/>
          <a:lstStyle>
            <a:lvl1pPr marL="0" indent="0">
              <a:buNone/>
              <a:defRPr>
                <a:solidFill>
                  <a:srgbClr val="000000"/>
                </a:solidFill>
              </a:defRPr>
            </a:lvl1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NG" dirty="0"/>
          </a:p>
        </p:txBody>
      </p:sp>
      <p:sp>
        <p:nvSpPr>
          <p:cNvPr id="8" name="Text Placeholder 2">
            <a:extLst>
              <a:ext uri="{FF2B5EF4-FFF2-40B4-BE49-F238E27FC236}">
                <a16:creationId xmlns:a16="http://schemas.microsoft.com/office/drawing/2014/main" id="{5B1D0417-4BE5-D34E-8106-38E92A5962AA}"/>
              </a:ext>
            </a:extLst>
          </p:cNvPr>
          <p:cNvSpPr>
            <a:spLocks noGrp="1"/>
          </p:cNvSpPr>
          <p:nvPr>
            <p:ph type="body" sz="quarter" idx="14" hasCustomPrompt="1"/>
          </p:nvPr>
        </p:nvSpPr>
        <p:spPr>
          <a:xfrm>
            <a:off x="838200" y="430214"/>
            <a:ext cx="10869613" cy="894090"/>
          </a:xfrm>
        </p:spPr>
        <p:txBody>
          <a:bodyPr>
            <a:normAutofit/>
          </a:bodyPr>
          <a:lstStyle>
            <a:lvl1pPr marL="0" indent="0">
              <a:buNone/>
              <a:defRPr sz="3200" b="1">
                <a:latin typeface="+mj-lt"/>
              </a:defRPr>
            </a:lvl1pPr>
          </a:lstStyle>
          <a:p>
            <a:pPr lvl="0"/>
            <a:r>
              <a:rPr lang="en-NG" dirty="0"/>
              <a:t>CLICK TO ADD TEXT</a:t>
            </a:r>
          </a:p>
        </p:txBody>
      </p:sp>
    </p:spTree>
    <p:extLst>
      <p:ext uri="{BB962C8B-B14F-4D97-AF65-F5344CB8AC3E}">
        <p14:creationId xmlns:p14="http://schemas.microsoft.com/office/powerpoint/2010/main" val="38481872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4651AD-B220-764B-9FE2-638A70E51B49}"/>
              </a:ext>
            </a:extLst>
          </p:cNvPr>
          <p:cNvSpPr>
            <a:spLocks noGrp="1"/>
          </p:cNvSpPr>
          <p:nvPr>
            <p:ph idx="1"/>
          </p:nvPr>
        </p:nvSpPr>
        <p:spPr>
          <a:xfrm>
            <a:off x="838200" y="1825625"/>
            <a:ext cx="3344917" cy="4351338"/>
          </a:xfrm>
        </p:spPr>
        <p:txBody>
          <a:bodyPr/>
          <a:lstStyle>
            <a:lvl1pPr marL="0" indent="0">
              <a:buNone/>
              <a:defRPr>
                <a:solidFill>
                  <a:srgbClr val="000000"/>
                </a:solidFill>
              </a:defRPr>
            </a:lvl1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NG" dirty="0"/>
          </a:p>
        </p:txBody>
      </p:sp>
      <p:sp>
        <p:nvSpPr>
          <p:cNvPr id="4" name="Date Placeholder 3">
            <a:extLst>
              <a:ext uri="{FF2B5EF4-FFF2-40B4-BE49-F238E27FC236}">
                <a16:creationId xmlns:a16="http://schemas.microsoft.com/office/drawing/2014/main" id="{504941F0-136F-F14C-8F06-9F1142A79A86}"/>
              </a:ext>
            </a:extLst>
          </p:cNvPr>
          <p:cNvSpPr>
            <a:spLocks noGrp="1"/>
          </p:cNvSpPr>
          <p:nvPr>
            <p:ph type="dt" sz="half" idx="10"/>
          </p:nvPr>
        </p:nvSpPr>
        <p:spPr/>
        <p:txBody>
          <a:bodyPr/>
          <a:lstStyle/>
          <a:p>
            <a:fld id="{916D1960-555B-174B-B2E3-BD9609267502}" type="datetime1">
              <a:rPr lang="en-US" smtClean="0"/>
              <a:t>2/21/2024</a:t>
            </a:fld>
            <a:endParaRPr lang="en-NG"/>
          </a:p>
        </p:txBody>
      </p:sp>
      <p:sp>
        <p:nvSpPr>
          <p:cNvPr id="5" name="Footer Placeholder 4">
            <a:extLst>
              <a:ext uri="{FF2B5EF4-FFF2-40B4-BE49-F238E27FC236}">
                <a16:creationId xmlns:a16="http://schemas.microsoft.com/office/drawing/2014/main" id="{51A8898C-53B2-9F46-82CB-87617CA8B6FA}"/>
              </a:ext>
            </a:extLst>
          </p:cNvPr>
          <p:cNvSpPr>
            <a:spLocks noGrp="1"/>
          </p:cNvSpPr>
          <p:nvPr>
            <p:ph type="ftr" sz="quarter" idx="11"/>
          </p:nvPr>
        </p:nvSpPr>
        <p:spPr>
          <a:xfrm>
            <a:off x="2366141" y="6353341"/>
            <a:ext cx="4114800" cy="365125"/>
          </a:xfrm>
          <a:prstGeom prst="rect">
            <a:avLst/>
          </a:prstGeom>
        </p:spPr>
        <p:txBody>
          <a:bodyPr/>
          <a:lstStyle/>
          <a:p>
            <a:r>
              <a:rPr lang="en-GB"/>
              <a:t>Replace with Document Title</a:t>
            </a:r>
            <a:endParaRPr lang="en-NG"/>
          </a:p>
        </p:txBody>
      </p:sp>
      <p:sp>
        <p:nvSpPr>
          <p:cNvPr id="6" name="Slide Number Placeholder 5">
            <a:extLst>
              <a:ext uri="{FF2B5EF4-FFF2-40B4-BE49-F238E27FC236}">
                <a16:creationId xmlns:a16="http://schemas.microsoft.com/office/drawing/2014/main" id="{0DBCE70B-9983-E84C-B023-B00A3BB58504}"/>
              </a:ext>
            </a:extLst>
          </p:cNvPr>
          <p:cNvSpPr>
            <a:spLocks noGrp="1"/>
          </p:cNvSpPr>
          <p:nvPr>
            <p:ph type="sldNum" sz="quarter" idx="12"/>
          </p:nvPr>
        </p:nvSpPr>
        <p:spPr/>
        <p:txBody>
          <a:bodyPr/>
          <a:lstStyle/>
          <a:p>
            <a:fld id="{50378FF1-0A2D-B242-8485-06C380C6B3EE}" type="slidenum">
              <a:rPr lang="en-NG" smtClean="0"/>
              <a:t>‹#›</a:t>
            </a:fld>
            <a:endParaRPr lang="en-NG"/>
          </a:p>
        </p:txBody>
      </p:sp>
      <p:sp>
        <p:nvSpPr>
          <p:cNvPr id="12" name="Content Placeholder 2">
            <a:extLst>
              <a:ext uri="{FF2B5EF4-FFF2-40B4-BE49-F238E27FC236}">
                <a16:creationId xmlns:a16="http://schemas.microsoft.com/office/drawing/2014/main" id="{B8B47DAD-4910-7548-BA26-15131978B484}"/>
              </a:ext>
            </a:extLst>
          </p:cNvPr>
          <p:cNvSpPr>
            <a:spLocks noGrp="1"/>
          </p:cNvSpPr>
          <p:nvPr>
            <p:ph idx="13"/>
          </p:nvPr>
        </p:nvSpPr>
        <p:spPr>
          <a:xfrm>
            <a:off x="4423541" y="1843471"/>
            <a:ext cx="3344917" cy="4351338"/>
          </a:xfrm>
        </p:spPr>
        <p:txBody>
          <a:bodyPr/>
          <a:lstStyle>
            <a:lvl1pPr marL="0" indent="0">
              <a:buNone/>
              <a:defRPr>
                <a:solidFill>
                  <a:srgbClr val="000000"/>
                </a:solidFill>
              </a:defRPr>
            </a:lvl1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NG" dirty="0"/>
          </a:p>
        </p:txBody>
      </p:sp>
      <p:sp>
        <p:nvSpPr>
          <p:cNvPr id="13" name="Content Placeholder 2">
            <a:extLst>
              <a:ext uri="{FF2B5EF4-FFF2-40B4-BE49-F238E27FC236}">
                <a16:creationId xmlns:a16="http://schemas.microsoft.com/office/drawing/2014/main" id="{B18C9753-C672-614A-9BA6-992D0455CD57}"/>
              </a:ext>
            </a:extLst>
          </p:cNvPr>
          <p:cNvSpPr>
            <a:spLocks noGrp="1"/>
          </p:cNvSpPr>
          <p:nvPr>
            <p:ph idx="14"/>
          </p:nvPr>
        </p:nvSpPr>
        <p:spPr>
          <a:xfrm>
            <a:off x="8008885" y="1825625"/>
            <a:ext cx="3344917" cy="4351338"/>
          </a:xfrm>
        </p:spPr>
        <p:txBody>
          <a:bodyPr/>
          <a:lstStyle>
            <a:lvl1pPr marL="0" indent="0">
              <a:buNone/>
              <a:defRPr>
                <a:solidFill>
                  <a:srgbClr val="000000"/>
                </a:solidFill>
              </a:defRPr>
            </a:lvl1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NG" dirty="0"/>
          </a:p>
        </p:txBody>
      </p:sp>
      <p:sp>
        <p:nvSpPr>
          <p:cNvPr id="9" name="Text Placeholder 2">
            <a:extLst>
              <a:ext uri="{FF2B5EF4-FFF2-40B4-BE49-F238E27FC236}">
                <a16:creationId xmlns:a16="http://schemas.microsoft.com/office/drawing/2014/main" id="{24FB5C5D-4F61-BC43-BF5E-42435A3F7D27}"/>
              </a:ext>
            </a:extLst>
          </p:cNvPr>
          <p:cNvSpPr>
            <a:spLocks noGrp="1"/>
          </p:cNvSpPr>
          <p:nvPr>
            <p:ph type="body" sz="quarter" idx="15" hasCustomPrompt="1"/>
          </p:nvPr>
        </p:nvSpPr>
        <p:spPr>
          <a:xfrm>
            <a:off x="838200" y="421566"/>
            <a:ext cx="11014075" cy="894090"/>
          </a:xfrm>
        </p:spPr>
        <p:txBody>
          <a:bodyPr>
            <a:normAutofit/>
          </a:bodyPr>
          <a:lstStyle>
            <a:lvl1pPr marL="0" indent="0">
              <a:buNone/>
              <a:defRPr sz="3200" b="1">
                <a:latin typeface="+mj-lt"/>
              </a:defRPr>
            </a:lvl1pPr>
          </a:lstStyle>
          <a:p>
            <a:pPr lvl="0"/>
            <a:r>
              <a:rPr lang="en-NG" dirty="0"/>
              <a:t>CLICK TO ADD TEXT</a:t>
            </a:r>
          </a:p>
        </p:txBody>
      </p:sp>
    </p:spTree>
    <p:extLst>
      <p:ext uri="{BB962C8B-B14F-4D97-AF65-F5344CB8AC3E}">
        <p14:creationId xmlns:p14="http://schemas.microsoft.com/office/powerpoint/2010/main" val="2889564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E468F63-F60E-0842-ACD6-D5A44C0A74DC}"/>
              </a:ext>
            </a:extLst>
          </p:cNvPr>
          <p:cNvSpPr>
            <a:spLocks noGrp="1"/>
          </p:cNvSpPr>
          <p:nvPr>
            <p:ph type="dt" sz="half" idx="10"/>
          </p:nvPr>
        </p:nvSpPr>
        <p:spPr/>
        <p:txBody>
          <a:bodyPr/>
          <a:lstStyle/>
          <a:p>
            <a:fld id="{EF36F3C1-B329-7C44-9A97-A94AAA1F6C61}" type="datetime1">
              <a:rPr lang="en-US" smtClean="0"/>
              <a:t>2/21/2024</a:t>
            </a:fld>
            <a:endParaRPr lang="en-NG"/>
          </a:p>
        </p:txBody>
      </p:sp>
      <p:sp>
        <p:nvSpPr>
          <p:cNvPr id="5" name="Footer Placeholder 4">
            <a:extLst>
              <a:ext uri="{FF2B5EF4-FFF2-40B4-BE49-F238E27FC236}">
                <a16:creationId xmlns:a16="http://schemas.microsoft.com/office/drawing/2014/main" id="{D4908C14-7B12-C74C-8C93-F3671A069BA8}"/>
              </a:ext>
            </a:extLst>
          </p:cNvPr>
          <p:cNvSpPr>
            <a:spLocks noGrp="1"/>
          </p:cNvSpPr>
          <p:nvPr>
            <p:ph type="ftr" sz="quarter" idx="11"/>
          </p:nvPr>
        </p:nvSpPr>
        <p:spPr>
          <a:xfrm>
            <a:off x="1798321" y="6359672"/>
            <a:ext cx="4114800" cy="365125"/>
          </a:xfrm>
          <a:prstGeom prst="rect">
            <a:avLst/>
          </a:prstGeom>
        </p:spPr>
        <p:txBody>
          <a:bodyPr/>
          <a:lstStyle/>
          <a:p>
            <a:r>
              <a:rPr lang="en-GB"/>
              <a:t>Replace with Document Title</a:t>
            </a:r>
            <a:endParaRPr lang="en-NG"/>
          </a:p>
        </p:txBody>
      </p:sp>
      <p:sp>
        <p:nvSpPr>
          <p:cNvPr id="6" name="Slide Number Placeholder 5">
            <a:extLst>
              <a:ext uri="{FF2B5EF4-FFF2-40B4-BE49-F238E27FC236}">
                <a16:creationId xmlns:a16="http://schemas.microsoft.com/office/drawing/2014/main" id="{26D3FCF2-A40B-5C4E-B766-C2AE6BAACF12}"/>
              </a:ext>
            </a:extLst>
          </p:cNvPr>
          <p:cNvSpPr>
            <a:spLocks noGrp="1"/>
          </p:cNvSpPr>
          <p:nvPr>
            <p:ph type="sldNum" sz="quarter" idx="12"/>
          </p:nvPr>
        </p:nvSpPr>
        <p:spPr/>
        <p:txBody>
          <a:bodyPr/>
          <a:lstStyle/>
          <a:p>
            <a:fld id="{50378FF1-0A2D-B242-8485-06C380C6B3EE}" type="slidenum">
              <a:rPr lang="en-NG" smtClean="0"/>
              <a:t>‹#›</a:t>
            </a:fld>
            <a:endParaRPr lang="en-NG"/>
          </a:p>
        </p:txBody>
      </p:sp>
      <p:sp>
        <p:nvSpPr>
          <p:cNvPr id="7" name="Rectangle 6">
            <a:extLst>
              <a:ext uri="{FF2B5EF4-FFF2-40B4-BE49-F238E27FC236}">
                <a16:creationId xmlns:a16="http://schemas.microsoft.com/office/drawing/2014/main" id="{16592CC1-AD94-274E-916C-E6FD51AE4931}"/>
              </a:ext>
            </a:extLst>
          </p:cNvPr>
          <p:cNvSpPr/>
          <p:nvPr userDrawn="1"/>
        </p:nvSpPr>
        <p:spPr>
          <a:xfrm>
            <a:off x="1" y="2363993"/>
            <a:ext cx="7971414" cy="2130014"/>
          </a:xfrm>
          <a:prstGeom prst="rect">
            <a:avLst/>
          </a:prstGeom>
          <a:solidFill>
            <a:srgbClr val="444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G"/>
          </a:p>
        </p:txBody>
      </p:sp>
      <p:sp>
        <p:nvSpPr>
          <p:cNvPr id="9" name="Rectangle 8">
            <a:extLst>
              <a:ext uri="{FF2B5EF4-FFF2-40B4-BE49-F238E27FC236}">
                <a16:creationId xmlns:a16="http://schemas.microsoft.com/office/drawing/2014/main" id="{386681FD-7868-9844-839A-AEA1EB2CF4D0}"/>
              </a:ext>
            </a:extLst>
          </p:cNvPr>
          <p:cNvSpPr/>
          <p:nvPr userDrawn="1"/>
        </p:nvSpPr>
        <p:spPr>
          <a:xfrm>
            <a:off x="7971415" y="2363993"/>
            <a:ext cx="4216999" cy="2130014"/>
          </a:xfrm>
          <a:prstGeom prst="rect">
            <a:avLst/>
          </a:prstGeom>
          <a:solidFill>
            <a:srgbClr val="98CA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G"/>
          </a:p>
        </p:txBody>
      </p:sp>
      <p:sp>
        <p:nvSpPr>
          <p:cNvPr id="2" name="Title 1">
            <a:extLst>
              <a:ext uri="{FF2B5EF4-FFF2-40B4-BE49-F238E27FC236}">
                <a16:creationId xmlns:a16="http://schemas.microsoft.com/office/drawing/2014/main" id="{699E27F3-7288-354A-9757-A56051B0430F}"/>
              </a:ext>
            </a:extLst>
          </p:cNvPr>
          <p:cNvSpPr>
            <a:spLocks noGrp="1"/>
          </p:cNvSpPr>
          <p:nvPr>
            <p:ph type="title"/>
          </p:nvPr>
        </p:nvSpPr>
        <p:spPr>
          <a:xfrm>
            <a:off x="655321" y="2803712"/>
            <a:ext cx="5257800" cy="1250576"/>
          </a:xfrm>
        </p:spPr>
        <p:txBody>
          <a:bodyPr anchor="b">
            <a:normAutofit/>
          </a:bodyPr>
          <a:lstStyle>
            <a:lvl1pPr>
              <a:defRPr sz="4400">
                <a:solidFill>
                  <a:schemeClr val="bg1"/>
                </a:solidFill>
              </a:defRPr>
            </a:lvl1pPr>
          </a:lstStyle>
          <a:p>
            <a:r>
              <a:rPr lang="en-GB" dirty="0"/>
              <a:t>Click to edit Master title style</a:t>
            </a:r>
            <a:endParaRPr lang="en-NG" dirty="0"/>
          </a:p>
        </p:txBody>
      </p:sp>
    </p:spTree>
    <p:extLst>
      <p:ext uri="{BB962C8B-B14F-4D97-AF65-F5344CB8AC3E}">
        <p14:creationId xmlns:p14="http://schemas.microsoft.com/office/powerpoint/2010/main" val="2328632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DAA67-D078-164C-94B1-70AD6DC19028}"/>
              </a:ext>
            </a:extLst>
          </p:cNvPr>
          <p:cNvSpPr>
            <a:spLocks noGrp="1"/>
          </p:cNvSpPr>
          <p:nvPr>
            <p:ph type="title"/>
          </p:nvPr>
        </p:nvSpPr>
        <p:spPr>
          <a:xfrm>
            <a:off x="838199" y="320675"/>
            <a:ext cx="5100145" cy="1325563"/>
          </a:xfrm>
        </p:spPr>
        <p:txBody>
          <a:bodyPr/>
          <a:lstStyle/>
          <a:p>
            <a:r>
              <a:rPr lang="en-GB" dirty="0"/>
              <a:t>Click to edit Master title style</a:t>
            </a:r>
            <a:endParaRPr lang="en-NG" dirty="0"/>
          </a:p>
        </p:txBody>
      </p:sp>
      <p:sp>
        <p:nvSpPr>
          <p:cNvPr id="3" name="Content Placeholder 2">
            <a:extLst>
              <a:ext uri="{FF2B5EF4-FFF2-40B4-BE49-F238E27FC236}">
                <a16:creationId xmlns:a16="http://schemas.microsoft.com/office/drawing/2014/main" id="{DA4651AD-B220-764B-9FE2-638A70E51B49}"/>
              </a:ext>
            </a:extLst>
          </p:cNvPr>
          <p:cNvSpPr>
            <a:spLocks noGrp="1"/>
          </p:cNvSpPr>
          <p:nvPr>
            <p:ph idx="1"/>
          </p:nvPr>
        </p:nvSpPr>
        <p:spPr>
          <a:xfrm>
            <a:off x="838200" y="1825625"/>
            <a:ext cx="5100145" cy="4351338"/>
          </a:xfrm>
        </p:spPr>
        <p:txBody>
          <a:bodyPr/>
          <a:lstStyle>
            <a:lvl1pPr marL="0" indent="0">
              <a:buNone/>
              <a:defRPr>
                <a:solidFill>
                  <a:srgbClr val="000000"/>
                </a:solidFill>
              </a:defRPr>
            </a:lvl1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NG" dirty="0"/>
          </a:p>
        </p:txBody>
      </p:sp>
      <p:sp>
        <p:nvSpPr>
          <p:cNvPr id="4" name="Date Placeholder 3">
            <a:extLst>
              <a:ext uri="{FF2B5EF4-FFF2-40B4-BE49-F238E27FC236}">
                <a16:creationId xmlns:a16="http://schemas.microsoft.com/office/drawing/2014/main" id="{504941F0-136F-F14C-8F06-9F1142A79A86}"/>
              </a:ext>
            </a:extLst>
          </p:cNvPr>
          <p:cNvSpPr>
            <a:spLocks noGrp="1"/>
          </p:cNvSpPr>
          <p:nvPr>
            <p:ph type="dt" sz="half" idx="10"/>
          </p:nvPr>
        </p:nvSpPr>
        <p:spPr/>
        <p:txBody>
          <a:bodyPr/>
          <a:lstStyle/>
          <a:p>
            <a:fld id="{916D1960-555B-174B-B2E3-BD9609267502}" type="datetime1">
              <a:rPr lang="en-US" smtClean="0"/>
              <a:t>2/21/2024</a:t>
            </a:fld>
            <a:endParaRPr lang="en-NG"/>
          </a:p>
        </p:txBody>
      </p:sp>
      <p:sp>
        <p:nvSpPr>
          <p:cNvPr id="5" name="Footer Placeholder 4">
            <a:extLst>
              <a:ext uri="{FF2B5EF4-FFF2-40B4-BE49-F238E27FC236}">
                <a16:creationId xmlns:a16="http://schemas.microsoft.com/office/drawing/2014/main" id="{51A8898C-53B2-9F46-82CB-87617CA8B6FA}"/>
              </a:ext>
            </a:extLst>
          </p:cNvPr>
          <p:cNvSpPr>
            <a:spLocks noGrp="1"/>
          </p:cNvSpPr>
          <p:nvPr>
            <p:ph type="ftr" sz="quarter" idx="11"/>
          </p:nvPr>
        </p:nvSpPr>
        <p:spPr>
          <a:xfrm>
            <a:off x="4038600" y="6356350"/>
            <a:ext cx="4114800" cy="365125"/>
          </a:xfrm>
          <a:prstGeom prst="rect">
            <a:avLst/>
          </a:prstGeom>
        </p:spPr>
        <p:txBody>
          <a:bodyPr/>
          <a:lstStyle/>
          <a:p>
            <a:r>
              <a:rPr lang="en-GB"/>
              <a:t>Replace with Document Title</a:t>
            </a:r>
            <a:endParaRPr lang="en-NG"/>
          </a:p>
        </p:txBody>
      </p:sp>
      <p:sp>
        <p:nvSpPr>
          <p:cNvPr id="6" name="Slide Number Placeholder 5">
            <a:extLst>
              <a:ext uri="{FF2B5EF4-FFF2-40B4-BE49-F238E27FC236}">
                <a16:creationId xmlns:a16="http://schemas.microsoft.com/office/drawing/2014/main" id="{0DBCE70B-9983-E84C-B023-B00A3BB58504}"/>
              </a:ext>
            </a:extLst>
          </p:cNvPr>
          <p:cNvSpPr>
            <a:spLocks noGrp="1"/>
          </p:cNvSpPr>
          <p:nvPr>
            <p:ph type="sldNum" sz="quarter" idx="12"/>
          </p:nvPr>
        </p:nvSpPr>
        <p:spPr/>
        <p:txBody>
          <a:bodyPr/>
          <a:lstStyle/>
          <a:p>
            <a:fld id="{50378FF1-0A2D-B242-8485-06C380C6B3EE}" type="slidenum">
              <a:rPr lang="en-NG" smtClean="0"/>
              <a:t>‹#›</a:t>
            </a:fld>
            <a:endParaRPr lang="en-NG"/>
          </a:p>
        </p:txBody>
      </p:sp>
      <p:sp>
        <p:nvSpPr>
          <p:cNvPr id="9" name="Picture Placeholder 3">
            <a:extLst>
              <a:ext uri="{FF2B5EF4-FFF2-40B4-BE49-F238E27FC236}">
                <a16:creationId xmlns:a16="http://schemas.microsoft.com/office/drawing/2014/main" id="{E3ADA23A-DD17-9F4B-936F-289B98FDB277}"/>
              </a:ext>
            </a:extLst>
          </p:cNvPr>
          <p:cNvSpPr>
            <a:spLocks noGrp="1"/>
          </p:cNvSpPr>
          <p:nvPr>
            <p:ph type="pic" sz="quarter" idx="13" hasCustomPrompt="1"/>
          </p:nvPr>
        </p:nvSpPr>
        <p:spPr>
          <a:xfrm>
            <a:off x="6253657" y="320675"/>
            <a:ext cx="5654564" cy="5856288"/>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latin typeface="+mn-lt"/>
              </a:defRPr>
            </a:lvl1pPr>
          </a:lstStyle>
          <a:p>
            <a:r>
              <a:rPr lang="en-US" dirty="0"/>
              <a:t>ADD PHOTO HERE</a:t>
            </a:r>
          </a:p>
        </p:txBody>
      </p:sp>
    </p:spTree>
    <p:extLst>
      <p:ext uri="{BB962C8B-B14F-4D97-AF65-F5344CB8AC3E}">
        <p14:creationId xmlns:p14="http://schemas.microsoft.com/office/powerpoint/2010/main" val="1717313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DAA67-D078-164C-94B1-70AD6DC19028}"/>
              </a:ext>
            </a:extLst>
          </p:cNvPr>
          <p:cNvSpPr>
            <a:spLocks noGrp="1"/>
          </p:cNvSpPr>
          <p:nvPr>
            <p:ph type="title"/>
          </p:nvPr>
        </p:nvSpPr>
        <p:spPr>
          <a:xfrm>
            <a:off x="6358760" y="2480934"/>
            <a:ext cx="5100145" cy="1325563"/>
          </a:xfrm>
        </p:spPr>
        <p:txBody>
          <a:bodyPr/>
          <a:lstStyle/>
          <a:p>
            <a:r>
              <a:rPr lang="en-GB" dirty="0"/>
              <a:t>Click to edit Master title style</a:t>
            </a:r>
            <a:endParaRPr lang="en-NG" dirty="0"/>
          </a:p>
        </p:txBody>
      </p:sp>
      <p:sp>
        <p:nvSpPr>
          <p:cNvPr id="4" name="Date Placeholder 3">
            <a:extLst>
              <a:ext uri="{FF2B5EF4-FFF2-40B4-BE49-F238E27FC236}">
                <a16:creationId xmlns:a16="http://schemas.microsoft.com/office/drawing/2014/main" id="{504941F0-136F-F14C-8F06-9F1142A79A86}"/>
              </a:ext>
            </a:extLst>
          </p:cNvPr>
          <p:cNvSpPr>
            <a:spLocks noGrp="1"/>
          </p:cNvSpPr>
          <p:nvPr>
            <p:ph type="dt" sz="half" idx="10"/>
          </p:nvPr>
        </p:nvSpPr>
        <p:spPr/>
        <p:txBody>
          <a:bodyPr/>
          <a:lstStyle/>
          <a:p>
            <a:fld id="{916D1960-555B-174B-B2E3-BD9609267502}" type="datetime1">
              <a:rPr lang="en-US" smtClean="0"/>
              <a:t>2/21/2024</a:t>
            </a:fld>
            <a:endParaRPr lang="en-NG"/>
          </a:p>
        </p:txBody>
      </p:sp>
      <p:sp>
        <p:nvSpPr>
          <p:cNvPr id="5" name="Footer Placeholder 4">
            <a:extLst>
              <a:ext uri="{FF2B5EF4-FFF2-40B4-BE49-F238E27FC236}">
                <a16:creationId xmlns:a16="http://schemas.microsoft.com/office/drawing/2014/main" id="{51A8898C-53B2-9F46-82CB-87617CA8B6FA}"/>
              </a:ext>
            </a:extLst>
          </p:cNvPr>
          <p:cNvSpPr>
            <a:spLocks noGrp="1"/>
          </p:cNvSpPr>
          <p:nvPr>
            <p:ph type="ftr" sz="quarter" idx="11"/>
          </p:nvPr>
        </p:nvSpPr>
        <p:spPr>
          <a:xfrm>
            <a:off x="4038600" y="6356350"/>
            <a:ext cx="4114800" cy="365125"/>
          </a:xfrm>
          <a:prstGeom prst="rect">
            <a:avLst/>
          </a:prstGeom>
        </p:spPr>
        <p:txBody>
          <a:bodyPr/>
          <a:lstStyle/>
          <a:p>
            <a:r>
              <a:rPr lang="en-GB"/>
              <a:t>Replace with Document Title</a:t>
            </a:r>
            <a:endParaRPr lang="en-NG"/>
          </a:p>
        </p:txBody>
      </p:sp>
      <p:sp>
        <p:nvSpPr>
          <p:cNvPr id="6" name="Slide Number Placeholder 5">
            <a:extLst>
              <a:ext uri="{FF2B5EF4-FFF2-40B4-BE49-F238E27FC236}">
                <a16:creationId xmlns:a16="http://schemas.microsoft.com/office/drawing/2014/main" id="{0DBCE70B-9983-E84C-B023-B00A3BB58504}"/>
              </a:ext>
            </a:extLst>
          </p:cNvPr>
          <p:cNvSpPr>
            <a:spLocks noGrp="1"/>
          </p:cNvSpPr>
          <p:nvPr>
            <p:ph type="sldNum" sz="quarter" idx="12"/>
          </p:nvPr>
        </p:nvSpPr>
        <p:spPr/>
        <p:txBody>
          <a:bodyPr/>
          <a:lstStyle/>
          <a:p>
            <a:fld id="{50378FF1-0A2D-B242-8485-06C380C6B3EE}" type="slidenum">
              <a:rPr lang="en-NG" smtClean="0"/>
              <a:t>‹#›</a:t>
            </a:fld>
            <a:endParaRPr lang="en-NG"/>
          </a:p>
        </p:txBody>
      </p:sp>
      <p:sp>
        <p:nvSpPr>
          <p:cNvPr id="9" name="Picture Placeholder 3">
            <a:extLst>
              <a:ext uri="{FF2B5EF4-FFF2-40B4-BE49-F238E27FC236}">
                <a16:creationId xmlns:a16="http://schemas.microsoft.com/office/drawing/2014/main" id="{E3ADA23A-DD17-9F4B-936F-289B98FDB277}"/>
              </a:ext>
            </a:extLst>
          </p:cNvPr>
          <p:cNvSpPr>
            <a:spLocks noGrp="1"/>
          </p:cNvSpPr>
          <p:nvPr>
            <p:ph type="pic" sz="quarter" idx="13" hasCustomPrompt="1"/>
          </p:nvPr>
        </p:nvSpPr>
        <p:spPr>
          <a:xfrm>
            <a:off x="178678" y="215572"/>
            <a:ext cx="5654564" cy="5856288"/>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latin typeface="+mn-lt"/>
              </a:defRPr>
            </a:lvl1pPr>
          </a:lstStyle>
          <a:p>
            <a:r>
              <a:rPr lang="en-US" dirty="0"/>
              <a:t>ADD PHOTO HERE</a:t>
            </a:r>
          </a:p>
        </p:txBody>
      </p:sp>
    </p:spTree>
    <p:extLst>
      <p:ext uri="{BB962C8B-B14F-4D97-AF65-F5344CB8AC3E}">
        <p14:creationId xmlns:p14="http://schemas.microsoft.com/office/powerpoint/2010/main" val="1156832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3CA41A0-1451-E64B-BC07-4E12EE2626F0}"/>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1"/>
            <a:ext cx="12191999" cy="6858001"/>
          </a:xfrm>
          <a:prstGeom prst="rect">
            <a:avLst/>
          </a:prstGeom>
        </p:spPr>
      </p:pic>
      <p:sp>
        <p:nvSpPr>
          <p:cNvPr id="5" name="Date Placeholder 4">
            <a:extLst>
              <a:ext uri="{FF2B5EF4-FFF2-40B4-BE49-F238E27FC236}">
                <a16:creationId xmlns:a16="http://schemas.microsoft.com/office/drawing/2014/main" id="{77F8A647-67CB-FE4E-976F-A64E878BBAF5}"/>
              </a:ext>
            </a:extLst>
          </p:cNvPr>
          <p:cNvSpPr>
            <a:spLocks noGrp="1"/>
          </p:cNvSpPr>
          <p:nvPr>
            <p:ph type="dt" sz="half" idx="10"/>
          </p:nvPr>
        </p:nvSpPr>
        <p:spPr/>
        <p:txBody>
          <a:bodyPr/>
          <a:lstStyle/>
          <a:p>
            <a:fld id="{C3FD2704-313E-F945-B93C-69F927C93B7F}" type="datetime1">
              <a:rPr lang="en-US" smtClean="0"/>
              <a:t>2/21/2024</a:t>
            </a:fld>
            <a:endParaRPr lang="en-NG"/>
          </a:p>
        </p:txBody>
      </p:sp>
      <p:sp>
        <p:nvSpPr>
          <p:cNvPr id="6" name="Footer Placeholder 5">
            <a:extLst>
              <a:ext uri="{FF2B5EF4-FFF2-40B4-BE49-F238E27FC236}">
                <a16:creationId xmlns:a16="http://schemas.microsoft.com/office/drawing/2014/main" id="{373C8FAA-C783-404B-90C2-4A23CF41F64B}"/>
              </a:ext>
            </a:extLst>
          </p:cNvPr>
          <p:cNvSpPr>
            <a:spLocks noGrp="1"/>
          </p:cNvSpPr>
          <p:nvPr>
            <p:ph type="ftr" sz="quarter" idx="11"/>
          </p:nvPr>
        </p:nvSpPr>
        <p:spPr>
          <a:xfrm>
            <a:off x="4038600" y="6356350"/>
            <a:ext cx="4114800" cy="365125"/>
          </a:xfrm>
          <a:prstGeom prst="rect">
            <a:avLst/>
          </a:prstGeom>
        </p:spPr>
        <p:txBody>
          <a:bodyPr/>
          <a:lstStyle/>
          <a:p>
            <a:r>
              <a:rPr lang="en-GB"/>
              <a:t>Replace with Document Title</a:t>
            </a:r>
            <a:endParaRPr lang="en-NG"/>
          </a:p>
        </p:txBody>
      </p:sp>
      <p:sp>
        <p:nvSpPr>
          <p:cNvPr id="7" name="Slide Number Placeholder 6">
            <a:extLst>
              <a:ext uri="{FF2B5EF4-FFF2-40B4-BE49-F238E27FC236}">
                <a16:creationId xmlns:a16="http://schemas.microsoft.com/office/drawing/2014/main" id="{3BA237BB-A420-2B4C-8E0A-13BBA048C042}"/>
              </a:ext>
            </a:extLst>
          </p:cNvPr>
          <p:cNvSpPr>
            <a:spLocks noGrp="1"/>
          </p:cNvSpPr>
          <p:nvPr>
            <p:ph type="sldNum" sz="quarter" idx="12"/>
          </p:nvPr>
        </p:nvSpPr>
        <p:spPr/>
        <p:txBody>
          <a:bodyPr/>
          <a:lstStyle/>
          <a:p>
            <a:fld id="{50378FF1-0A2D-B242-8485-06C380C6B3EE}" type="slidenum">
              <a:rPr lang="en-NG" smtClean="0"/>
              <a:t>‹#›</a:t>
            </a:fld>
            <a:endParaRPr lang="en-NG"/>
          </a:p>
        </p:txBody>
      </p:sp>
      <p:pic>
        <p:nvPicPr>
          <p:cNvPr id="11" name="Picture 10">
            <a:extLst>
              <a:ext uri="{FF2B5EF4-FFF2-40B4-BE49-F238E27FC236}">
                <a16:creationId xmlns:a16="http://schemas.microsoft.com/office/drawing/2014/main" id="{706D9251-A78F-E346-91F1-67EDF7A187BD}"/>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9313260" y="6375584"/>
            <a:ext cx="2171700" cy="345891"/>
          </a:xfrm>
          <a:prstGeom prst="rect">
            <a:avLst/>
          </a:prstGeom>
        </p:spPr>
      </p:pic>
      <p:sp>
        <p:nvSpPr>
          <p:cNvPr id="12" name="Subtitle 2">
            <a:extLst>
              <a:ext uri="{FF2B5EF4-FFF2-40B4-BE49-F238E27FC236}">
                <a16:creationId xmlns:a16="http://schemas.microsoft.com/office/drawing/2014/main" id="{9A496B13-1CFE-B149-8B48-0B465BBF271D}"/>
              </a:ext>
            </a:extLst>
          </p:cNvPr>
          <p:cNvSpPr>
            <a:spLocks noGrp="1"/>
          </p:cNvSpPr>
          <p:nvPr>
            <p:ph type="subTitle" idx="1" hasCustomPrompt="1"/>
          </p:nvPr>
        </p:nvSpPr>
        <p:spPr>
          <a:xfrm>
            <a:off x="516321" y="583762"/>
            <a:ext cx="4875486" cy="1600200"/>
          </a:xfrm>
          <a:effectLst>
            <a:outerShdw blurRad="254000" dir="5400000" algn="tl" rotWithShape="0">
              <a:srgbClr val="000000">
                <a:alpha val="40000"/>
              </a:srgbClr>
            </a:outerShdw>
          </a:effectLst>
        </p:spPr>
        <p:txBody>
          <a:bodyPr>
            <a:noAutofit/>
          </a:bodyPr>
          <a:lstStyle>
            <a:lvl1pPr marL="0" indent="0" algn="l">
              <a:buNone/>
              <a:defRPr sz="400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567576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E24DF-C022-9E4B-AEFA-CFA111CD3CD8}"/>
              </a:ext>
            </a:extLst>
          </p:cNvPr>
          <p:cNvSpPr>
            <a:spLocks noGrp="1"/>
          </p:cNvSpPr>
          <p:nvPr>
            <p:ph type="title"/>
          </p:nvPr>
        </p:nvSpPr>
        <p:spPr>
          <a:xfrm>
            <a:off x="839788" y="365125"/>
            <a:ext cx="10515600" cy="1325563"/>
          </a:xfrm>
        </p:spPr>
        <p:txBody>
          <a:bodyPr/>
          <a:lstStyle/>
          <a:p>
            <a:r>
              <a:rPr lang="en-GB"/>
              <a:t>Click to edit Master title style</a:t>
            </a:r>
            <a:endParaRPr lang="en-NG"/>
          </a:p>
        </p:txBody>
      </p:sp>
      <p:sp>
        <p:nvSpPr>
          <p:cNvPr id="3" name="Text Placeholder 2">
            <a:extLst>
              <a:ext uri="{FF2B5EF4-FFF2-40B4-BE49-F238E27FC236}">
                <a16:creationId xmlns:a16="http://schemas.microsoft.com/office/drawing/2014/main" id="{38C6E053-1F85-AA41-9254-06DA138E63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9CEF0AE-1093-6042-9487-9667A17C323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G"/>
          </a:p>
        </p:txBody>
      </p:sp>
      <p:sp>
        <p:nvSpPr>
          <p:cNvPr id="5" name="Text Placeholder 4">
            <a:extLst>
              <a:ext uri="{FF2B5EF4-FFF2-40B4-BE49-F238E27FC236}">
                <a16:creationId xmlns:a16="http://schemas.microsoft.com/office/drawing/2014/main" id="{6F5408E7-BA05-F943-A14C-F5EA768554A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8AA1C30-0F11-8B4C-991D-29C680C02DE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G"/>
          </a:p>
        </p:txBody>
      </p:sp>
      <p:sp>
        <p:nvSpPr>
          <p:cNvPr id="7" name="Date Placeholder 6">
            <a:extLst>
              <a:ext uri="{FF2B5EF4-FFF2-40B4-BE49-F238E27FC236}">
                <a16:creationId xmlns:a16="http://schemas.microsoft.com/office/drawing/2014/main" id="{C8D47440-A65B-BD49-A1D0-B6669BC7D6E4}"/>
              </a:ext>
            </a:extLst>
          </p:cNvPr>
          <p:cNvSpPr>
            <a:spLocks noGrp="1"/>
          </p:cNvSpPr>
          <p:nvPr>
            <p:ph type="dt" sz="half" idx="10"/>
          </p:nvPr>
        </p:nvSpPr>
        <p:spPr/>
        <p:txBody>
          <a:bodyPr/>
          <a:lstStyle/>
          <a:p>
            <a:fld id="{D162A671-5DA7-DC49-BCC1-883635CFD535}" type="datetime1">
              <a:rPr lang="en-US" smtClean="0"/>
              <a:t>2/21/2024</a:t>
            </a:fld>
            <a:endParaRPr lang="en-NG"/>
          </a:p>
        </p:txBody>
      </p:sp>
      <p:sp>
        <p:nvSpPr>
          <p:cNvPr id="8" name="Footer Placeholder 7">
            <a:extLst>
              <a:ext uri="{FF2B5EF4-FFF2-40B4-BE49-F238E27FC236}">
                <a16:creationId xmlns:a16="http://schemas.microsoft.com/office/drawing/2014/main" id="{9D3DCF8B-C10A-F146-ABD3-1DD53C29783F}"/>
              </a:ext>
            </a:extLst>
          </p:cNvPr>
          <p:cNvSpPr>
            <a:spLocks noGrp="1"/>
          </p:cNvSpPr>
          <p:nvPr>
            <p:ph type="ftr" sz="quarter" idx="11"/>
          </p:nvPr>
        </p:nvSpPr>
        <p:spPr>
          <a:xfrm>
            <a:off x="4038600" y="6356350"/>
            <a:ext cx="4114800" cy="365125"/>
          </a:xfrm>
          <a:prstGeom prst="rect">
            <a:avLst/>
          </a:prstGeom>
        </p:spPr>
        <p:txBody>
          <a:bodyPr/>
          <a:lstStyle/>
          <a:p>
            <a:r>
              <a:rPr lang="en-GB"/>
              <a:t>Replace with Document Title</a:t>
            </a:r>
            <a:endParaRPr lang="en-NG"/>
          </a:p>
        </p:txBody>
      </p:sp>
      <p:sp>
        <p:nvSpPr>
          <p:cNvPr id="9" name="Slide Number Placeholder 8">
            <a:extLst>
              <a:ext uri="{FF2B5EF4-FFF2-40B4-BE49-F238E27FC236}">
                <a16:creationId xmlns:a16="http://schemas.microsoft.com/office/drawing/2014/main" id="{EEB30D9F-A911-E44A-B647-3F75511B7A34}"/>
              </a:ext>
            </a:extLst>
          </p:cNvPr>
          <p:cNvSpPr>
            <a:spLocks noGrp="1"/>
          </p:cNvSpPr>
          <p:nvPr>
            <p:ph type="sldNum" sz="quarter" idx="12"/>
          </p:nvPr>
        </p:nvSpPr>
        <p:spPr/>
        <p:txBody>
          <a:bodyPr/>
          <a:lstStyle/>
          <a:p>
            <a:fld id="{50378FF1-0A2D-B242-8485-06C380C6B3EE}" type="slidenum">
              <a:rPr lang="en-NG" smtClean="0"/>
              <a:t>‹#›</a:t>
            </a:fld>
            <a:endParaRPr lang="en-NG"/>
          </a:p>
        </p:txBody>
      </p:sp>
    </p:spTree>
    <p:extLst>
      <p:ext uri="{BB962C8B-B14F-4D97-AF65-F5344CB8AC3E}">
        <p14:creationId xmlns:p14="http://schemas.microsoft.com/office/powerpoint/2010/main" val="3333873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ack P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EA6AE29-D6E5-884B-BB91-F513D6CE968F}"/>
              </a:ext>
            </a:extLst>
          </p:cNvPr>
          <p:cNvPicPr>
            <a:picLocks noChangeAspect="1"/>
          </p:cNvPicPr>
          <p:nvPr userDrawn="1"/>
        </p:nvPicPr>
        <p:blipFill>
          <a:blip r:embed="rId2"/>
          <a:stretch>
            <a:fillRect/>
          </a:stretch>
        </p:blipFill>
        <p:spPr>
          <a:xfrm>
            <a:off x="0" y="983"/>
            <a:ext cx="12192000" cy="6856034"/>
          </a:xfrm>
          <a:prstGeom prst="rect">
            <a:avLst/>
          </a:prstGeom>
        </p:spPr>
      </p:pic>
    </p:spTree>
    <p:extLst>
      <p:ext uri="{BB962C8B-B14F-4D97-AF65-F5344CB8AC3E}">
        <p14:creationId xmlns:p14="http://schemas.microsoft.com/office/powerpoint/2010/main" val="42298820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531B3EC-C626-F74D-A52E-0A3E4ED503EB}"/>
              </a:ext>
            </a:extLst>
          </p:cNvPr>
          <p:cNvPicPr>
            <a:picLocks noChangeAspect="1"/>
          </p:cNvPicPr>
          <p:nvPr userDrawn="1"/>
        </p:nvPicPr>
        <p:blipFill>
          <a:blip r:embed="rId12"/>
          <a:stretch>
            <a:fillRect/>
          </a:stretch>
        </p:blipFill>
        <p:spPr>
          <a:xfrm>
            <a:off x="0" y="6079882"/>
            <a:ext cx="12192000" cy="912041"/>
          </a:xfrm>
          <a:prstGeom prst="rect">
            <a:avLst/>
          </a:prstGeom>
        </p:spPr>
      </p:pic>
      <p:sp>
        <p:nvSpPr>
          <p:cNvPr id="2" name="Title Placeholder 1">
            <a:extLst>
              <a:ext uri="{FF2B5EF4-FFF2-40B4-BE49-F238E27FC236}">
                <a16:creationId xmlns:a16="http://schemas.microsoft.com/office/drawing/2014/main" id="{C9F66477-C26F-A746-8BD8-C352DB839E7A}"/>
              </a:ext>
            </a:extLst>
          </p:cNvPr>
          <p:cNvSpPr>
            <a:spLocks noGrp="1"/>
          </p:cNvSpPr>
          <p:nvPr>
            <p:ph type="title"/>
          </p:nvPr>
        </p:nvSpPr>
        <p:spPr>
          <a:xfrm>
            <a:off x="709108" y="322095"/>
            <a:ext cx="10515600" cy="979581"/>
          </a:xfrm>
          <a:prstGeom prst="rect">
            <a:avLst/>
          </a:prstGeom>
        </p:spPr>
        <p:txBody>
          <a:bodyPr vert="horz" lIns="91440" tIns="45720" rIns="91440" bIns="45720" rtlCol="0" anchor="ctr">
            <a:normAutofit/>
          </a:bodyPr>
          <a:lstStyle/>
          <a:p>
            <a:r>
              <a:rPr lang="en-GB" dirty="0"/>
              <a:t>Click to edit Master title style</a:t>
            </a:r>
            <a:endParaRPr lang="en-NG" dirty="0"/>
          </a:p>
        </p:txBody>
      </p:sp>
      <p:sp>
        <p:nvSpPr>
          <p:cNvPr id="3" name="Text Placeholder 2">
            <a:extLst>
              <a:ext uri="{FF2B5EF4-FFF2-40B4-BE49-F238E27FC236}">
                <a16:creationId xmlns:a16="http://schemas.microsoft.com/office/drawing/2014/main" id="{416C1AE2-D80D-374C-8897-8E6A666EBCF8}"/>
              </a:ext>
            </a:extLst>
          </p:cNvPr>
          <p:cNvSpPr>
            <a:spLocks noGrp="1"/>
          </p:cNvSpPr>
          <p:nvPr>
            <p:ph type="body" idx="1"/>
          </p:nvPr>
        </p:nvSpPr>
        <p:spPr>
          <a:xfrm>
            <a:off x="709108" y="158475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NG" dirty="0"/>
          </a:p>
        </p:txBody>
      </p:sp>
      <p:sp>
        <p:nvSpPr>
          <p:cNvPr id="4" name="Date Placeholder 3">
            <a:extLst>
              <a:ext uri="{FF2B5EF4-FFF2-40B4-BE49-F238E27FC236}">
                <a16:creationId xmlns:a16="http://schemas.microsoft.com/office/drawing/2014/main" id="{32314D0B-9488-6A4A-B5B1-23F094C17E77}"/>
              </a:ext>
            </a:extLst>
          </p:cNvPr>
          <p:cNvSpPr>
            <a:spLocks noGrp="1"/>
          </p:cNvSpPr>
          <p:nvPr>
            <p:ph type="dt" sz="half" idx="2"/>
          </p:nvPr>
        </p:nvSpPr>
        <p:spPr>
          <a:xfrm>
            <a:off x="709108" y="6359670"/>
            <a:ext cx="614082" cy="365125"/>
          </a:xfrm>
          <a:prstGeom prst="rect">
            <a:avLst/>
          </a:prstGeom>
        </p:spPr>
        <p:txBody>
          <a:bodyPr vert="horz" lIns="91440" tIns="45720" rIns="91440" bIns="45720" rtlCol="0" anchor="ctr"/>
          <a:lstStyle>
            <a:lvl1pPr algn="l">
              <a:defRPr sz="900">
                <a:solidFill>
                  <a:schemeClr val="bg1"/>
                </a:solidFill>
                <a:latin typeface="Arial" panose="020B0604020202020204" pitchFamily="34" charset="0"/>
                <a:cs typeface="Arial" panose="020B0604020202020204" pitchFamily="34" charset="0"/>
              </a:defRPr>
            </a:lvl1pPr>
          </a:lstStyle>
          <a:p>
            <a:fld id="{80F6ECE7-F1E1-9344-B17C-8BD7ABD970CD}" type="datetime1">
              <a:rPr lang="en-US" smtClean="0"/>
              <a:pPr/>
              <a:t>2/21/2024</a:t>
            </a:fld>
            <a:endParaRPr lang="en-NG" dirty="0"/>
          </a:p>
        </p:txBody>
      </p:sp>
      <p:sp>
        <p:nvSpPr>
          <p:cNvPr id="6" name="Slide Number Placeholder 5">
            <a:extLst>
              <a:ext uri="{FF2B5EF4-FFF2-40B4-BE49-F238E27FC236}">
                <a16:creationId xmlns:a16="http://schemas.microsoft.com/office/drawing/2014/main" id="{7053A747-6FDB-B448-A295-8520645B64FD}"/>
              </a:ext>
            </a:extLst>
          </p:cNvPr>
          <p:cNvSpPr>
            <a:spLocks noGrp="1"/>
          </p:cNvSpPr>
          <p:nvPr>
            <p:ph type="sldNum" sz="quarter" idx="4"/>
          </p:nvPr>
        </p:nvSpPr>
        <p:spPr>
          <a:xfrm>
            <a:off x="10817432" y="6353342"/>
            <a:ext cx="407276" cy="365125"/>
          </a:xfrm>
          <a:prstGeom prst="rect">
            <a:avLst/>
          </a:prstGeom>
        </p:spPr>
        <p:txBody>
          <a:bodyPr vert="horz" lIns="91440" tIns="45720" rIns="91440" bIns="45720" rtlCol="0" anchor="ctr"/>
          <a:lstStyle>
            <a:lvl1pPr algn="r">
              <a:defRPr sz="900">
                <a:solidFill>
                  <a:schemeClr val="bg1"/>
                </a:solidFill>
                <a:latin typeface="Arial" panose="020B0604020202020204" pitchFamily="34" charset="0"/>
                <a:cs typeface="Arial" panose="020B0604020202020204" pitchFamily="34" charset="0"/>
              </a:defRPr>
            </a:lvl1pPr>
          </a:lstStyle>
          <a:p>
            <a:fld id="{50378FF1-0A2D-B242-8485-06C380C6B3EE}" type="slidenum">
              <a:rPr lang="en-NG" smtClean="0"/>
              <a:pPr/>
              <a:t>‹#›</a:t>
            </a:fld>
            <a:endParaRPr lang="en-NG" dirty="0"/>
          </a:p>
        </p:txBody>
      </p:sp>
      <p:sp>
        <p:nvSpPr>
          <p:cNvPr id="8" name="Footer Placeholder 7">
            <a:extLst>
              <a:ext uri="{FF2B5EF4-FFF2-40B4-BE49-F238E27FC236}">
                <a16:creationId xmlns:a16="http://schemas.microsoft.com/office/drawing/2014/main" id="{53B1DE7C-06AB-B545-B4EB-DA3978DB6BF8}"/>
              </a:ext>
            </a:extLst>
          </p:cNvPr>
          <p:cNvSpPr>
            <a:spLocks noGrp="1"/>
          </p:cNvSpPr>
          <p:nvPr>
            <p:ph type="ftr" sz="quarter" idx="3"/>
          </p:nvPr>
        </p:nvSpPr>
        <p:spPr>
          <a:xfrm>
            <a:off x="1852108" y="6353341"/>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NG" dirty="0"/>
          </a:p>
        </p:txBody>
      </p:sp>
    </p:spTree>
    <p:extLst>
      <p:ext uri="{BB962C8B-B14F-4D97-AF65-F5344CB8AC3E}">
        <p14:creationId xmlns:p14="http://schemas.microsoft.com/office/powerpoint/2010/main" val="31797003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3" r:id="rId3"/>
    <p:sldLayoutId id="2147483660" r:id="rId4"/>
    <p:sldLayoutId id="2147483651" r:id="rId5"/>
    <p:sldLayoutId id="2147483661" r:id="rId6"/>
    <p:sldLayoutId id="2147483662" r:id="rId7"/>
    <p:sldLayoutId id="2147483652" r:id="rId8"/>
    <p:sldLayoutId id="2147483653" r:id="rId9"/>
    <p:sldLayoutId id="2147483654" r:id="rId10"/>
  </p:sldLayoutIdLst>
  <p:hf hdr="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1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chart" Target="../charts/chart9.xml"/><Relationship Id="rId4" Type="http://schemas.openxmlformats.org/officeDocument/2006/relationships/chart" Target="../charts/char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17D10363-936D-8546-9C8E-76E1CF597E05}"/>
              </a:ext>
            </a:extLst>
          </p:cNvPr>
          <p:cNvSpPr>
            <a:spLocks noGrp="1"/>
          </p:cNvSpPr>
          <p:nvPr>
            <p:ph type="title"/>
          </p:nvPr>
        </p:nvSpPr>
        <p:spPr>
          <a:xfrm>
            <a:off x="438806" y="698494"/>
            <a:ext cx="5657193" cy="2959105"/>
          </a:xfrm>
        </p:spPr>
        <p:txBody>
          <a:bodyPr>
            <a:normAutofit/>
          </a:bodyPr>
          <a:lstStyle/>
          <a:p>
            <a:r>
              <a:rPr lang="en-US" dirty="0"/>
              <a:t>Foundational Learning outcomes in Kano</a:t>
            </a:r>
            <a:endParaRPr lang="en-NG" dirty="0"/>
          </a:p>
        </p:txBody>
      </p:sp>
      <p:sp>
        <p:nvSpPr>
          <p:cNvPr id="13" name="Content Placeholder 12">
            <a:extLst>
              <a:ext uri="{FF2B5EF4-FFF2-40B4-BE49-F238E27FC236}">
                <a16:creationId xmlns:a16="http://schemas.microsoft.com/office/drawing/2014/main" id="{21875722-5703-D44E-9AC9-A54D9DE6DDF5}"/>
              </a:ext>
            </a:extLst>
          </p:cNvPr>
          <p:cNvSpPr>
            <a:spLocks noGrp="1"/>
          </p:cNvSpPr>
          <p:nvPr>
            <p:ph idx="1"/>
          </p:nvPr>
        </p:nvSpPr>
        <p:spPr>
          <a:xfrm>
            <a:off x="0" y="4606607"/>
            <a:ext cx="3355428" cy="286078"/>
          </a:xfrm>
        </p:spPr>
        <p:txBody>
          <a:bodyPr/>
          <a:lstStyle/>
          <a:p>
            <a:fld id="{639EE0F2-5582-4109-90D6-3BABEE5ABA06}" type="datetime4">
              <a:rPr lang="en-US" smtClean="0"/>
              <a:t>February 21, 2024</a:t>
            </a:fld>
            <a:endParaRPr lang="en-NG" dirty="0"/>
          </a:p>
        </p:txBody>
      </p:sp>
      <p:sp>
        <p:nvSpPr>
          <p:cNvPr id="2" name="TextBox 1">
            <a:extLst>
              <a:ext uri="{FF2B5EF4-FFF2-40B4-BE49-F238E27FC236}">
                <a16:creationId xmlns:a16="http://schemas.microsoft.com/office/drawing/2014/main" id="{D4EE7ACF-8A4B-7720-A593-158177D4DF48}"/>
              </a:ext>
            </a:extLst>
          </p:cNvPr>
          <p:cNvSpPr txBox="1"/>
          <p:nvPr/>
        </p:nvSpPr>
        <p:spPr>
          <a:xfrm>
            <a:off x="160639" y="3719901"/>
            <a:ext cx="5325762" cy="369332"/>
          </a:xfrm>
          <a:prstGeom prst="rect">
            <a:avLst/>
          </a:prstGeom>
          <a:noFill/>
        </p:spPr>
        <p:txBody>
          <a:bodyPr wrap="square" rtlCol="0">
            <a:spAutoFit/>
          </a:bodyPr>
          <a:lstStyle/>
          <a:p>
            <a:r>
              <a:rPr lang="en-US" b="1" dirty="0">
                <a:solidFill>
                  <a:schemeClr val="bg1"/>
                </a:solidFill>
              </a:rPr>
              <a:t>Presented at Kano Education Summit 2024</a:t>
            </a:r>
          </a:p>
        </p:txBody>
      </p:sp>
      <p:pic>
        <p:nvPicPr>
          <p:cNvPr id="5" name="Picture Placeholder 15">
            <a:extLst>
              <a:ext uri="{FF2B5EF4-FFF2-40B4-BE49-F238E27FC236}">
                <a16:creationId xmlns:a16="http://schemas.microsoft.com/office/drawing/2014/main" id="{3E12832F-908A-386A-DBB8-6E84106513B7}"/>
              </a:ext>
            </a:extLst>
          </p:cNvPr>
          <p:cNvPicPr>
            <a:picLocks noGrp="1" noChangeAspect="1"/>
          </p:cNvPicPr>
          <p:nvPr>
            <p:ph type="pic" sz="quarter" idx="13"/>
          </p:nvPr>
        </p:nvPicPr>
        <p:blipFill>
          <a:blip r:embed="rId3"/>
          <a:srcRect l="20364" r="20364"/>
          <a:stretch/>
        </p:blipFill>
        <p:spPr>
          <a:xfrm>
            <a:off x="6096000" y="1588"/>
            <a:ext cx="6096000" cy="6856412"/>
          </a:xfrm>
        </p:spPr>
      </p:pic>
    </p:spTree>
    <p:extLst>
      <p:ext uri="{BB962C8B-B14F-4D97-AF65-F5344CB8AC3E}">
        <p14:creationId xmlns:p14="http://schemas.microsoft.com/office/powerpoint/2010/main" val="3794116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0B72F3A-5CB5-D14E-93C0-E7B4F62A5EE3}"/>
              </a:ext>
            </a:extLst>
          </p:cNvPr>
          <p:cNvSpPr>
            <a:spLocks noGrp="1"/>
          </p:cNvSpPr>
          <p:nvPr>
            <p:ph type="ftr" sz="quarter" idx="11"/>
          </p:nvPr>
        </p:nvSpPr>
        <p:spPr/>
        <p:txBody>
          <a:bodyPr/>
          <a:lstStyle/>
          <a:p>
            <a:r>
              <a:rPr lang="en-GB"/>
              <a:t>Replace with Document Title</a:t>
            </a:r>
            <a:endParaRPr lang="en-NG"/>
          </a:p>
        </p:txBody>
      </p:sp>
      <p:sp>
        <p:nvSpPr>
          <p:cNvPr id="3" name="Slide Number Placeholder 2">
            <a:extLst>
              <a:ext uri="{FF2B5EF4-FFF2-40B4-BE49-F238E27FC236}">
                <a16:creationId xmlns:a16="http://schemas.microsoft.com/office/drawing/2014/main" id="{F7B90470-C719-D142-AEA5-5F96D1119EDE}"/>
              </a:ext>
            </a:extLst>
          </p:cNvPr>
          <p:cNvSpPr>
            <a:spLocks noGrp="1"/>
          </p:cNvSpPr>
          <p:nvPr>
            <p:ph type="sldNum" sz="quarter" idx="12"/>
          </p:nvPr>
        </p:nvSpPr>
        <p:spPr/>
        <p:txBody>
          <a:bodyPr/>
          <a:lstStyle/>
          <a:p>
            <a:fld id="{50378FF1-0A2D-B242-8485-06C380C6B3EE}" type="slidenum">
              <a:rPr lang="en-NG" smtClean="0"/>
              <a:t>2</a:t>
            </a:fld>
            <a:endParaRPr lang="en-NG"/>
          </a:p>
        </p:txBody>
      </p:sp>
      <p:sp>
        <p:nvSpPr>
          <p:cNvPr id="4" name="Text Placeholder 3">
            <a:extLst>
              <a:ext uri="{FF2B5EF4-FFF2-40B4-BE49-F238E27FC236}">
                <a16:creationId xmlns:a16="http://schemas.microsoft.com/office/drawing/2014/main" id="{59807C1A-005A-3E46-8CB4-E484DE73A06B}"/>
              </a:ext>
            </a:extLst>
          </p:cNvPr>
          <p:cNvSpPr>
            <a:spLocks noGrp="1"/>
          </p:cNvSpPr>
          <p:nvPr>
            <p:ph type="body" sz="quarter" idx="13"/>
          </p:nvPr>
        </p:nvSpPr>
        <p:spPr/>
        <p:txBody>
          <a:bodyPr>
            <a:normAutofit/>
          </a:bodyPr>
          <a:lstStyle/>
          <a:p>
            <a:r>
              <a:rPr lang="en-US" sz="4000" dirty="0"/>
              <a:t>Presentation Outline</a:t>
            </a:r>
          </a:p>
        </p:txBody>
      </p:sp>
      <p:sp>
        <p:nvSpPr>
          <p:cNvPr id="5" name="Text Placeholder 4">
            <a:extLst>
              <a:ext uri="{FF2B5EF4-FFF2-40B4-BE49-F238E27FC236}">
                <a16:creationId xmlns:a16="http://schemas.microsoft.com/office/drawing/2014/main" id="{252EFF2F-7A92-D14D-8285-E26FF0A21D15}"/>
              </a:ext>
            </a:extLst>
          </p:cNvPr>
          <p:cNvSpPr>
            <a:spLocks noGrp="1"/>
          </p:cNvSpPr>
          <p:nvPr>
            <p:ph type="body" sz="quarter" idx="14"/>
          </p:nvPr>
        </p:nvSpPr>
        <p:spPr/>
        <p:txBody>
          <a:bodyPr>
            <a:normAutofit/>
          </a:bodyPr>
          <a:lstStyle/>
          <a:p>
            <a:pPr marL="742950" indent="-742950">
              <a:buClr>
                <a:srgbClr val="0D9A48"/>
              </a:buClr>
              <a:buFont typeface="Wingdings" panose="05000000000000000000" pitchFamily="2" charset="2"/>
              <a:buChar char="q"/>
            </a:pPr>
            <a:r>
              <a:rPr lang="en-US" sz="3600" dirty="0"/>
              <a:t>Assessment implementation overview</a:t>
            </a:r>
          </a:p>
          <a:p>
            <a:pPr marL="742950" indent="-742950">
              <a:buClr>
                <a:srgbClr val="0D9A48"/>
              </a:buClr>
              <a:buFont typeface="Wingdings" panose="05000000000000000000" pitchFamily="2" charset="2"/>
              <a:buChar char="q"/>
            </a:pPr>
            <a:r>
              <a:rPr lang="en-US" sz="3600" dirty="0"/>
              <a:t>Key Baseline Findings and Recommendations.</a:t>
            </a:r>
          </a:p>
          <a:p>
            <a:pPr marL="742950" indent="-742950">
              <a:buClr>
                <a:srgbClr val="0D9A48"/>
              </a:buClr>
              <a:buFont typeface="Wingdings" panose="05000000000000000000" pitchFamily="2" charset="2"/>
              <a:buChar char="q"/>
            </a:pPr>
            <a:r>
              <a:rPr lang="en-US" sz="3600" dirty="0"/>
              <a:t>Beginning of year one (Baseline) and end of year one learning outcomes  </a:t>
            </a:r>
          </a:p>
          <a:p>
            <a:pPr marL="742950" indent="-742950">
              <a:buClr>
                <a:srgbClr val="0D9A48"/>
              </a:buClr>
              <a:buFont typeface="Wingdings" panose="05000000000000000000" pitchFamily="2" charset="2"/>
              <a:buChar char="q"/>
            </a:pPr>
            <a:r>
              <a:rPr lang="en-US" sz="3600" dirty="0"/>
              <a:t>Beginning of year two learning outcomes</a:t>
            </a:r>
          </a:p>
        </p:txBody>
      </p:sp>
    </p:spTree>
    <p:extLst>
      <p:ext uri="{BB962C8B-B14F-4D97-AF65-F5344CB8AC3E}">
        <p14:creationId xmlns:p14="http://schemas.microsoft.com/office/powerpoint/2010/main" val="762409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55E373A-484C-1713-8142-0CFD6E197CED}"/>
              </a:ext>
            </a:extLst>
          </p:cNvPr>
          <p:cNvSpPr>
            <a:spLocks noGrp="1"/>
          </p:cNvSpPr>
          <p:nvPr>
            <p:ph type="ftr" sz="quarter" idx="11"/>
          </p:nvPr>
        </p:nvSpPr>
        <p:spPr/>
        <p:txBody>
          <a:bodyPr/>
          <a:lstStyle/>
          <a:p>
            <a:r>
              <a:rPr lang="en-GB" dirty="0"/>
              <a:t>Replace with Document Title</a:t>
            </a:r>
            <a:endParaRPr lang="en-NG" dirty="0"/>
          </a:p>
        </p:txBody>
      </p:sp>
      <p:sp>
        <p:nvSpPr>
          <p:cNvPr id="3" name="Slide Number Placeholder 2">
            <a:extLst>
              <a:ext uri="{FF2B5EF4-FFF2-40B4-BE49-F238E27FC236}">
                <a16:creationId xmlns:a16="http://schemas.microsoft.com/office/drawing/2014/main" id="{72654753-A378-08BC-EC22-165633E232B8}"/>
              </a:ext>
            </a:extLst>
          </p:cNvPr>
          <p:cNvSpPr>
            <a:spLocks noGrp="1"/>
          </p:cNvSpPr>
          <p:nvPr>
            <p:ph type="sldNum" sz="quarter" idx="12"/>
          </p:nvPr>
        </p:nvSpPr>
        <p:spPr/>
        <p:txBody>
          <a:bodyPr/>
          <a:lstStyle/>
          <a:p>
            <a:fld id="{50378FF1-0A2D-B242-8485-06C380C6B3EE}" type="slidenum">
              <a:rPr lang="en-NG" smtClean="0"/>
              <a:t>3</a:t>
            </a:fld>
            <a:endParaRPr lang="en-NG"/>
          </a:p>
        </p:txBody>
      </p:sp>
      <p:sp>
        <p:nvSpPr>
          <p:cNvPr id="4" name="Text Placeholder 3">
            <a:extLst>
              <a:ext uri="{FF2B5EF4-FFF2-40B4-BE49-F238E27FC236}">
                <a16:creationId xmlns:a16="http://schemas.microsoft.com/office/drawing/2014/main" id="{08108C45-F733-74D2-D5A0-E6E3865EAF56}"/>
              </a:ext>
            </a:extLst>
          </p:cNvPr>
          <p:cNvSpPr>
            <a:spLocks noGrp="1"/>
          </p:cNvSpPr>
          <p:nvPr>
            <p:ph type="body" sz="quarter" idx="13"/>
          </p:nvPr>
        </p:nvSpPr>
        <p:spPr>
          <a:xfrm>
            <a:off x="588962" y="111272"/>
            <a:ext cx="11014075" cy="894090"/>
          </a:xfrm>
        </p:spPr>
        <p:txBody>
          <a:bodyPr>
            <a:normAutofit/>
          </a:bodyPr>
          <a:lstStyle/>
          <a:p>
            <a:r>
              <a:rPr lang="en-US" sz="4000" dirty="0"/>
              <a:t>Assessment Implementation Overview</a:t>
            </a:r>
          </a:p>
        </p:txBody>
      </p:sp>
      <p:sp>
        <p:nvSpPr>
          <p:cNvPr id="5" name="Text Placeholder 4">
            <a:extLst>
              <a:ext uri="{FF2B5EF4-FFF2-40B4-BE49-F238E27FC236}">
                <a16:creationId xmlns:a16="http://schemas.microsoft.com/office/drawing/2014/main" id="{49E29C7D-E3EE-6234-8EE1-E479AD3EB7B1}"/>
              </a:ext>
            </a:extLst>
          </p:cNvPr>
          <p:cNvSpPr>
            <a:spLocks noGrp="1"/>
          </p:cNvSpPr>
          <p:nvPr>
            <p:ph type="body" sz="quarter" idx="14"/>
          </p:nvPr>
        </p:nvSpPr>
        <p:spPr>
          <a:xfrm>
            <a:off x="4567884" y="1324304"/>
            <a:ext cx="7160527" cy="4931617"/>
          </a:xfrm>
        </p:spPr>
        <p:txBody>
          <a:bodyPr>
            <a:normAutofit fontScale="92500" lnSpcReduction="20000"/>
          </a:bodyPr>
          <a:lstStyle/>
          <a:p>
            <a:pPr marL="457200" indent="-457200">
              <a:buClr>
                <a:srgbClr val="0D9A48"/>
              </a:buClr>
              <a:buFont typeface="Wingdings" panose="05000000000000000000" pitchFamily="2" charset="2"/>
              <a:buChar char="q"/>
            </a:pPr>
            <a:r>
              <a:rPr lang="en-US" dirty="0"/>
              <a:t>Representative sample of schools within each LGA where PLANE is implemented</a:t>
            </a:r>
          </a:p>
          <a:p>
            <a:pPr marL="457200" indent="-457200">
              <a:buClr>
                <a:srgbClr val="0D9A48"/>
              </a:buClr>
              <a:buFont typeface="Wingdings" panose="05000000000000000000" pitchFamily="2" charset="2"/>
              <a:buChar char="q"/>
            </a:pPr>
            <a:endParaRPr lang="en-US" dirty="0"/>
          </a:p>
          <a:p>
            <a:pPr marL="457200" indent="-457200">
              <a:buClr>
                <a:srgbClr val="0D9A48"/>
              </a:buClr>
              <a:buFont typeface="Wingdings" panose="05000000000000000000" pitchFamily="2" charset="2"/>
              <a:buChar char="q"/>
            </a:pPr>
            <a:r>
              <a:rPr lang="en-US" dirty="0"/>
              <a:t>Year 1</a:t>
            </a:r>
          </a:p>
          <a:p>
            <a:pPr marL="914400" lvl="1" indent="-457200">
              <a:buClr>
                <a:srgbClr val="0D9A48"/>
              </a:buClr>
              <a:buFont typeface="Wingdings" panose="05000000000000000000" pitchFamily="2" charset="2"/>
              <a:buChar char="q"/>
            </a:pPr>
            <a:r>
              <a:rPr lang="en-US" dirty="0"/>
              <a:t>Data collected in P2, P4, P6</a:t>
            </a:r>
          </a:p>
          <a:p>
            <a:pPr marL="914400" lvl="1" indent="-457200">
              <a:buClr>
                <a:srgbClr val="0D9A48"/>
              </a:buClr>
              <a:buFont typeface="Wingdings" panose="05000000000000000000" pitchFamily="2" charset="2"/>
              <a:buChar char="q"/>
            </a:pPr>
            <a:r>
              <a:rPr lang="en-US" dirty="0"/>
              <a:t>Data collection took place at the beginning of 2022/23 school year and the end of 2022/23 school year</a:t>
            </a:r>
          </a:p>
          <a:p>
            <a:pPr marL="914400" lvl="1" indent="-457200">
              <a:buClr>
                <a:srgbClr val="0D9A48"/>
              </a:buClr>
              <a:buFont typeface="Wingdings" panose="05000000000000000000" pitchFamily="2" charset="2"/>
              <a:buChar char="q"/>
            </a:pPr>
            <a:endParaRPr lang="en-US" dirty="0"/>
          </a:p>
          <a:p>
            <a:pPr marL="457200" indent="-457200">
              <a:buClr>
                <a:srgbClr val="0D9A48"/>
              </a:buClr>
              <a:buFont typeface="Wingdings" panose="05000000000000000000" pitchFamily="2" charset="2"/>
              <a:buChar char="q"/>
            </a:pPr>
            <a:r>
              <a:rPr lang="en-US" dirty="0"/>
              <a:t>Year 2</a:t>
            </a:r>
          </a:p>
          <a:p>
            <a:pPr marL="914400" lvl="1" indent="-457200">
              <a:buClr>
                <a:srgbClr val="0D9A48"/>
              </a:buClr>
              <a:buFont typeface="Wingdings" panose="05000000000000000000" pitchFamily="2" charset="2"/>
              <a:buChar char="q"/>
            </a:pPr>
            <a:r>
              <a:rPr lang="en-US" dirty="0"/>
              <a:t>Data collected in P2 and P3 only</a:t>
            </a:r>
          </a:p>
          <a:p>
            <a:pPr marL="914400" lvl="1" indent="-457200">
              <a:buClr>
                <a:srgbClr val="0D9A48"/>
              </a:buClr>
              <a:buFont typeface="Wingdings" panose="05000000000000000000" pitchFamily="2" charset="2"/>
              <a:buChar char="q"/>
            </a:pPr>
            <a:r>
              <a:rPr lang="en-US" dirty="0"/>
              <a:t>Beginning of year data collection is completed at start of 2023/24 school year</a:t>
            </a:r>
          </a:p>
          <a:p>
            <a:pPr marL="914400" lvl="1" indent="-457200">
              <a:buClr>
                <a:srgbClr val="0D9A48"/>
              </a:buClr>
              <a:buFont typeface="Wingdings" panose="05000000000000000000" pitchFamily="2" charset="2"/>
              <a:buChar char="q"/>
            </a:pPr>
            <a:r>
              <a:rPr lang="en-US" dirty="0"/>
              <a:t>End of year data collection will take place around June 2024</a:t>
            </a:r>
          </a:p>
          <a:p>
            <a:pPr marL="914400" lvl="1" indent="-457200">
              <a:buClr>
                <a:srgbClr val="0D9A48"/>
              </a:buClr>
              <a:buFont typeface="Wingdings" panose="05000000000000000000" pitchFamily="2" charset="2"/>
              <a:buChar char="q"/>
            </a:pPr>
            <a:endParaRPr lang="en-US" dirty="0"/>
          </a:p>
          <a:p>
            <a:pPr marL="914400" lvl="1" indent="-457200">
              <a:buClr>
                <a:srgbClr val="0D9A48"/>
              </a:buClr>
              <a:buFont typeface="Wingdings" panose="05000000000000000000" pitchFamily="2" charset="2"/>
              <a:buChar char="q"/>
            </a:pPr>
            <a:endParaRPr lang="en-US" dirty="0"/>
          </a:p>
        </p:txBody>
      </p:sp>
      <p:pic>
        <p:nvPicPr>
          <p:cNvPr id="6" name="Picture 5">
            <a:extLst>
              <a:ext uri="{FF2B5EF4-FFF2-40B4-BE49-F238E27FC236}">
                <a16:creationId xmlns:a16="http://schemas.microsoft.com/office/drawing/2014/main" id="{7C27B260-08D5-9535-75DC-F8B82BCBADFD}"/>
              </a:ext>
            </a:extLst>
          </p:cNvPr>
          <p:cNvPicPr>
            <a:picLocks noChangeAspect="1"/>
          </p:cNvPicPr>
          <p:nvPr/>
        </p:nvPicPr>
        <p:blipFill rotWithShape="1">
          <a:blip r:embed="rId3"/>
          <a:srcRect l="22451" r="27480"/>
          <a:stretch/>
        </p:blipFill>
        <p:spPr>
          <a:xfrm>
            <a:off x="-1" y="1058636"/>
            <a:ext cx="4423719" cy="5204467"/>
          </a:xfrm>
          <a:prstGeom prst="rect">
            <a:avLst/>
          </a:prstGeom>
        </p:spPr>
      </p:pic>
    </p:spTree>
    <p:extLst>
      <p:ext uri="{BB962C8B-B14F-4D97-AF65-F5344CB8AC3E}">
        <p14:creationId xmlns:p14="http://schemas.microsoft.com/office/powerpoint/2010/main" val="218982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CCC1EB3-C661-4846-8D98-B63EEE45BD14}"/>
              </a:ext>
            </a:extLst>
          </p:cNvPr>
          <p:cNvSpPr>
            <a:spLocks noGrp="1"/>
          </p:cNvSpPr>
          <p:nvPr>
            <p:ph type="dt" sz="half" idx="10"/>
          </p:nvPr>
        </p:nvSpPr>
        <p:spPr/>
        <p:txBody>
          <a:bodyPr/>
          <a:lstStyle/>
          <a:p>
            <a:fld id="{916D1960-555B-174B-B2E3-BD9609267502}" type="datetime1">
              <a:rPr lang="en-US" smtClean="0"/>
              <a:t>2/21/2024</a:t>
            </a:fld>
            <a:endParaRPr lang="en-NG"/>
          </a:p>
        </p:txBody>
      </p:sp>
      <p:sp>
        <p:nvSpPr>
          <p:cNvPr id="10" name="Footer Placeholder 2">
            <a:extLst>
              <a:ext uri="{FF2B5EF4-FFF2-40B4-BE49-F238E27FC236}">
                <a16:creationId xmlns:a16="http://schemas.microsoft.com/office/drawing/2014/main" id="{6654092E-7BB9-E042-A542-1A9E081F0082}"/>
              </a:ext>
            </a:extLst>
          </p:cNvPr>
          <p:cNvSpPr>
            <a:spLocks noGrp="1"/>
          </p:cNvSpPr>
          <p:nvPr>
            <p:ph type="ftr" sz="quarter" idx="11"/>
          </p:nvPr>
        </p:nvSpPr>
        <p:spPr/>
        <p:txBody>
          <a:bodyPr/>
          <a:lstStyle/>
          <a:p>
            <a:r>
              <a:rPr lang="en-US" b="1" dirty="0">
                <a:solidFill>
                  <a:schemeClr val="bg1"/>
                </a:solidFill>
              </a:rPr>
              <a:t>Presented at Kano Education Summit 2024</a:t>
            </a:r>
          </a:p>
        </p:txBody>
      </p:sp>
      <p:sp>
        <p:nvSpPr>
          <p:cNvPr id="6" name="Slide Number Placeholder 5">
            <a:extLst>
              <a:ext uri="{FF2B5EF4-FFF2-40B4-BE49-F238E27FC236}">
                <a16:creationId xmlns:a16="http://schemas.microsoft.com/office/drawing/2014/main" id="{FD1AD029-E576-A44A-A3D6-F2D670D303D5}"/>
              </a:ext>
            </a:extLst>
          </p:cNvPr>
          <p:cNvSpPr>
            <a:spLocks noGrp="1"/>
          </p:cNvSpPr>
          <p:nvPr>
            <p:ph type="sldNum" sz="quarter" idx="12"/>
          </p:nvPr>
        </p:nvSpPr>
        <p:spPr/>
        <p:txBody>
          <a:bodyPr/>
          <a:lstStyle/>
          <a:p>
            <a:fld id="{50378FF1-0A2D-B242-8485-06C380C6B3EE}" type="slidenum">
              <a:rPr lang="en-NG" smtClean="0"/>
              <a:t>4</a:t>
            </a:fld>
            <a:endParaRPr lang="en-NG"/>
          </a:p>
        </p:txBody>
      </p:sp>
      <p:sp>
        <p:nvSpPr>
          <p:cNvPr id="9" name="Title 4">
            <a:extLst>
              <a:ext uri="{FF2B5EF4-FFF2-40B4-BE49-F238E27FC236}">
                <a16:creationId xmlns:a16="http://schemas.microsoft.com/office/drawing/2014/main" id="{00F6624A-9CBF-4542-A3EA-DE2685669C89}"/>
              </a:ext>
            </a:extLst>
          </p:cNvPr>
          <p:cNvSpPr>
            <a:spLocks noGrp="1"/>
          </p:cNvSpPr>
          <p:nvPr>
            <p:ph type="title"/>
          </p:nvPr>
        </p:nvSpPr>
        <p:spPr>
          <a:xfrm>
            <a:off x="655320" y="2803712"/>
            <a:ext cx="7269479" cy="1250576"/>
          </a:xfrm>
        </p:spPr>
        <p:txBody>
          <a:bodyPr>
            <a:normAutofit fontScale="90000"/>
          </a:bodyPr>
          <a:lstStyle/>
          <a:p>
            <a:pPr>
              <a:lnSpc>
                <a:spcPct val="100000"/>
              </a:lnSpc>
            </a:pPr>
            <a:r>
              <a:rPr lang="en-US" b="1" dirty="0"/>
              <a:t>Key Baseline  Findings and Recommendations</a:t>
            </a:r>
            <a:endParaRPr lang="en-NG" b="1" dirty="0"/>
          </a:p>
        </p:txBody>
      </p:sp>
    </p:spTree>
    <p:extLst>
      <p:ext uri="{BB962C8B-B14F-4D97-AF65-F5344CB8AC3E}">
        <p14:creationId xmlns:p14="http://schemas.microsoft.com/office/powerpoint/2010/main" val="1711495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A1EC33A-4EA3-0299-1F4B-0C50E1B00A5B}"/>
              </a:ext>
            </a:extLst>
          </p:cNvPr>
          <p:cNvSpPr>
            <a:spLocks noGrp="1"/>
          </p:cNvSpPr>
          <p:nvPr>
            <p:ph type="ftr" sz="quarter" idx="11"/>
          </p:nvPr>
        </p:nvSpPr>
        <p:spPr/>
        <p:txBody>
          <a:bodyPr/>
          <a:lstStyle/>
          <a:p>
            <a:r>
              <a:rPr lang="en-US" b="1" dirty="0">
                <a:solidFill>
                  <a:schemeClr val="bg1"/>
                </a:solidFill>
              </a:rPr>
              <a:t>Presented at Kano Education Summit 2024</a:t>
            </a:r>
          </a:p>
        </p:txBody>
      </p:sp>
      <p:sp>
        <p:nvSpPr>
          <p:cNvPr id="3" name="Slide Number Placeholder 2">
            <a:extLst>
              <a:ext uri="{FF2B5EF4-FFF2-40B4-BE49-F238E27FC236}">
                <a16:creationId xmlns:a16="http://schemas.microsoft.com/office/drawing/2014/main" id="{FF93F7DF-D98C-1D8C-24DC-A752583910A6}"/>
              </a:ext>
            </a:extLst>
          </p:cNvPr>
          <p:cNvSpPr>
            <a:spLocks noGrp="1"/>
          </p:cNvSpPr>
          <p:nvPr>
            <p:ph type="sldNum" sz="quarter" idx="12"/>
          </p:nvPr>
        </p:nvSpPr>
        <p:spPr/>
        <p:txBody>
          <a:bodyPr/>
          <a:lstStyle/>
          <a:p>
            <a:fld id="{50378FF1-0A2D-B242-8485-06C380C6B3EE}" type="slidenum">
              <a:rPr lang="en-NG" smtClean="0"/>
              <a:t>5</a:t>
            </a:fld>
            <a:endParaRPr lang="en-NG"/>
          </a:p>
        </p:txBody>
      </p:sp>
      <p:sp>
        <p:nvSpPr>
          <p:cNvPr id="5" name="Text Placeholder 4">
            <a:extLst>
              <a:ext uri="{FF2B5EF4-FFF2-40B4-BE49-F238E27FC236}">
                <a16:creationId xmlns:a16="http://schemas.microsoft.com/office/drawing/2014/main" id="{94532BE7-9F7A-20D9-F34C-8149ADE6A816}"/>
              </a:ext>
            </a:extLst>
          </p:cNvPr>
          <p:cNvSpPr>
            <a:spLocks noGrp="1"/>
          </p:cNvSpPr>
          <p:nvPr>
            <p:ph type="body" sz="quarter" idx="14"/>
          </p:nvPr>
        </p:nvSpPr>
        <p:spPr>
          <a:xfrm>
            <a:off x="4164226" y="813185"/>
            <a:ext cx="7848361" cy="5013789"/>
          </a:xfrm>
        </p:spPr>
        <p:txBody>
          <a:bodyPr>
            <a:normAutofit lnSpcReduction="10000"/>
          </a:bodyPr>
          <a:lstStyle/>
          <a:p>
            <a:pPr marL="457200" indent="-457200">
              <a:buClr>
                <a:srgbClr val="0D9A48"/>
              </a:buClr>
              <a:buFont typeface="Wingdings" panose="05000000000000000000" pitchFamily="2" charset="2"/>
              <a:buChar char="q"/>
            </a:pPr>
            <a:endParaRPr lang="en-US" dirty="0"/>
          </a:p>
          <a:p>
            <a:pPr marL="457200" indent="-457200">
              <a:buClr>
                <a:srgbClr val="0D9A48"/>
              </a:buClr>
              <a:buFont typeface="Wingdings" panose="05000000000000000000" pitchFamily="2" charset="2"/>
              <a:buChar char="q"/>
            </a:pPr>
            <a:r>
              <a:rPr lang="en-US" dirty="0"/>
              <a:t>Baseline results indicated that learning achievement was very low, with 82.4% of Primary 2 pupils unable to identify any Hausa letter and only 2.2% can identify a number. </a:t>
            </a:r>
          </a:p>
          <a:p>
            <a:pPr marL="457200" indent="-457200">
              <a:buClr>
                <a:srgbClr val="0D9A48"/>
              </a:buClr>
              <a:buFont typeface="Wingdings" panose="05000000000000000000" pitchFamily="2" charset="2"/>
              <a:buChar char="q"/>
            </a:pPr>
            <a:endParaRPr lang="en-US" dirty="0"/>
          </a:p>
          <a:p>
            <a:pPr marL="457200" indent="-457200">
              <a:buClr>
                <a:srgbClr val="0D9A48"/>
              </a:buClr>
              <a:buFont typeface="Wingdings" panose="05000000000000000000" pitchFamily="2" charset="2"/>
              <a:buChar char="q"/>
            </a:pPr>
            <a:r>
              <a:rPr lang="en-US" dirty="0"/>
              <a:t>Similarly, 93.7% of Primary 4 pupil are unable to identify any English word. </a:t>
            </a:r>
          </a:p>
          <a:p>
            <a:pPr marL="457200" indent="-457200">
              <a:buClr>
                <a:srgbClr val="0D9A48"/>
              </a:buClr>
              <a:buFont typeface="Wingdings" panose="05000000000000000000" pitchFamily="2" charset="2"/>
              <a:buChar char="q"/>
            </a:pPr>
            <a:endParaRPr lang="en-US" dirty="0"/>
          </a:p>
          <a:p>
            <a:pPr marL="457200" indent="-457200">
              <a:buClr>
                <a:srgbClr val="0D9A48"/>
              </a:buClr>
              <a:buFont typeface="Wingdings" panose="05000000000000000000" pitchFamily="2" charset="2"/>
              <a:buChar char="q"/>
            </a:pPr>
            <a:r>
              <a:rPr lang="en-US" dirty="0"/>
              <a:t>These low starting points indicate the need for SUBEB to build foundational skills from the beginning of primary school.</a:t>
            </a:r>
          </a:p>
          <a:p>
            <a:pPr marL="457200" indent="-457200">
              <a:buClr>
                <a:srgbClr val="0D9A48"/>
              </a:buClr>
              <a:buFont typeface="Wingdings" panose="05000000000000000000" pitchFamily="2" charset="2"/>
              <a:buChar char="q"/>
            </a:pPr>
            <a:endParaRPr lang="en-US" dirty="0"/>
          </a:p>
          <a:p>
            <a:pPr marL="457200" indent="-457200">
              <a:buClr>
                <a:srgbClr val="0D9A48"/>
              </a:buClr>
              <a:buFont typeface="Wingdings" panose="05000000000000000000" pitchFamily="2" charset="2"/>
              <a:buChar char="q"/>
            </a:pPr>
            <a:endParaRPr lang="en-US" dirty="0"/>
          </a:p>
          <a:p>
            <a:pPr marL="457200" indent="-457200">
              <a:buClr>
                <a:srgbClr val="0D9A48"/>
              </a:buClr>
              <a:buFont typeface="Wingdings" panose="05000000000000000000" pitchFamily="2" charset="2"/>
              <a:buChar char="q"/>
            </a:pPr>
            <a:endParaRPr lang="en-US" dirty="0"/>
          </a:p>
        </p:txBody>
      </p:sp>
      <p:pic>
        <p:nvPicPr>
          <p:cNvPr id="6" name="Content Placeholder 10" descr="A person in a blue dress looking at a tablet&#10;&#10;Description automatically generated">
            <a:extLst>
              <a:ext uri="{FF2B5EF4-FFF2-40B4-BE49-F238E27FC236}">
                <a16:creationId xmlns:a16="http://schemas.microsoft.com/office/drawing/2014/main" id="{E8166CCF-A0EC-38C2-3DBC-FDB868AD6A31}"/>
              </a:ext>
            </a:extLst>
          </p:cNvPr>
          <p:cNvPicPr>
            <a:picLocks noChangeAspect="1"/>
          </p:cNvPicPr>
          <p:nvPr/>
        </p:nvPicPr>
        <p:blipFill rotWithShape="1">
          <a:blip r:embed="rId2"/>
          <a:srcRect l="1260" r="8192"/>
          <a:stretch/>
        </p:blipFill>
        <p:spPr>
          <a:xfrm>
            <a:off x="-8931" y="136525"/>
            <a:ext cx="4173158" cy="6145021"/>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4" name="Text Placeholder 3">
            <a:extLst>
              <a:ext uri="{FF2B5EF4-FFF2-40B4-BE49-F238E27FC236}">
                <a16:creationId xmlns:a16="http://schemas.microsoft.com/office/drawing/2014/main" id="{B09A81EA-C853-A5B0-8410-D265961D7A8C}"/>
              </a:ext>
            </a:extLst>
          </p:cNvPr>
          <p:cNvSpPr>
            <a:spLocks noGrp="1"/>
          </p:cNvSpPr>
          <p:nvPr>
            <p:ph type="body" sz="quarter" idx="13"/>
          </p:nvPr>
        </p:nvSpPr>
        <p:spPr>
          <a:xfrm>
            <a:off x="2891483" y="159467"/>
            <a:ext cx="9300518" cy="894090"/>
          </a:xfrm>
        </p:spPr>
        <p:txBody>
          <a:bodyPr>
            <a:normAutofit/>
          </a:bodyPr>
          <a:lstStyle/>
          <a:p>
            <a:pPr algn="ctr"/>
            <a:r>
              <a:rPr lang="en-US" sz="2800" dirty="0"/>
              <a:t>Key Baseline Findings: Pupil Performance </a:t>
            </a:r>
          </a:p>
        </p:txBody>
      </p:sp>
    </p:spTree>
    <p:extLst>
      <p:ext uri="{BB962C8B-B14F-4D97-AF65-F5344CB8AC3E}">
        <p14:creationId xmlns:p14="http://schemas.microsoft.com/office/powerpoint/2010/main" val="813966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D2C6D13-BCD1-74C3-6B43-9627A9E8234F}"/>
              </a:ext>
            </a:extLst>
          </p:cNvPr>
          <p:cNvSpPr>
            <a:spLocks noGrp="1"/>
          </p:cNvSpPr>
          <p:nvPr>
            <p:ph type="ftr" sz="quarter" idx="11"/>
          </p:nvPr>
        </p:nvSpPr>
        <p:spPr/>
        <p:txBody>
          <a:bodyPr/>
          <a:lstStyle/>
          <a:p>
            <a:r>
              <a:rPr lang="en-US" b="1" dirty="0">
                <a:solidFill>
                  <a:schemeClr val="bg1"/>
                </a:solidFill>
              </a:rPr>
              <a:t>Presented at Kano Education Summit 2024</a:t>
            </a:r>
          </a:p>
        </p:txBody>
      </p:sp>
      <p:sp>
        <p:nvSpPr>
          <p:cNvPr id="3" name="Slide Number Placeholder 2">
            <a:extLst>
              <a:ext uri="{FF2B5EF4-FFF2-40B4-BE49-F238E27FC236}">
                <a16:creationId xmlns:a16="http://schemas.microsoft.com/office/drawing/2014/main" id="{25EA293E-6407-2573-603D-E7B6540417C1}"/>
              </a:ext>
            </a:extLst>
          </p:cNvPr>
          <p:cNvSpPr>
            <a:spLocks noGrp="1"/>
          </p:cNvSpPr>
          <p:nvPr>
            <p:ph type="sldNum" sz="quarter" idx="12"/>
          </p:nvPr>
        </p:nvSpPr>
        <p:spPr/>
        <p:txBody>
          <a:bodyPr/>
          <a:lstStyle/>
          <a:p>
            <a:fld id="{50378FF1-0A2D-B242-8485-06C380C6B3EE}" type="slidenum">
              <a:rPr lang="en-NG" smtClean="0"/>
              <a:t>6</a:t>
            </a:fld>
            <a:endParaRPr lang="en-NG"/>
          </a:p>
        </p:txBody>
      </p:sp>
      <p:sp>
        <p:nvSpPr>
          <p:cNvPr id="10" name="Content Placeholder 9">
            <a:extLst>
              <a:ext uri="{FF2B5EF4-FFF2-40B4-BE49-F238E27FC236}">
                <a16:creationId xmlns:a16="http://schemas.microsoft.com/office/drawing/2014/main" id="{B4D0C7E9-D653-F545-B759-8E3D3C84ABD4}"/>
              </a:ext>
            </a:extLst>
          </p:cNvPr>
          <p:cNvSpPr>
            <a:spLocks noGrp="1"/>
          </p:cNvSpPr>
          <p:nvPr>
            <p:ph idx="13"/>
          </p:nvPr>
        </p:nvSpPr>
        <p:spPr>
          <a:xfrm>
            <a:off x="5737776" y="1075038"/>
            <a:ext cx="6454224" cy="5101925"/>
          </a:xfrm>
        </p:spPr>
        <p:txBody>
          <a:bodyPr>
            <a:normAutofit fontScale="77500" lnSpcReduction="20000"/>
          </a:bodyPr>
          <a:lstStyle/>
          <a:p>
            <a:pPr marL="457200" indent="-457200">
              <a:buClr>
                <a:srgbClr val="0D9A48"/>
              </a:buClr>
              <a:buFont typeface="Wingdings" panose="05000000000000000000" pitchFamily="2" charset="2"/>
              <a:buChar char="q"/>
            </a:pPr>
            <a:r>
              <a:rPr lang="en-US" dirty="0"/>
              <a:t>School, teacher, and pupil demographics indicate that government schools in Kano need support to provide not only the best environments conducive to pupil learning, but also support teachers in their efforts to provide the highest level of instruction in their classrooms. </a:t>
            </a:r>
          </a:p>
          <a:p>
            <a:pPr marL="457200" indent="-457200">
              <a:buClr>
                <a:srgbClr val="0D9A48"/>
              </a:buClr>
              <a:buFont typeface="Wingdings" panose="05000000000000000000" pitchFamily="2" charset="2"/>
              <a:buChar char="q"/>
            </a:pPr>
            <a:endParaRPr lang="en-US" dirty="0"/>
          </a:p>
          <a:p>
            <a:pPr marL="457200" indent="-457200">
              <a:buClr>
                <a:srgbClr val="0D9A48"/>
              </a:buClr>
              <a:buFont typeface="Wingdings" panose="05000000000000000000" pitchFamily="2" charset="2"/>
              <a:buChar char="q"/>
            </a:pPr>
            <a:r>
              <a:rPr lang="en-US" dirty="0"/>
              <a:t>A concerted effort to provide a more inclusive environment, including identifying GESI focal persons at the school level and ensuring appropriate facilities for learners with disabilities, may have measurable effects on learning outcomes.</a:t>
            </a:r>
          </a:p>
          <a:p>
            <a:pPr marL="457200" indent="-457200">
              <a:buClr>
                <a:srgbClr val="0D9A48"/>
              </a:buClr>
              <a:buFont typeface="Wingdings" panose="05000000000000000000" pitchFamily="2" charset="2"/>
              <a:buChar char="q"/>
            </a:pPr>
            <a:endParaRPr lang="en-US" dirty="0"/>
          </a:p>
          <a:p>
            <a:pPr marL="457200" indent="-457200">
              <a:buClr>
                <a:srgbClr val="0D9A48"/>
              </a:buClr>
              <a:buFont typeface="Wingdings" panose="05000000000000000000" pitchFamily="2" charset="2"/>
              <a:buChar char="q"/>
            </a:pPr>
            <a:r>
              <a:rPr lang="en-US" dirty="0"/>
              <a:t> As of now, enrolment of pupils with disabilities is extremely low, and school facilities are not available to support their physical inclusion</a:t>
            </a:r>
          </a:p>
        </p:txBody>
      </p:sp>
      <p:sp>
        <p:nvSpPr>
          <p:cNvPr id="11" name="Text Placeholder 10">
            <a:extLst>
              <a:ext uri="{FF2B5EF4-FFF2-40B4-BE49-F238E27FC236}">
                <a16:creationId xmlns:a16="http://schemas.microsoft.com/office/drawing/2014/main" id="{455CBD32-370F-DD68-4533-8B59F69B928A}"/>
              </a:ext>
            </a:extLst>
          </p:cNvPr>
          <p:cNvSpPr>
            <a:spLocks noGrp="1"/>
          </p:cNvSpPr>
          <p:nvPr>
            <p:ph type="body" sz="quarter" idx="14"/>
          </p:nvPr>
        </p:nvSpPr>
        <p:spPr>
          <a:xfrm>
            <a:off x="-58982" y="345270"/>
            <a:ext cx="11593513" cy="894090"/>
          </a:xfrm>
        </p:spPr>
        <p:txBody>
          <a:bodyPr>
            <a:normAutofit/>
          </a:bodyPr>
          <a:lstStyle/>
          <a:p>
            <a:pPr algn="ctr"/>
            <a:r>
              <a:rPr lang="en-US" dirty="0"/>
              <a:t>Key Baseline Findings: Inclusive Learning Environment</a:t>
            </a:r>
          </a:p>
        </p:txBody>
      </p:sp>
      <p:pic>
        <p:nvPicPr>
          <p:cNvPr id="12" name="Picture 11">
            <a:extLst>
              <a:ext uri="{FF2B5EF4-FFF2-40B4-BE49-F238E27FC236}">
                <a16:creationId xmlns:a16="http://schemas.microsoft.com/office/drawing/2014/main" id="{633C633E-267C-22F5-D1B3-CAF58F8C14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99671"/>
            <a:ext cx="5737775" cy="5101925"/>
          </a:xfrm>
          <a:prstGeom prst="rect">
            <a:avLst/>
          </a:prstGeom>
        </p:spPr>
      </p:pic>
    </p:spTree>
    <p:extLst>
      <p:ext uri="{BB962C8B-B14F-4D97-AF65-F5344CB8AC3E}">
        <p14:creationId xmlns:p14="http://schemas.microsoft.com/office/powerpoint/2010/main" val="1283287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0424B4C-1838-D25E-2BCD-A22E915EE557}"/>
              </a:ext>
            </a:extLst>
          </p:cNvPr>
          <p:cNvSpPr>
            <a:spLocks noGrp="1"/>
          </p:cNvSpPr>
          <p:nvPr>
            <p:ph type="ftr" sz="quarter" idx="11"/>
          </p:nvPr>
        </p:nvSpPr>
        <p:spPr/>
        <p:txBody>
          <a:bodyPr/>
          <a:lstStyle/>
          <a:p>
            <a:r>
              <a:rPr lang="en-US" b="1" dirty="0">
                <a:solidFill>
                  <a:schemeClr val="bg1"/>
                </a:solidFill>
              </a:rPr>
              <a:t>Presented at Kano Education Summit 2024</a:t>
            </a:r>
          </a:p>
        </p:txBody>
      </p:sp>
      <p:sp>
        <p:nvSpPr>
          <p:cNvPr id="3" name="Slide Number Placeholder 2">
            <a:extLst>
              <a:ext uri="{FF2B5EF4-FFF2-40B4-BE49-F238E27FC236}">
                <a16:creationId xmlns:a16="http://schemas.microsoft.com/office/drawing/2014/main" id="{14338C36-9439-03FB-9EF6-38A215243269}"/>
              </a:ext>
            </a:extLst>
          </p:cNvPr>
          <p:cNvSpPr>
            <a:spLocks noGrp="1"/>
          </p:cNvSpPr>
          <p:nvPr>
            <p:ph type="sldNum" sz="quarter" idx="12"/>
          </p:nvPr>
        </p:nvSpPr>
        <p:spPr/>
        <p:txBody>
          <a:bodyPr/>
          <a:lstStyle/>
          <a:p>
            <a:fld id="{50378FF1-0A2D-B242-8485-06C380C6B3EE}" type="slidenum">
              <a:rPr lang="en-NG" smtClean="0"/>
              <a:t>7</a:t>
            </a:fld>
            <a:endParaRPr lang="en-NG"/>
          </a:p>
        </p:txBody>
      </p:sp>
      <p:sp>
        <p:nvSpPr>
          <p:cNvPr id="4" name="Text Placeholder 3">
            <a:extLst>
              <a:ext uri="{FF2B5EF4-FFF2-40B4-BE49-F238E27FC236}">
                <a16:creationId xmlns:a16="http://schemas.microsoft.com/office/drawing/2014/main" id="{E44ECBD6-6C73-C24D-C2D3-B3437636D37D}"/>
              </a:ext>
            </a:extLst>
          </p:cNvPr>
          <p:cNvSpPr>
            <a:spLocks noGrp="1"/>
          </p:cNvSpPr>
          <p:nvPr>
            <p:ph type="body" sz="quarter" idx="13"/>
          </p:nvPr>
        </p:nvSpPr>
        <p:spPr>
          <a:xfrm>
            <a:off x="591237" y="199989"/>
            <a:ext cx="11014075" cy="894090"/>
          </a:xfrm>
        </p:spPr>
        <p:txBody>
          <a:bodyPr>
            <a:normAutofit/>
          </a:bodyPr>
          <a:lstStyle/>
          <a:p>
            <a:r>
              <a:rPr lang="en-US" dirty="0"/>
              <a:t>Key Baseline Findings: Teacher Performance</a:t>
            </a:r>
          </a:p>
          <a:p>
            <a:endParaRPr lang="en-US" dirty="0"/>
          </a:p>
        </p:txBody>
      </p:sp>
      <p:sp>
        <p:nvSpPr>
          <p:cNvPr id="5" name="Text Placeholder 4">
            <a:extLst>
              <a:ext uri="{FF2B5EF4-FFF2-40B4-BE49-F238E27FC236}">
                <a16:creationId xmlns:a16="http://schemas.microsoft.com/office/drawing/2014/main" id="{7001DBCC-8468-0653-07BF-26F8EA3EE8A7}"/>
              </a:ext>
            </a:extLst>
          </p:cNvPr>
          <p:cNvSpPr>
            <a:spLocks noGrp="1"/>
          </p:cNvSpPr>
          <p:nvPr>
            <p:ph type="body" sz="quarter" idx="14"/>
          </p:nvPr>
        </p:nvSpPr>
        <p:spPr>
          <a:xfrm>
            <a:off x="4955059" y="1226413"/>
            <a:ext cx="7051589" cy="4761518"/>
          </a:xfrm>
        </p:spPr>
        <p:txBody>
          <a:bodyPr>
            <a:normAutofit/>
          </a:bodyPr>
          <a:lstStyle/>
          <a:p>
            <a:pPr marL="457200" indent="-457200">
              <a:buClr>
                <a:srgbClr val="0D9A48"/>
              </a:buClr>
              <a:buFont typeface="Wingdings" panose="05000000000000000000" pitchFamily="2" charset="2"/>
              <a:buChar char="q"/>
            </a:pPr>
            <a:r>
              <a:rPr lang="en-US" dirty="0"/>
              <a:t>Teachers have varying levels of qualifications and experience, which can make it difficult to provide </a:t>
            </a:r>
            <a:r>
              <a:rPr lang="en-US" dirty="0" err="1"/>
              <a:t>individualised</a:t>
            </a:r>
            <a:r>
              <a:rPr lang="en-US" dirty="0"/>
              <a:t> training specific to their needs. </a:t>
            </a:r>
          </a:p>
          <a:p>
            <a:pPr marL="457200" indent="-457200">
              <a:buClr>
                <a:srgbClr val="0D9A48"/>
              </a:buClr>
              <a:buFont typeface="Wingdings" panose="05000000000000000000" pitchFamily="2" charset="2"/>
              <a:buChar char="q"/>
            </a:pPr>
            <a:endParaRPr lang="en-US" dirty="0"/>
          </a:p>
          <a:p>
            <a:pPr marL="457200" indent="-457200">
              <a:buClr>
                <a:srgbClr val="0D9A48"/>
              </a:buClr>
              <a:buFont typeface="Wingdings" panose="05000000000000000000" pitchFamily="2" charset="2"/>
              <a:buChar char="q"/>
            </a:pPr>
            <a:r>
              <a:rPr lang="en-US" dirty="0"/>
              <a:t>Evidence has shown that providing coaching and mentoring for all teachers is an important strategy to provide </a:t>
            </a:r>
            <a:r>
              <a:rPr lang="en-US" dirty="0" err="1"/>
              <a:t>individualised</a:t>
            </a:r>
            <a:r>
              <a:rPr lang="en-US" dirty="0"/>
              <a:t> teacher professional development.</a:t>
            </a:r>
          </a:p>
          <a:p>
            <a:pPr marL="457200" indent="-457200">
              <a:buClr>
                <a:srgbClr val="0D9A48"/>
              </a:buClr>
              <a:buFont typeface="Wingdings" panose="05000000000000000000" pitchFamily="2" charset="2"/>
              <a:buChar char="q"/>
            </a:pPr>
            <a:endParaRPr lang="en-US" dirty="0"/>
          </a:p>
          <a:p>
            <a:pPr marL="457200" indent="-457200">
              <a:buClr>
                <a:srgbClr val="0D9A48"/>
              </a:buClr>
              <a:buFont typeface="Wingdings" panose="05000000000000000000" pitchFamily="2" charset="2"/>
              <a:buChar char="q"/>
            </a:pPr>
            <a:endParaRPr lang="en-US" dirty="0"/>
          </a:p>
        </p:txBody>
      </p:sp>
      <p:pic>
        <p:nvPicPr>
          <p:cNvPr id="7" name="Picture Placeholder 15">
            <a:extLst>
              <a:ext uri="{FF2B5EF4-FFF2-40B4-BE49-F238E27FC236}">
                <a16:creationId xmlns:a16="http://schemas.microsoft.com/office/drawing/2014/main" id="{729B358E-1461-6AC6-65C9-024540472613}"/>
              </a:ext>
            </a:extLst>
          </p:cNvPr>
          <p:cNvPicPr>
            <a:picLocks noChangeAspect="1"/>
          </p:cNvPicPr>
          <p:nvPr/>
        </p:nvPicPr>
        <p:blipFill>
          <a:blip r:embed="rId2"/>
          <a:srcRect l="20379" r="20379"/>
          <a:stretch>
            <a:fillRect/>
          </a:stretch>
        </p:blipFill>
        <p:spPr>
          <a:xfrm>
            <a:off x="0" y="989528"/>
            <a:ext cx="4683210" cy="5267392"/>
          </a:xfrm>
          <a:prstGeom prst="rect">
            <a:avLst/>
          </a:prstGeom>
        </p:spPr>
      </p:pic>
    </p:spTree>
    <p:extLst>
      <p:ext uri="{BB962C8B-B14F-4D97-AF65-F5344CB8AC3E}">
        <p14:creationId xmlns:p14="http://schemas.microsoft.com/office/powerpoint/2010/main" val="4205690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FC3745E-A74A-0440-0FAD-54678570C1B3}"/>
              </a:ext>
            </a:extLst>
          </p:cNvPr>
          <p:cNvSpPr>
            <a:spLocks noGrp="1"/>
          </p:cNvSpPr>
          <p:nvPr>
            <p:ph type="ftr" sz="quarter" idx="11"/>
          </p:nvPr>
        </p:nvSpPr>
        <p:spPr/>
        <p:txBody>
          <a:bodyPr/>
          <a:lstStyle/>
          <a:p>
            <a:r>
              <a:rPr lang="en-GB"/>
              <a:t>Replace with Document Title</a:t>
            </a:r>
            <a:endParaRPr lang="en-NG"/>
          </a:p>
        </p:txBody>
      </p:sp>
      <p:sp>
        <p:nvSpPr>
          <p:cNvPr id="3" name="Slide Number Placeholder 2">
            <a:extLst>
              <a:ext uri="{FF2B5EF4-FFF2-40B4-BE49-F238E27FC236}">
                <a16:creationId xmlns:a16="http://schemas.microsoft.com/office/drawing/2014/main" id="{696FFE0C-EC94-B7D8-8AED-43B21263904F}"/>
              </a:ext>
            </a:extLst>
          </p:cNvPr>
          <p:cNvSpPr>
            <a:spLocks noGrp="1"/>
          </p:cNvSpPr>
          <p:nvPr>
            <p:ph type="sldNum" sz="quarter" idx="12"/>
          </p:nvPr>
        </p:nvSpPr>
        <p:spPr/>
        <p:txBody>
          <a:bodyPr/>
          <a:lstStyle/>
          <a:p>
            <a:fld id="{50378FF1-0A2D-B242-8485-06C380C6B3EE}" type="slidenum">
              <a:rPr lang="en-NG" smtClean="0"/>
              <a:t>8</a:t>
            </a:fld>
            <a:endParaRPr lang="en-NG"/>
          </a:p>
        </p:txBody>
      </p:sp>
      <p:sp>
        <p:nvSpPr>
          <p:cNvPr id="5" name="Text Placeholder 4">
            <a:extLst>
              <a:ext uri="{FF2B5EF4-FFF2-40B4-BE49-F238E27FC236}">
                <a16:creationId xmlns:a16="http://schemas.microsoft.com/office/drawing/2014/main" id="{7B51DACF-97B4-3C49-27C8-B85A5002B9EE}"/>
              </a:ext>
            </a:extLst>
          </p:cNvPr>
          <p:cNvSpPr>
            <a:spLocks noGrp="1"/>
          </p:cNvSpPr>
          <p:nvPr>
            <p:ph type="body" sz="quarter" idx="14"/>
          </p:nvPr>
        </p:nvSpPr>
        <p:spPr>
          <a:xfrm>
            <a:off x="5080901" y="1621631"/>
            <a:ext cx="7111099" cy="3614737"/>
          </a:xfrm>
        </p:spPr>
        <p:txBody>
          <a:bodyPr>
            <a:normAutofit fontScale="70000" lnSpcReduction="20000"/>
          </a:bodyPr>
          <a:lstStyle/>
          <a:p>
            <a:pPr marL="457200" indent="-457200">
              <a:buClr>
                <a:srgbClr val="0D9A48"/>
              </a:buClr>
              <a:buFont typeface="Wingdings" panose="05000000000000000000" pitchFamily="2" charset="2"/>
              <a:buChar char="q"/>
            </a:pPr>
            <a:r>
              <a:rPr lang="en-US" dirty="0"/>
              <a:t>Even though the findings showed there was a general lack of books or reading materials present in the home, there were strong indications of familial support for learning. </a:t>
            </a:r>
          </a:p>
          <a:p>
            <a:pPr marL="457200" indent="-457200">
              <a:buClr>
                <a:srgbClr val="0D9A48"/>
              </a:buClr>
              <a:buFont typeface="Wingdings" panose="05000000000000000000" pitchFamily="2" charset="2"/>
              <a:buChar char="q"/>
            </a:pPr>
            <a:endParaRPr lang="en-US" dirty="0"/>
          </a:p>
          <a:p>
            <a:pPr marL="457200" indent="-457200">
              <a:buClr>
                <a:srgbClr val="0D9A48"/>
              </a:buClr>
              <a:buFont typeface="Wingdings" panose="05000000000000000000" pitchFamily="2" charset="2"/>
              <a:buChar char="q"/>
            </a:pPr>
            <a:r>
              <a:rPr lang="en-US" dirty="0"/>
              <a:t>More than half of pupils assessed had families that spent time reading to them and helped them study and complete their homework. </a:t>
            </a:r>
          </a:p>
          <a:p>
            <a:pPr marL="457200" indent="-457200">
              <a:buClr>
                <a:srgbClr val="0D9A48"/>
              </a:buClr>
              <a:buFont typeface="Wingdings" panose="05000000000000000000" pitchFamily="2" charset="2"/>
              <a:buChar char="q"/>
            </a:pPr>
            <a:endParaRPr lang="en-US" dirty="0"/>
          </a:p>
          <a:p>
            <a:pPr marL="457200" indent="-457200">
              <a:buClr>
                <a:srgbClr val="0D9A48"/>
              </a:buClr>
              <a:buFont typeface="Wingdings" panose="05000000000000000000" pitchFamily="2" charset="2"/>
              <a:buChar char="q"/>
            </a:pPr>
            <a:r>
              <a:rPr lang="en-US" dirty="0"/>
              <a:t>Though these percentages are still relatively lower than what is hoped for, it’s possible that leveraging on these strong connections outside the immediate school environment will have lasting impacts on learning outcomes.</a:t>
            </a:r>
          </a:p>
          <a:p>
            <a:pPr marL="457200" indent="-457200">
              <a:buClr>
                <a:srgbClr val="0D9A48"/>
              </a:buClr>
              <a:buFont typeface="Wingdings" panose="05000000000000000000" pitchFamily="2" charset="2"/>
              <a:buChar char="q"/>
            </a:pPr>
            <a:endParaRPr lang="en-US" dirty="0"/>
          </a:p>
        </p:txBody>
      </p:sp>
      <p:sp>
        <p:nvSpPr>
          <p:cNvPr id="6" name="Text Placeholder 3">
            <a:extLst>
              <a:ext uri="{FF2B5EF4-FFF2-40B4-BE49-F238E27FC236}">
                <a16:creationId xmlns:a16="http://schemas.microsoft.com/office/drawing/2014/main" id="{92BA7AA0-2086-34AF-182B-E493D1FA80F7}"/>
              </a:ext>
            </a:extLst>
          </p:cNvPr>
          <p:cNvSpPr>
            <a:spLocks noGrp="1"/>
          </p:cNvSpPr>
          <p:nvPr>
            <p:ph type="body" sz="quarter" idx="13"/>
          </p:nvPr>
        </p:nvSpPr>
        <p:spPr>
          <a:xfrm>
            <a:off x="693738" y="430213"/>
            <a:ext cx="11014075" cy="893762"/>
          </a:xfrm>
        </p:spPr>
        <p:txBody>
          <a:bodyPr>
            <a:normAutofit/>
          </a:bodyPr>
          <a:lstStyle/>
          <a:p>
            <a:r>
              <a:rPr lang="en-US" dirty="0"/>
              <a:t>Key Baseline Findings: Learning at home</a:t>
            </a:r>
          </a:p>
          <a:p>
            <a:endParaRPr lang="en-US" dirty="0"/>
          </a:p>
        </p:txBody>
      </p:sp>
      <p:pic>
        <p:nvPicPr>
          <p:cNvPr id="4" name="Picture 3">
            <a:extLst>
              <a:ext uri="{FF2B5EF4-FFF2-40B4-BE49-F238E27FC236}">
                <a16:creationId xmlns:a16="http://schemas.microsoft.com/office/drawing/2014/main" id="{D4D4F157-E427-0D01-8702-574C1088AE2A}"/>
              </a:ext>
            </a:extLst>
          </p:cNvPr>
          <p:cNvPicPr>
            <a:picLocks noChangeAspect="1"/>
          </p:cNvPicPr>
          <p:nvPr/>
        </p:nvPicPr>
        <p:blipFill>
          <a:blip r:embed="rId2"/>
          <a:stretch>
            <a:fillRect/>
          </a:stretch>
        </p:blipFill>
        <p:spPr>
          <a:xfrm>
            <a:off x="0" y="1752799"/>
            <a:ext cx="4926031" cy="3685976"/>
          </a:xfrm>
          <a:prstGeom prst="rect">
            <a:avLst/>
          </a:prstGeom>
        </p:spPr>
      </p:pic>
    </p:spTree>
    <p:extLst>
      <p:ext uri="{BB962C8B-B14F-4D97-AF65-F5344CB8AC3E}">
        <p14:creationId xmlns:p14="http://schemas.microsoft.com/office/powerpoint/2010/main" val="3281364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AA8027-CF04-BF4C-AC97-011DCC60516E}"/>
              </a:ext>
            </a:extLst>
          </p:cNvPr>
          <p:cNvSpPr>
            <a:spLocks noGrp="1"/>
          </p:cNvSpPr>
          <p:nvPr>
            <p:ph type="dt" sz="half" idx="10"/>
          </p:nvPr>
        </p:nvSpPr>
        <p:spPr/>
        <p:txBody>
          <a:bodyPr/>
          <a:lstStyle/>
          <a:p>
            <a:fld id="{EF36F3C1-B329-7C44-9A97-A94AAA1F6C61}" type="datetime1">
              <a:rPr lang="en-US" smtClean="0"/>
              <a:t>2/21/2024</a:t>
            </a:fld>
            <a:endParaRPr lang="en-NG"/>
          </a:p>
        </p:txBody>
      </p:sp>
      <p:sp>
        <p:nvSpPr>
          <p:cNvPr id="3" name="Footer Placeholder 2">
            <a:extLst>
              <a:ext uri="{FF2B5EF4-FFF2-40B4-BE49-F238E27FC236}">
                <a16:creationId xmlns:a16="http://schemas.microsoft.com/office/drawing/2014/main" id="{90874953-F039-16FA-735B-E704A6445F50}"/>
              </a:ext>
            </a:extLst>
          </p:cNvPr>
          <p:cNvSpPr>
            <a:spLocks noGrp="1"/>
          </p:cNvSpPr>
          <p:nvPr>
            <p:ph type="ftr" sz="quarter" idx="11"/>
          </p:nvPr>
        </p:nvSpPr>
        <p:spPr/>
        <p:txBody>
          <a:bodyPr/>
          <a:lstStyle/>
          <a:p>
            <a:r>
              <a:rPr lang="en-US" b="1" dirty="0">
                <a:solidFill>
                  <a:schemeClr val="bg1"/>
                </a:solidFill>
              </a:rPr>
              <a:t>Presented at Kano Education Summit 2024</a:t>
            </a:r>
          </a:p>
        </p:txBody>
      </p:sp>
      <p:sp>
        <p:nvSpPr>
          <p:cNvPr id="4" name="Slide Number Placeholder 3">
            <a:extLst>
              <a:ext uri="{FF2B5EF4-FFF2-40B4-BE49-F238E27FC236}">
                <a16:creationId xmlns:a16="http://schemas.microsoft.com/office/drawing/2014/main" id="{3746C245-E732-E6D4-F424-41602DBDB567}"/>
              </a:ext>
            </a:extLst>
          </p:cNvPr>
          <p:cNvSpPr>
            <a:spLocks noGrp="1"/>
          </p:cNvSpPr>
          <p:nvPr>
            <p:ph type="sldNum" sz="quarter" idx="12"/>
          </p:nvPr>
        </p:nvSpPr>
        <p:spPr/>
        <p:txBody>
          <a:bodyPr/>
          <a:lstStyle/>
          <a:p>
            <a:fld id="{50378FF1-0A2D-B242-8485-06C380C6B3EE}" type="slidenum">
              <a:rPr lang="en-NG" smtClean="0"/>
              <a:t>9</a:t>
            </a:fld>
            <a:endParaRPr lang="en-NG"/>
          </a:p>
        </p:txBody>
      </p:sp>
      <p:sp>
        <p:nvSpPr>
          <p:cNvPr id="5" name="Title 4">
            <a:extLst>
              <a:ext uri="{FF2B5EF4-FFF2-40B4-BE49-F238E27FC236}">
                <a16:creationId xmlns:a16="http://schemas.microsoft.com/office/drawing/2014/main" id="{A2594E4C-1439-6F46-2725-26B0B98DFFAD}"/>
              </a:ext>
            </a:extLst>
          </p:cNvPr>
          <p:cNvSpPr>
            <a:spLocks noGrp="1"/>
          </p:cNvSpPr>
          <p:nvPr>
            <p:ph type="title"/>
          </p:nvPr>
        </p:nvSpPr>
        <p:spPr>
          <a:xfrm>
            <a:off x="655321" y="2803712"/>
            <a:ext cx="7259954" cy="1250576"/>
          </a:xfrm>
        </p:spPr>
        <p:txBody>
          <a:bodyPr>
            <a:normAutofit fontScale="90000"/>
          </a:bodyPr>
          <a:lstStyle/>
          <a:p>
            <a:r>
              <a:rPr lang="en-US" dirty="0"/>
              <a:t>Year 1: Learning Outcomes</a:t>
            </a:r>
          </a:p>
        </p:txBody>
      </p:sp>
    </p:spTree>
    <p:extLst>
      <p:ext uri="{BB962C8B-B14F-4D97-AF65-F5344CB8AC3E}">
        <p14:creationId xmlns:p14="http://schemas.microsoft.com/office/powerpoint/2010/main" val="4066358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ACFA8A1-6C51-DB83-9C1F-223BF8121476}"/>
              </a:ext>
            </a:extLst>
          </p:cNvPr>
          <p:cNvSpPr>
            <a:spLocks noGrp="1"/>
          </p:cNvSpPr>
          <p:nvPr>
            <p:ph type="ftr" sz="quarter" idx="11"/>
          </p:nvPr>
        </p:nvSpPr>
        <p:spPr/>
        <p:txBody>
          <a:bodyPr/>
          <a:lstStyle/>
          <a:p>
            <a:r>
              <a:rPr lang="en-US" b="1" dirty="0">
                <a:solidFill>
                  <a:schemeClr val="bg1"/>
                </a:solidFill>
              </a:rPr>
              <a:t>Presented at Kano Education Summit 2024</a:t>
            </a:r>
          </a:p>
        </p:txBody>
      </p:sp>
      <p:sp>
        <p:nvSpPr>
          <p:cNvPr id="3" name="Slide Number Placeholder 2">
            <a:extLst>
              <a:ext uri="{FF2B5EF4-FFF2-40B4-BE49-F238E27FC236}">
                <a16:creationId xmlns:a16="http://schemas.microsoft.com/office/drawing/2014/main" id="{CA485CA5-C6D1-3638-6318-78EB31EAF2FC}"/>
              </a:ext>
            </a:extLst>
          </p:cNvPr>
          <p:cNvSpPr>
            <a:spLocks noGrp="1"/>
          </p:cNvSpPr>
          <p:nvPr>
            <p:ph type="sldNum" sz="quarter" idx="12"/>
          </p:nvPr>
        </p:nvSpPr>
        <p:spPr/>
        <p:txBody>
          <a:bodyPr/>
          <a:lstStyle/>
          <a:p>
            <a:fld id="{50378FF1-0A2D-B242-8485-06C380C6B3EE}" type="slidenum">
              <a:rPr lang="en-NG" smtClean="0"/>
              <a:t>10</a:t>
            </a:fld>
            <a:endParaRPr lang="en-NG"/>
          </a:p>
        </p:txBody>
      </p:sp>
      <p:sp>
        <p:nvSpPr>
          <p:cNvPr id="4" name="Text Placeholder 3">
            <a:extLst>
              <a:ext uri="{FF2B5EF4-FFF2-40B4-BE49-F238E27FC236}">
                <a16:creationId xmlns:a16="http://schemas.microsoft.com/office/drawing/2014/main" id="{3497B9D3-E8C2-50B0-708F-AB48E8EEDD50}"/>
              </a:ext>
            </a:extLst>
          </p:cNvPr>
          <p:cNvSpPr>
            <a:spLocks noGrp="1"/>
          </p:cNvSpPr>
          <p:nvPr>
            <p:ph type="body" sz="quarter" idx="13"/>
          </p:nvPr>
        </p:nvSpPr>
        <p:spPr/>
        <p:txBody>
          <a:bodyPr/>
          <a:lstStyle/>
          <a:p>
            <a:r>
              <a:rPr lang="en-US" dirty="0"/>
              <a:t>Year 1 results: </a:t>
            </a:r>
            <a:r>
              <a:rPr lang="en-US" dirty="0" err="1"/>
              <a:t>BoY</a:t>
            </a:r>
            <a:r>
              <a:rPr lang="en-US" dirty="0"/>
              <a:t> to </a:t>
            </a:r>
            <a:r>
              <a:rPr lang="en-US" dirty="0" err="1"/>
              <a:t>EoY</a:t>
            </a:r>
            <a:r>
              <a:rPr lang="en-US" dirty="0"/>
              <a:t> comparison in P2</a:t>
            </a:r>
          </a:p>
        </p:txBody>
      </p:sp>
      <p:graphicFrame>
        <p:nvGraphicFramePr>
          <p:cNvPr id="5" name="Chart 4">
            <a:extLst>
              <a:ext uri="{FF2B5EF4-FFF2-40B4-BE49-F238E27FC236}">
                <a16:creationId xmlns:a16="http://schemas.microsoft.com/office/drawing/2014/main" id="{AE9004B7-7AB8-2549-B8DD-FCB0420B5E17}"/>
              </a:ext>
            </a:extLst>
          </p:cNvPr>
          <p:cNvGraphicFramePr>
            <a:graphicFrameLocks/>
          </p:cNvGraphicFramePr>
          <p:nvPr>
            <p:extLst>
              <p:ext uri="{D42A27DB-BD31-4B8C-83A1-F6EECF244321}">
                <p14:modId xmlns:p14="http://schemas.microsoft.com/office/powerpoint/2010/main" val="192945777"/>
              </p:ext>
            </p:extLst>
          </p:nvPr>
        </p:nvGraphicFramePr>
        <p:xfrm>
          <a:off x="266699" y="1324304"/>
          <a:ext cx="5480958" cy="433937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21B37729-61C3-0B4A-BC06-8B1DB4FCD852}"/>
              </a:ext>
            </a:extLst>
          </p:cNvPr>
          <p:cNvGraphicFramePr>
            <a:graphicFrameLocks/>
          </p:cNvGraphicFramePr>
          <p:nvPr>
            <p:extLst>
              <p:ext uri="{D42A27DB-BD31-4B8C-83A1-F6EECF244321}">
                <p14:modId xmlns:p14="http://schemas.microsoft.com/office/powerpoint/2010/main" val="1770089653"/>
              </p:ext>
            </p:extLst>
          </p:nvPr>
        </p:nvGraphicFramePr>
        <p:xfrm>
          <a:off x="6226855" y="1324304"/>
          <a:ext cx="5480958" cy="433937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88137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ACFA8A1-6C51-DB83-9C1F-223BF8121476}"/>
              </a:ext>
            </a:extLst>
          </p:cNvPr>
          <p:cNvSpPr>
            <a:spLocks noGrp="1"/>
          </p:cNvSpPr>
          <p:nvPr>
            <p:ph type="ftr" sz="quarter" idx="11"/>
          </p:nvPr>
        </p:nvSpPr>
        <p:spPr/>
        <p:txBody>
          <a:bodyPr/>
          <a:lstStyle/>
          <a:p>
            <a:r>
              <a:rPr lang="en-US" b="1" dirty="0">
                <a:solidFill>
                  <a:schemeClr val="bg1"/>
                </a:solidFill>
              </a:rPr>
              <a:t>Presented at Kano Education Summit 2024</a:t>
            </a:r>
          </a:p>
        </p:txBody>
      </p:sp>
      <p:sp>
        <p:nvSpPr>
          <p:cNvPr id="3" name="Slide Number Placeholder 2">
            <a:extLst>
              <a:ext uri="{FF2B5EF4-FFF2-40B4-BE49-F238E27FC236}">
                <a16:creationId xmlns:a16="http://schemas.microsoft.com/office/drawing/2014/main" id="{CA485CA5-C6D1-3638-6318-78EB31EAF2FC}"/>
              </a:ext>
            </a:extLst>
          </p:cNvPr>
          <p:cNvSpPr>
            <a:spLocks noGrp="1"/>
          </p:cNvSpPr>
          <p:nvPr>
            <p:ph type="sldNum" sz="quarter" idx="12"/>
          </p:nvPr>
        </p:nvSpPr>
        <p:spPr/>
        <p:txBody>
          <a:bodyPr/>
          <a:lstStyle/>
          <a:p>
            <a:fld id="{50378FF1-0A2D-B242-8485-06C380C6B3EE}" type="slidenum">
              <a:rPr lang="en-NG" smtClean="0"/>
              <a:t>11</a:t>
            </a:fld>
            <a:endParaRPr lang="en-NG"/>
          </a:p>
        </p:txBody>
      </p:sp>
      <p:sp>
        <p:nvSpPr>
          <p:cNvPr id="4" name="Text Placeholder 3">
            <a:extLst>
              <a:ext uri="{FF2B5EF4-FFF2-40B4-BE49-F238E27FC236}">
                <a16:creationId xmlns:a16="http://schemas.microsoft.com/office/drawing/2014/main" id="{3497B9D3-E8C2-50B0-708F-AB48E8EEDD50}"/>
              </a:ext>
            </a:extLst>
          </p:cNvPr>
          <p:cNvSpPr>
            <a:spLocks noGrp="1"/>
          </p:cNvSpPr>
          <p:nvPr>
            <p:ph type="body" sz="quarter" idx="13"/>
          </p:nvPr>
        </p:nvSpPr>
        <p:spPr/>
        <p:txBody>
          <a:bodyPr/>
          <a:lstStyle/>
          <a:p>
            <a:r>
              <a:rPr lang="en-US" dirty="0"/>
              <a:t>Year 1 results: </a:t>
            </a:r>
            <a:r>
              <a:rPr lang="en-US" dirty="0" err="1"/>
              <a:t>BoY</a:t>
            </a:r>
            <a:r>
              <a:rPr lang="en-US" dirty="0"/>
              <a:t> to </a:t>
            </a:r>
            <a:r>
              <a:rPr lang="en-US" dirty="0" err="1"/>
              <a:t>EoY</a:t>
            </a:r>
            <a:r>
              <a:rPr lang="en-US" dirty="0"/>
              <a:t> comparison in P4</a:t>
            </a:r>
          </a:p>
        </p:txBody>
      </p:sp>
      <p:graphicFrame>
        <p:nvGraphicFramePr>
          <p:cNvPr id="7" name="Chart 6">
            <a:extLst>
              <a:ext uri="{FF2B5EF4-FFF2-40B4-BE49-F238E27FC236}">
                <a16:creationId xmlns:a16="http://schemas.microsoft.com/office/drawing/2014/main" id="{B5103B5D-BF1C-0A4C-878C-2468DB61ECC0}"/>
              </a:ext>
            </a:extLst>
          </p:cNvPr>
          <p:cNvGraphicFramePr>
            <a:graphicFrameLocks/>
          </p:cNvGraphicFramePr>
          <p:nvPr>
            <p:extLst>
              <p:ext uri="{D42A27DB-BD31-4B8C-83A1-F6EECF244321}">
                <p14:modId xmlns:p14="http://schemas.microsoft.com/office/powerpoint/2010/main" val="2394479363"/>
              </p:ext>
            </p:extLst>
          </p:nvPr>
        </p:nvGraphicFramePr>
        <p:xfrm>
          <a:off x="484187" y="1129732"/>
          <a:ext cx="5291462" cy="486052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DD79A8DB-5C9A-374F-8353-ECDD6FA74823}"/>
              </a:ext>
            </a:extLst>
          </p:cNvPr>
          <p:cNvGraphicFramePr>
            <a:graphicFrameLocks/>
          </p:cNvGraphicFramePr>
          <p:nvPr>
            <p:extLst>
              <p:ext uri="{D42A27DB-BD31-4B8C-83A1-F6EECF244321}">
                <p14:modId xmlns:p14="http://schemas.microsoft.com/office/powerpoint/2010/main" val="3751020592"/>
              </p:ext>
            </p:extLst>
          </p:nvPr>
        </p:nvGraphicFramePr>
        <p:xfrm>
          <a:off x="6416354" y="1134616"/>
          <a:ext cx="5291462" cy="485563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680673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ACFA8A1-6C51-DB83-9C1F-223BF8121476}"/>
              </a:ext>
            </a:extLst>
          </p:cNvPr>
          <p:cNvSpPr>
            <a:spLocks noGrp="1"/>
          </p:cNvSpPr>
          <p:nvPr>
            <p:ph type="ftr" sz="quarter" idx="11"/>
          </p:nvPr>
        </p:nvSpPr>
        <p:spPr/>
        <p:txBody>
          <a:bodyPr/>
          <a:lstStyle/>
          <a:p>
            <a:r>
              <a:rPr lang="en-US" b="1" dirty="0">
                <a:solidFill>
                  <a:schemeClr val="bg1"/>
                </a:solidFill>
              </a:rPr>
              <a:t>Presented at Kano Education Summit 2024</a:t>
            </a:r>
          </a:p>
        </p:txBody>
      </p:sp>
      <p:sp>
        <p:nvSpPr>
          <p:cNvPr id="3" name="Slide Number Placeholder 2">
            <a:extLst>
              <a:ext uri="{FF2B5EF4-FFF2-40B4-BE49-F238E27FC236}">
                <a16:creationId xmlns:a16="http://schemas.microsoft.com/office/drawing/2014/main" id="{CA485CA5-C6D1-3638-6318-78EB31EAF2FC}"/>
              </a:ext>
            </a:extLst>
          </p:cNvPr>
          <p:cNvSpPr>
            <a:spLocks noGrp="1"/>
          </p:cNvSpPr>
          <p:nvPr>
            <p:ph type="sldNum" sz="quarter" idx="12"/>
          </p:nvPr>
        </p:nvSpPr>
        <p:spPr/>
        <p:txBody>
          <a:bodyPr/>
          <a:lstStyle/>
          <a:p>
            <a:fld id="{50378FF1-0A2D-B242-8485-06C380C6B3EE}" type="slidenum">
              <a:rPr lang="en-NG" smtClean="0"/>
              <a:t>12</a:t>
            </a:fld>
            <a:endParaRPr lang="en-NG"/>
          </a:p>
        </p:txBody>
      </p:sp>
      <p:sp>
        <p:nvSpPr>
          <p:cNvPr id="4" name="Text Placeholder 3">
            <a:extLst>
              <a:ext uri="{FF2B5EF4-FFF2-40B4-BE49-F238E27FC236}">
                <a16:creationId xmlns:a16="http://schemas.microsoft.com/office/drawing/2014/main" id="{3497B9D3-E8C2-50B0-708F-AB48E8EEDD50}"/>
              </a:ext>
            </a:extLst>
          </p:cNvPr>
          <p:cNvSpPr>
            <a:spLocks noGrp="1"/>
          </p:cNvSpPr>
          <p:nvPr>
            <p:ph type="body" sz="quarter" idx="13"/>
          </p:nvPr>
        </p:nvSpPr>
        <p:spPr/>
        <p:txBody>
          <a:bodyPr/>
          <a:lstStyle/>
          <a:p>
            <a:r>
              <a:rPr lang="en-US" dirty="0"/>
              <a:t>Year 1 results: </a:t>
            </a:r>
            <a:r>
              <a:rPr lang="en-US" dirty="0" err="1"/>
              <a:t>BoY</a:t>
            </a:r>
            <a:r>
              <a:rPr lang="en-US" dirty="0"/>
              <a:t> to </a:t>
            </a:r>
            <a:r>
              <a:rPr lang="en-US" dirty="0" err="1"/>
              <a:t>EoY</a:t>
            </a:r>
            <a:r>
              <a:rPr lang="en-US" dirty="0"/>
              <a:t> comparison in P6</a:t>
            </a:r>
          </a:p>
        </p:txBody>
      </p:sp>
      <p:graphicFrame>
        <p:nvGraphicFramePr>
          <p:cNvPr id="7" name="Chart 6">
            <a:extLst>
              <a:ext uri="{FF2B5EF4-FFF2-40B4-BE49-F238E27FC236}">
                <a16:creationId xmlns:a16="http://schemas.microsoft.com/office/drawing/2014/main" id="{79ACD8E4-069D-E14E-B629-10513DAEE0EC}"/>
              </a:ext>
            </a:extLst>
          </p:cNvPr>
          <p:cNvGraphicFramePr>
            <a:graphicFrameLocks/>
          </p:cNvGraphicFramePr>
          <p:nvPr>
            <p:extLst>
              <p:ext uri="{D42A27DB-BD31-4B8C-83A1-F6EECF244321}">
                <p14:modId xmlns:p14="http://schemas.microsoft.com/office/powerpoint/2010/main" val="2271180884"/>
              </p:ext>
            </p:extLst>
          </p:nvPr>
        </p:nvGraphicFramePr>
        <p:xfrm>
          <a:off x="299583" y="1234429"/>
          <a:ext cx="5174376" cy="474649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DAAC5FC5-9967-F84D-BA03-E68B2AC4CCC3}"/>
              </a:ext>
            </a:extLst>
          </p:cNvPr>
          <p:cNvGraphicFramePr>
            <a:graphicFrameLocks/>
          </p:cNvGraphicFramePr>
          <p:nvPr>
            <p:extLst>
              <p:ext uri="{D42A27DB-BD31-4B8C-83A1-F6EECF244321}">
                <p14:modId xmlns:p14="http://schemas.microsoft.com/office/powerpoint/2010/main" val="57586376"/>
              </p:ext>
            </p:extLst>
          </p:nvPr>
        </p:nvGraphicFramePr>
        <p:xfrm>
          <a:off x="6718042" y="1229542"/>
          <a:ext cx="5174378" cy="475137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655757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ACFA8A1-6C51-DB83-9C1F-223BF8121476}"/>
              </a:ext>
            </a:extLst>
          </p:cNvPr>
          <p:cNvSpPr>
            <a:spLocks noGrp="1"/>
          </p:cNvSpPr>
          <p:nvPr>
            <p:ph type="ftr" sz="quarter" idx="11"/>
          </p:nvPr>
        </p:nvSpPr>
        <p:spPr/>
        <p:txBody>
          <a:bodyPr/>
          <a:lstStyle/>
          <a:p>
            <a:r>
              <a:rPr lang="en-US" b="1" dirty="0">
                <a:solidFill>
                  <a:schemeClr val="bg1"/>
                </a:solidFill>
              </a:rPr>
              <a:t>Presented at Kano Education Summit 2024</a:t>
            </a:r>
          </a:p>
        </p:txBody>
      </p:sp>
      <p:sp>
        <p:nvSpPr>
          <p:cNvPr id="3" name="Slide Number Placeholder 2">
            <a:extLst>
              <a:ext uri="{FF2B5EF4-FFF2-40B4-BE49-F238E27FC236}">
                <a16:creationId xmlns:a16="http://schemas.microsoft.com/office/drawing/2014/main" id="{CA485CA5-C6D1-3638-6318-78EB31EAF2FC}"/>
              </a:ext>
            </a:extLst>
          </p:cNvPr>
          <p:cNvSpPr>
            <a:spLocks noGrp="1"/>
          </p:cNvSpPr>
          <p:nvPr>
            <p:ph type="sldNum" sz="quarter" idx="12"/>
          </p:nvPr>
        </p:nvSpPr>
        <p:spPr/>
        <p:txBody>
          <a:bodyPr/>
          <a:lstStyle/>
          <a:p>
            <a:fld id="{50378FF1-0A2D-B242-8485-06C380C6B3EE}" type="slidenum">
              <a:rPr lang="en-NG" smtClean="0"/>
              <a:t>13</a:t>
            </a:fld>
            <a:endParaRPr lang="en-NG"/>
          </a:p>
        </p:txBody>
      </p:sp>
      <p:sp>
        <p:nvSpPr>
          <p:cNvPr id="4" name="Text Placeholder 3">
            <a:extLst>
              <a:ext uri="{FF2B5EF4-FFF2-40B4-BE49-F238E27FC236}">
                <a16:creationId xmlns:a16="http://schemas.microsoft.com/office/drawing/2014/main" id="{3497B9D3-E8C2-50B0-708F-AB48E8EEDD50}"/>
              </a:ext>
            </a:extLst>
          </p:cNvPr>
          <p:cNvSpPr>
            <a:spLocks noGrp="1"/>
          </p:cNvSpPr>
          <p:nvPr>
            <p:ph type="body" sz="quarter" idx="13"/>
          </p:nvPr>
        </p:nvSpPr>
        <p:spPr/>
        <p:txBody>
          <a:bodyPr/>
          <a:lstStyle/>
          <a:p>
            <a:r>
              <a:rPr lang="en-US" dirty="0"/>
              <a:t>Year 1 results: </a:t>
            </a:r>
            <a:r>
              <a:rPr lang="en-US" dirty="0" err="1"/>
              <a:t>BoY</a:t>
            </a:r>
            <a:r>
              <a:rPr lang="en-US" dirty="0"/>
              <a:t> to </a:t>
            </a:r>
            <a:r>
              <a:rPr lang="en-US" dirty="0" err="1"/>
              <a:t>EoY</a:t>
            </a:r>
            <a:r>
              <a:rPr lang="en-US" dirty="0"/>
              <a:t> comparison in English</a:t>
            </a:r>
          </a:p>
        </p:txBody>
      </p:sp>
      <p:graphicFrame>
        <p:nvGraphicFramePr>
          <p:cNvPr id="13" name="Chart 12">
            <a:extLst>
              <a:ext uri="{FF2B5EF4-FFF2-40B4-BE49-F238E27FC236}">
                <a16:creationId xmlns:a16="http://schemas.microsoft.com/office/drawing/2014/main" id="{9D9B7762-8D5C-9A4F-8A2B-EBCB74DB9D03}"/>
              </a:ext>
            </a:extLst>
          </p:cNvPr>
          <p:cNvGraphicFramePr>
            <a:graphicFrameLocks/>
          </p:cNvGraphicFramePr>
          <p:nvPr>
            <p:extLst>
              <p:ext uri="{D42A27DB-BD31-4B8C-83A1-F6EECF244321}">
                <p14:modId xmlns:p14="http://schemas.microsoft.com/office/powerpoint/2010/main" val="1349108000"/>
              </p:ext>
            </p:extLst>
          </p:nvPr>
        </p:nvGraphicFramePr>
        <p:xfrm>
          <a:off x="484187" y="1217063"/>
          <a:ext cx="5226148" cy="478252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hart 13">
            <a:extLst>
              <a:ext uri="{FF2B5EF4-FFF2-40B4-BE49-F238E27FC236}">
                <a16:creationId xmlns:a16="http://schemas.microsoft.com/office/drawing/2014/main" id="{7AD6EF0E-2084-1346-8217-748914B2B0B6}"/>
              </a:ext>
            </a:extLst>
          </p:cNvPr>
          <p:cNvGraphicFramePr>
            <a:graphicFrameLocks/>
          </p:cNvGraphicFramePr>
          <p:nvPr/>
        </p:nvGraphicFramePr>
        <p:xfrm>
          <a:off x="3758711" y="7304943"/>
          <a:ext cx="4560277" cy="281158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a:extLst>
              <a:ext uri="{FF2B5EF4-FFF2-40B4-BE49-F238E27FC236}">
                <a16:creationId xmlns:a16="http://schemas.microsoft.com/office/drawing/2014/main" id="{7AD6EF0E-2084-1346-8217-748914B2B0B6}"/>
              </a:ext>
            </a:extLst>
          </p:cNvPr>
          <p:cNvGraphicFramePr>
            <a:graphicFrameLocks/>
          </p:cNvGraphicFramePr>
          <p:nvPr>
            <p:extLst>
              <p:ext uri="{D42A27DB-BD31-4B8C-83A1-F6EECF244321}">
                <p14:modId xmlns:p14="http://schemas.microsoft.com/office/powerpoint/2010/main" val="3080656239"/>
              </p:ext>
            </p:extLst>
          </p:nvPr>
        </p:nvGraphicFramePr>
        <p:xfrm>
          <a:off x="6481667" y="1217063"/>
          <a:ext cx="5328647" cy="478252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144097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303F264-DF22-89B3-D6C2-5DB31260D87D}"/>
              </a:ext>
            </a:extLst>
          </p:cNvPr>
          <p:cNvSpPr>
            <a:spLocks noGrp="1"/>
          </p:cNvSpPr>
          <p:nvPr>
            <p:ph type="ftr" sz="quarter" idx="11"/>
          </p:nvPr>
        </p:nvSpPr>
        <p:spPr/>
        <p:txBody>
          <a:bodyPr/>
          <a:lstStyle/>
          <a:p>
            <a:r>
              <a:rPr lang="en-US" b="1" dirty="0">
                <a:solidFill>
                  <a:schemeClr val="bg1"/>
                </a:solidFill>
              </a:rPr>
              <a:t>Presented at Kano Education Summit 2024</a:t>
            </a:r>
          </a:p>
        </p:txBody>
      </p:sp>
      <p:sp>
        <p:nvSpPr>
          <p:cNvPr id="3" name="Slide Number Placeholder 2">
            <a:extLst>
              <a:ext uri="{FF2B5EF4-FFF2-40B4-BE49-F238E27FC236}">
                <a16:creationId xmlns:a16="http://schemas.microsoft.com/office/drawing/2014/main" id="{D2A9B49B-8C77-9BDF-9E4D-437D5F5987B6}"/>
              </a:ext>
            </a:extLst>
          </p:cNvPr>
          <p:cNvSpPr>
            <a:spLocks noGrp="1"/>
          </p:cNvSpPr>
          <p:nvPr>
            <p:ph type="sldNum" sz="quarter" idx="12"/>
          </p:nvPr>
        </p:nvSpPr>
        <p:spPr/>
        <p:txBody>
          <a:bodyPr/>
          <a:lstStyle/>
          <a:p>
            <a:fld id="{50378FF1-0A2D-B242-8485-06C380C6B3EE}" type="slidenum">
              <a:rPr lang="en-NG" smtClean="0"/>
              <a:t>14</a:t>
            </a:fld>
            <a:endParaRPr lang="en-NG"/>
          </a:p>
        </p:txBody>
      </p:sp>
      <p:sp>
        <p:nvSpPr>
          <p:cNvPr id="4" name="Text Placeholder 3">
            <a:extLst>
              <a:ext uri="{FF2B5EF4-FFF2-40B4-BE49-F238E27FC236}">
                <a16:creationId xmlns:a16="http://schemas.microsoft.com/office/drawing/2014/main" id="{8F0B831A-1E39-E52C-2A75-85B1A4EE9F07}"/>
              </a:ext>
            </a:extLst>
          </p:cNvPr>
          <p:cNvSpPr>
            <a:spLocks noGrp="1"/>
          </p:cNvSpPr>
          <p:nvPr>
            <p:ph type="body" sz="quarter" idx="13"/>
          </p:nvPr>
        </p:nvSpPr>
        <p:spPr/>
        <p:txBody>
          <a:bodyPr>
            <a:normAutofit lnSpcReduction="10000"/>
          </a:bodyPr>
          <a:lstStyle/>
          <a:p>
            <a:r>
              <a:rPr lang="en-US" dirty="0"/>
              <a:t>Year 1: Percent of </a:t>
            </a:r>
            <a:r>
              <a:rPr lang="en-US" sz="3200" u="none" strike="noStrike" dirty="0">
                <a:effectLst/>
              </a:rPr>
              <a:t>pupils increasing a level by</a:t>
            </a:r>
            <a:r>
              <a:rPr lang="en-US" dirty="0"/>
              <a:t> class and subject</a:t>
            </a:r>
            <a:endParaRPr lang="en-US" sz="3200" b="0" i="0" u="none" strike="noStrike" dirty="0">
              <a:effectLst/>
              <a:latin typeface="Calibri" panose="020F0502020204030204" pitchFamily="34" charset="0"/>
            </a:endParaRPr>
          </a:p>
          <a:p>
            <a:endParaRPr lang="en-US" dirty="0"/>
          </a:p>
        </p:txBody>
      </p:sp>
      <p:graphicFrame>
        <p:nvGraphicFramePr>
          <p:cNvPr id="6" name="Table 5">
            <a:extLst>
              <a:ext uri="{FF2B5EF4-FFF2-40B4-BE49-F238E27FC236}">
                <a16:creationId xmlns:a16="http://schemas.microsoft.com/office/drawing/2014/main" id="{15ADDCD8-748D-02C3-9BAD-21FA9CB0D1AC}"/>
              </a:ext>
            </a:extLst>
          </p:cNvPr>
          <p:cNvGraphicFramePr>
            <a:graphicFrameLocks noGrp="1"/>
          </p:cNvGraphicFramePr>
          <p:nvPr>
            <p:extLst>
              <p:ext uri="{D42A27DB-BD31-4B8C-83A1-F6EECF244321}">
                <p14:modId xmlns:p14="http://schemas.microsoft.com/office/powerpoint/2010/main" val="3064038478"/>
              </p:ext>
            </p:extLst>
          </p:nvPr>
        </p:nvGraphicFramePr>
        <p:xfrm>
          <a:off x="1764414" y="1449352"/>
          <a:ext cx="8433686" cy="3465549"/>
        </p:xfrm>
        <a:graphic>
          <a:graphicData uri="http://schemas.openxmlformats.org/drawingml/2006/table">
            <a:tbl>
              <a:tblPr firstRow="1" bandRow="1">
                <a:tableStyleId>{7DF18680-E054-41AD-8BC1-D1AEF772440D}</a:tableStyleId>
              </a:tblPr>
              <a:tblGrid>
                <a:gridCol w="2609075">
                  <a:extLst>
                    <a:ext uri="{9D8B030D-6E8A-4147-A177-3AD203B41FA5}">
                      <a16:colId xmlns:a16="http://schemas.microsoft.com/office/drawing/2014/main" val="76987924"/>
                    </a:ext>
                  </a:extLst>
                </a:gridCol>
                <a:gridCol w="1878909">
                  <a:extLst>
                    <a:ext uri="{9D8B030D-6E8A-4147-A177-3AD203B41FA5}">
                      <a16:colId xmlns:a16="http://schemas.microsoft.com/office/drawing/2014/main" val="2043335311"/>
                    </a:ext>
                  </a:extLst>
                </a:gridCol>
                <a:gridCol w="1972851">
                  <a:extLst>
                    <a:ext uri="{9D8B030D-6E8A-4147-A177-3AD203B41FA5}">
                      <a16:colId xmlns:a16="http://schemas.microsoft.com/office/drawing/2014/main" val="1991580753"/>
                    </a:ext>
                  </a:extLst>
                </a:gridCol>
                <a:gridCol w="1972851">
                  <a:extLst>
                    <a:ext uri="{9D8B030D-6E8A-4147-A177-3AD203B41FA5}">
                      <a16:colId xmlns:a16="http://schemas.microsoft.com/office/drawing/2014/main" val="410995451"/>
                    </a:ext>
                  </a:extLst>
                </a:gridCol>
              </a:tblGrid>
              <a:tr h="1069557">
                <a:tc>
                  <a:txBody>
                    <a:bodyPr/>
                    <a:lstStyle/>
                    <a:p>
                      <a:pPr algn="ctr" fontAlgn="b"/>
                      <a:r>
                        <a:rPr lang="en-US" sz="3200" u="none" strike="noStrike" dirty="0">
                          <a:effectLst/>
                          <a:latin typeface="+mn-lt"/>
                        </a:rPr>
                        <a:t> P2</a:t>
                      </a:r>
                      <a:endParaRPr lang="en-US" sz="3200" b="0" i="0" u="none" strike="noStrike" dirty="0">
                        <a:effectLst/>
                        <a:latin typeface="+mn-lt"/>
                      </a:endParaRPr>
                    </a:p>
                  </a:txBody>
                  <a:tcPr marL="9525" marR="9525" marT="9525" marB="0" anchor="b"/>
                </a:tc>
                <a:tc>
                  <a:txBody>
                    <a:bodyPr/>
                    <a:lstStyle/>
                    <a:p>
                      <a:pPr algn="ctr" fontAlgn="b"/>
                      <a:r>
                        <a:rPr lang="en-US" sz="3200" b="0" u="none" strike="noStrike" dirty="0">
                          <a:effectLst/>
                          <a:latin typeface="+mn-lt"/>
                        </a:rPr>
                        <a:t>Hausa</a:t>
                      </a:r>
                      <a:endParaRPr lang="en-US" sz="3200" b="0" i="0" u="none" strike="noStrike" dirty="0">
                        <a:effectLst/>
                        <a:latin typeface="+mn-lt"/>
                      </a:endParaRPr>
                    </a:p>
                  </a:txBody>
                  <a:tcPr marL="9525" marR="9525" marT="9525" marB="0" anchor="b"/>
                </a:tc>
                <a:tc>
                  <a:txBody>
                    <a:bodyPr/>
                    <a:lstStyle/>
                    <a:p>
                      <a:pPr algn="ctr" fontAlgn="b"/>
                      <a:r>
                        <a:rPr lang="en-US" sz="3200" b="0" u="none" strike="noStrike" dirty="0">
                          <a:effectLst/>
                          <a:latin typeface="+mn-lt"/>
                        </a:rPr>
                        <a:t>Math</a:t>
                      </a:r>
                      <a:endParaRPr lang="en-US" sz="3200" b="0" i="0" u="none" strike="noStrike" dirty="0">
                        <a:effectLst/>
                        <a:latin typeface="+mn-lt"/>
                      </a:endParaRPr>
                    </a:p>
                  </a:txBody>
                  <a:tcPr marL="9525" marR="9525" marT="9525" marB="0" anchor="b"/>
                </a:tc>
                <a:tc>
                  <a:txBody>
                    <a:bodyPr/>
                    <a:lstStyle/>
                    <a:p>
                      <a:pPr algn="ctr" fontAlgn="b"/>
                      <a:r>
                        <a:rPr lang="en-US" sz="3200" b="0" i="0" u="none" strike="noStrike" dirty="0">
                          <a:effectLst/>
                          <a:latin typeface="+mn-lt"/>
                        </a:rPr>
                        <a:t>English</a:t>
                      </a:r>
                    </a:p>
                  </a:txBody>
                  <a:tcPr marL="9525" marR="9525" marT="9525" marB="0" anchor="b"/>
                </a:tc>
                <a:extLst>
                  <a:ext uri="{0D108BD9-81ED-4DB2-BD59-A6C34878D82A}">
                    <a16:rowId xmlns:a16="http://schemas.microsoft.com/office/drawing/2014/main" val="2464489419"/>
                  </a:ext>
                </a:extLst>
              </a:tr>
              <a:tr h="798664">
                <a:tc>
                  <a:txBody>
                    <a:bodyPr/>
                    <a:lstStyle/>
                    <a:p>
                      <a:pPr algn="ctr" fontAlgn="b"/>
                      <a:r>
                        <a:rPr lang="en-US" sz="2400" b="0" i="0" u="none" strike="noStrike" dirty="0">
                          <a:effectLst/>
                          <a:latin typeface="+mn-lt"/>
                        </a:rPr>
                        <a:t>P2</a:t>
                      </a:r>
                    </a:p>
                  </a:txBody>
                  <a:tcPr marL="9525" marR="9525" marT="9525" marB="0" anchor="b"/>
                </a:tc>
                <a:tc>
                  <a:txBody>
                    <a:bodyPr/>
                    <a:lstStyle/>
                    <a:p>
                      <a:pPr marL="0" algn="ctr" defTabSz="914400" rtl="0" eaLnBrk="1" fontAlgn="b" latinLnBrk="0" hangingPunct="1"/>
                      <a:r>
                        <a:rPr lang="en-US" sz="2400" b="0" i="0" u="none" strike="noStrike" kern="1200" dirty="0">
                          <a:solidFill>
                            <a:schemeClr val="dk1"/>
                          </a:solidFill>
                          <a:effectLst/>
                          <a:latin typeface="+mn-lt"/>
                          <a:ea typeface="+mn-ea"/>
                          <a:cs typeface="+mn-cs"/>
                        </a:rPr>
                        <a:t>10.6%</a:t>
                      </a:r>
                    </a:p>
                  </a:txBody>
                  <a:tcPr marL="9525" marR="9525" marT="9525" marB="0" anchor="b"/>
                </a:tc>
                <a:tc>
                  <a:txBody>
                    <a:bodyPr/>
                    <a:lstStyle/>
                    <a:p>
                      <a:pPr marL="0" algn="ctr" defTabSz="914400" rtl="0" eaLnBrk="1" fontAlgn="b" latinLnBrk="0" hangingPunct="1"/>
                      <a:r>
                        <a:rPr lang="en-US" sz="2400" b="0" i="0" u="none" strike="noStrike" kern="1200" dirty="0">
                          <a:solidFill>
                            <a:schemeClr val="dk1"/>
                          </a:solidFill>
                          <a:effectLst/>
                          <a:latin typeface="+mn-lt"/>
                          <a:ea typeface="+mn-ea"/>
                          <a:cs typeface="+mn-cs"/>
                        </a:rPr>
                        <a:t>33.3%</a:t>
                      </a:r>
                    </a:p>
                  </a:txBody>
                  <a:tcPr marL="9525" marR="9525" marT="9525" marB="0" anchor="b"/>
                </a:tc>
                <a:tc>
                  <a:txBody>
                    <a:bodyPr/>
                    <a:lstStyle/>
                    <a:p>
                      <a:pPr marL="0" algn="ctr" defTabSz="914400" rtl="0" eaLnBrk="1" fontAlgn="b" latinLnBrk="0" hangingPunct="1"/>
                      <a:r>
                        <a:rPr lang="en-US" sz="2400" b="0" i="0" u="none" strike="noStrike" kern="1200" dirty="0">
                          <a:solidFill>
                            <a:schemeClr val="dk1"/>
                          </a:solidFill>
                          <a:effectLst/>
                          <a:latin typeface="+mn-lt"/>
                          <a:ea typeface="+mn-ea"/>
                          <a:cs typeface="+mn-cs"/>
                        </a:rPr>
                        <a:t>n/a</a:t>
                      </a:r>
                    </a:p>
                  </a:txBody>
                  <a:tcPr marL="9525" marR="9525" marT="9525" marB="0" anchor="b"/>
                </a:tc>
                <a:extLst>
                  <a:ext uri="{0D108BD9-81ED-4DB2-BD59-A6C34878D82A}">
                    <a16:rowId xmlns:a16="http://schemas.microsoft.com/office/drawing/2014/main" val="2940695526"/>
                  </a:ext>
                </a:extLst>
              </a:tr>
              <a:tr h="798664">
                <a:tc>
                  <a:txBody>
                    <a:bodyPr/>
                    <a:lstStyle/>
                    <a:p>
                      <a:pPr algn="ctr" fontAlgn="b"/>
                      <a:r>
                        <a:rPr lang="en-US" sz="2400" u="none" strike="noStrike" dirty="0">
                          <a:effectLst/>
                          <a:latin typeface="+mn-lt"/>
                        </a:rPr>
                        <a:t>P4</a:t>
                      </a:r>
                      <a:endParaRPr lang="en-US" sz="2400" b="0" i="0" u="none" strike="noStrike" dirty="0">
                        <a:effectLst/>
                        <a:latin typeface="+mn-lt"/>
                      </a:endParaRPr>
                    </a:p>
                  </a:txBody>
                  <a:tcPr marL="9525" marR="9525" marT="9525" marB="0" anchor="b"/>
                </a:tc>
                <a:tc>
                  <a:txBody>
                    <a:bodyPr/>
                    <a:lstStyle/>
                    <a:p>
                      <a:pPr marL="0" algn="ctr" defTabSz="914400" rtl="0" eaLnBrk="1" fontAlgn="b" latinLnBrk="0" hangingPunct="1"/>
                      <a:r>
                        <a:rPr lang="en-US" sz="2400" b="0" i="0" u="none" strike="noStrike" kern="1200" dirty="0">
                          <a:solidFill>
                            <a:schemeClr val="dk1"/>
                          </a:solidFill>
                          <a:effectLst/>
                          <a:latin typeface="+mn-lt"/>
                          <a:ea typeface="+mn-ea"/>
                          <a:cs typeface="+mn-cs"/>
                        </a:rPr>
                        <a:t>31.9%</a:t>
                      </a:r>
                    </a:p>
                  </a:txBody>
                  <a:tcPr marL="9525" marR="9525" marT="9525" marB="0" anchor="b"/>
                </a:tc>
                <a:tc>
                  <a:txBody>
                    <a:bodyPr/>
                    <a:lstStyle/>
                    <a:p>
                      <a:pPr marL="0" algn="ctr" defTabSz="914400" rtl="0" eaLnBrk="1" fontAlgn="b" latinLnBrk="0" hangingPunct="1"/>
                      <a:r>
                        <a:rPr lang="en-US" sz="2400" b="0" i="0" u="none" strike="noStrike" kern="1200" dirty="0">
                          <a:solidFill>
                            <a:schemeClr val="dk1"/>
                          </a:solidFill>
                          <a:effectLst/>
                          <a:latin typeface="+mn-lt"/>
                          <a:ea typeface="+mn-ea"/>
                          <a:cs typeface="+mn-cs"/>
                        </a:rPr>
                        <a:t>20.7%</a:t>
                      </a:r>
                    </a:p>
                  </a:txBody>
                  <a:tcPr marL="9525" marR="9525" marT="9525" marB="0" anchor="b"/>
                </a:tc>
                <a:tc>
                  <a:txBody>
                    <a:bodyPr/>
                    <a:lstStyle/>
                    <a:p>
                      <a:pPr marL="0" algn="ctr" defTabSz="914400" rtl="0" eaLnBrk="1" fontAlgn="b" latinLnBrk="0" hangingPunct="1"/>
                      <a:r>
                        <a:rPr lang="en-US" sz="2400" b="0" i="0" u="none" strike="noStrike" kern="1200" dirty="0">
                          <a:solidFill>
                            <a:schemeClr val="dk1"/>
                          </a:solidFill>
                          <a:effectLst/>
                          <a:latin typeface="+mn-lt"/>
                          <a:ea typeface="+mn-ea"/>
                          <a:cs typeface="+mn-cs"/>
                        </a:rPr>
                        <a:t>49.1%</a:t>
                      </a:r>
                    </a:p>
                  </a:txBody>
                  <a:tcPr marL="9525" marR="9525" marT="9525" marB="0" anchor="b"/>
                </a:tc>
                <a:extLst>
                  <a:ext uri="{0D108BD9-81ED-4DB2-BD59-A6C34878D82A}">
                    <a16:rowId xmlns:a16="http://schemas.microsoft.com/office/drawing/2014/main" val="1590908396"/>
                  </a:ext>
                </a:extLst>
              </a:tr>
              <a:tr h="798664">
                <a:tc>
                  <a:txBody>
                    <a:bodyPr/>
                    <a:lstStyle/>
                    <a:p>
                      <a:pPr algn="ctr" fontAlgn="b"/>
                      <a:r>
                        <a:rPr lang="en-US" sz="2400" u="none" strike="noStrike" dirty="0">
                          <a:effectLst/>
                          <a:latin typeface="+mn-lt"/>
                        </a:rPr>
                        <a:t>P6</a:t>
                      </a:r>
                      <a:endParaRPr lang="en-US" sz="2400" b="0" i="0" u="none" strike="noStrike" dirty="0">
                        <a:effectLst/>
                        <a:latin typeface="+mn-lt"/>
                      </a:endParaRPr>
                    </a:p>
                  </a:txBody>
                  <a:tcPr marL="9525" marR="9525" marT="9525" marB="0" anchor="b"/>
                </a:tc>
                <a:tc>
                  <a:txBody>
                    <a:bodyPr/>
                    <a:lstStyle/>
                    <a:p>
                      <a:pPr marL="0" algn="ctr" defTabSz="914400" rtl="0" eaLnBrk="1" fontAlgn="b" latinLnBrk="0" hangingPunct="1"/>
                      <a:r>
                        <a:rPr lang="en-US" sz="2400" b="0" i="0" u="none" strike="noStrike" kern="1200" dirty="0">
                          <a:solidFill>
                            <a:schemeClr val="dk1"/>
                          </a:solidFill>
                          <a:effectLst/>
                          <a:latin typeface="+mn-lt"/>
                          <a:ea typeface="+mn-ea"/>
                          <a:cs typeface="+mn-cs"/>
                        </a:rPr>
                        <a:t>51.1%</a:t>
                      </a:r>
                    </a:p>
                  </a:txBody>
                  <a:tcPr marL="9525" marR="9525" marT="9525" marB="0" anchor="b"/>
                </a:tc>
                <a:tc>
                  <a:txBody>
                    <a:bodyPr/>
                    <a:lstStyle/>
                    <a:p>
                      <a:pPr marL="0" algn="ctr" defTabSz="914400" rtl="0" eaLnBrk="1" fontAlgn="b" latinLnBrk="0" hangingPunct="1"/>
                      <a:r>
                        <a:rPr lang="en-US" sz="2400" b="0" i="0" u="none" strike="noStrike" kern="1200" dirty="0">
                          <a:solidFill>
                            <a:schemeClr val="dk1"/>
                          </a:solidFill>
                          <a:effectLst/>
                          <a:latin typeface="+mn-lt"/>
                          <a:ea typeface="+mn-ea"/>
                          <a:cs typeface="+mn-cs"/>
                        </a:rPr>
                        <a:t>41.4%</a:t>
                      </a:r>
                    </a:p>
                  </a:txBody>
                  <a:tcPr marL="9525" marR="9525" marT="9525" marB="0" anchor="b"/>
                </a:tc>
                <a:tc>
                  <a:txBody>
                    <a:bodyPr/>
                    <a:lstStyle/>
                    <a:p>
                      <a:pPr marL="0" algn="ctr" defTabSz="914400" rtl="0" eaLnBrk="1" fontAlgn="b" latinLnBrk="0" hangingPunct="1"/>
                      <a:r>
                        <a:rPr lang="en-US" sz="2400" b="0" i="0" u="none" strike="noStrike" kern="1200" dirty="0">
                          <a:solidFill>
                            <a:schemeClr val="dk1"/>
                          </a:solidFill>
                          <a:effectLst/>
                          <a:latin typeface="+mn-lt"/>
                          <a:ea typeface="+mn-ea"/>
                          <a:cs typeface="+mn-cs"/>
                        </a:rPr>
                        <a:t>48.6%</a:t>
                      </a:r>
                    </a:p>
                  </a:txBody>
                  <a:tcPr marL="9525" marR="9525" marT="9525" marB="0" anchor="b"/>
                </a:tc>
                <a:extLst>
                  <a:ext uri="{0D108BD9-81ED-4DB2-BD59-A6C34878D82A}">
                    <a16:rowId xmlns:a16="http://schemas.microsoft.com/office/drawing/2014/main" val="2024458187"/>
                  </a:ext>
                </a:extLst>
              </a:tr>
            </a:tbl>
          </a:graphicData>
        </a:graphic>
      </p:graphicFrame>
    </p:spTree>
    <p:extLst>
      <p:ext uri="{BB962C8B-B14F-4D97-AF65-F5344CB8AC3E}">
        <p14:creationId xmlns:p14="http://schemas.microsoft.com/office/powerpoint/2010/main" val="3018909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AA8027-CF04-BF4C-AC97-011DCC60516E}"/>
              </a:ext>
            </a:extLst>
          </p:cNvPr>
          <p:cNvSpPr>
            <a:spLocks noGrp="1"/>
          </p:cNvSpPr>
          <p:nvPr>
            <p:ph type="dt" sz="half" idx="10"/>
          </p:nvPr>
        </p:nvSpPr>
        <p:spPr/>
        <p:txBody>
          <a:bodyPr/>
          <a:lstStyle/>
          <a:p>
            <a:fld id="{EF36F3C1-B329-7C44-9A97-A94AAA1F6C61}" type="datetime1">
              <a:rPr lang="en-US" smtClean="0"/>
              <a:t>2/21/2024</a:t>
            </a:fld>
            <a:endParaRPr lang="en-NG"/>
          </a:p>
        </p:txBody>
      </p:sp>
      <p:sp>
        <p:nvSpPr>
          <p:cNvPr id="3" name="Footer Placeholder 2">
            <a:extLst>
              <a:ext uri="{FF2B5EF4-FFF2-40B4-BE49-F238E27FC236}">
                <a16:creationId xmlns:a16="http://schemas.microsoft.com/office/drawing/2014/main" id="{90874953-F039-16FA-735B-E704A6445F50}"/>
              </a:ext>
            </a:extLst>
          </p:cNvPr>
          <p:cNvSpPr>
            <a:spLocks noGrp="1"/>
          </p:cNvSpPr>
          <p:nvPr>
            <p:ph type="ftr" sz="quarter" idx="11"/>
          </p:nvPr>
        </p:nvSpPr>
        <p:spPr/>
        <p:txBody>
          <a:bodyPr/>
          <a:lstStyle/>
          <a:p>
            <a:r>
              <a:rPr lang="en-US" b="1" dirty="0">
                <a:solidFill>
                  <a:schemeClr val="bg1"/>
                </a:solidFill>
              </a:rPr>
              <a:t>Presented at Kano Education Summit 2024</a:t>
            </a:r>
          </a:p>
        </p:txBody>
      </p:sp>
      <p:sp>
        <p:nvSpPr>
          <p:cNvPr id="4" name="Slide Number Placeholder 3">
            <a:extLst>
              <a:ext uri="{FF2B5EF4-FFF2-40B4-BE49-F238E27FC236}">
                <a16:creationId xmlns:a16="http://schemas.microsoft.com/office/drawing/2014/main" id="{3746C245-E732-E6D4-F424-41602DBDB567}"/>
              </a:ext>
            </a:extLst>
          </p:cNvPr>
          <p:cNvSpPr>
            <a:spLocks noGrp="1"/>
          </p:cNvSpPr>
          <p:nvPr>
            <p:ph type="sldNum" sz="quarter" idx="12"/>
          </p:nvPr>
        </p:nvSpPr>
        <p:spPr/>
        <p:txBody>
          <a:bodyPr/>
          <a:lstStyle/>
          <a:p>
            <a:fld id="{50378FF1-0A2D-B242-8485-06C380C6B3EE}" type="slidenum">
              <a:rPr lang="en-NG" smtClean="0"/>
              <a:t>15</a:t>
            </a:fld>
            <a:endParaRPr lang="en-NG"/>
          </a:p>
        </p:txBody>
      </p:sp>
      <p:sp>
        <p:nvSpPr>
          <p:cNvPr id="5" name="Title 4">
            <a:extLst>
              <a:ext uri="{FF2B5EF4-FFF2-40B4-BE49-F238E27FC236}">
                <a16:creationId xmlns:a16="http://schemas.microsoft.com/office/drawing/2014/main" id="{A2594E4C-1439-6F46-2725-26B0B98DFFAD}"/>
              </a:ext>
            </a:extLst>
          </p:cNvPr>
          <p:cNvSpPr>
            <a:spLocks noGrp="1"/>
          </p:cNvSpPr>
          <p:nvPr>
            <p:ph type="title"/>
          </p:nvPr>
        </p:nvSpPr>
        <p:spPr>
          <a:xfrm>
            <a:off x="655320" y="2803712"/>
            <a:ext cx="7345679" cy="1250576"/>
          </a:xfrm>
        </p:spPr>
        <p:txBody>
          <a:bodyPr>
            <a:normAutofit fontScale="90000"/>
          </a:bodyPr>
          <a:lstStyle/>
          <a:p>
            <a:r>
              <a:rPr lang="en-US" dirty="0"/>
              <a:t>Year 2: Learning Outcomes</a:t>
            </a:r>
          </a:p>
        </p:txBody>
      </p:sp>
    </p:spTree>
    <p:extLst>
      <p:ext uri="{BB962C8B-B14F-4D97-AF65-F5344CB8AC3E}">
        <p14:creationId xmlns:p14="http://schemas.microsoft.com/office/powerpoint/2010/main" val="22190919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422AF75-3E6D-2215-3170-1CDC45F017B3}"/>
              </a:ext>
            </a:extLst>
          </p:cNvPr>
          <p:cNvSpPr>
            <a:spLocks noGrp="1"/>
          </p:cNvSpPr>
          <p:nvPr>
            <p:ph type="ftr" sz="quarter" idx="11"/>
          </p:nvPr>
        </p:nvSpPr>
        <p:spPr/>
        <p:txBody>
          <a:bodyPr/>
          <a:lstStyle/>
          <a:p>
            <a:r>
              <a:rPr lang="en-US" b="1" dirty="0">
                <a:solidFill>
                  <a:schemeClr val="bg1"/>
                </a:solidFill>
              </a:rPr>
              <a:t>Presented at Kano Education Summit 2024</a:t>
            </a:r>
          </a:p>
        </p:txBody>
      </p:sp>
      <p:sp>
        <p:nvSpPr>
          <p:cNvPr id="3" name="Slide Number Placeholder 2">
            <a:extLst>
              <a:ext uri="{FF2B5EF4-FFF2-40B4-BE49-F238E27FC236}">
                <a16:creationId xmlns:a16="http://schemas.microsoft.com/office/drawing/2014/main" id="{25D7017B-6A0F-82DE-5113-BB108E5EEDBD}"/>
              </a:ext>
            </a:extLst>
          </p:cNvPr>
          <p:cNvSpPr>
            <a:spLocks noGrp="1"/>
          </p:cNvSpPr>
          <p:nvPr>
            <p:ph type="sldNum" sz="quarter" idx="12"/>
          </p:nvPr>
        </p:nvSpPr>
        <p:spPr/>
        <p:txBody>
          <a:bodyPr/>
          <a:lstStyle/>
          <a:p>
            <a:fld id="{50378FF1-0A2D-B242-8485-06C380C6B3EE}" type="slidenum">
              <a:rPr lang="en-NG" smtClean="0"/>
              <a:t>16</a:t>
            </a:fld>
            <a:endParaRPr lang="en-NG"/>
          </a:p>
        </p:txBody>
      </p:sp>
      <p:sp>
        <p:nvSpPr>
          <p:cNvPr id="4" name="Text Placeholder 3">
            <a:extLst>
              <a:ext uri="{FF2B5EF4-FFF2-40B4-BE49-F238E27FC236}">
                <a16:creationId xmlns:a16="http://schemas.microsoft.com/office/drawing/2014/main" id="{3F8220C1-25B7-84A6-9AC4-DF5C8B26701A}"/>
              </a:ext>
            </a:extLst>
          </p:cNvPr>
          <p:cNvSpPr>
            <a:spLocks noGrp="1"/>
          </p:cNvSpPr>
          <p:nvPr>
            <p:ph type="body" sz="quarter" idx="13"/>
          </p:nvPr>
        </p:nvSpPr>
        <p:spPr/>
        <p:txBody>
          <a:bodyPr/>
          <a:lstStyle/>
          <a:p>
            <a:r>
              <a:rPr lang="en-US" dirty="0"/>
              <a:t>Year 2 results: P2 and P3 Hausa</a:t>
            </a:r>
          </a:p>
        </p:txBody>
      </p:sp>
      <p:graphicFrame>
        <p:nvGraphicFramePr>
          <p:cNvPr id="7" name="Table 6">
            <a:extLst>
              <a:ext uri="{FF2B5EF4-FFF2-40B4-BE49-F238E27FC236}">
                <a16:creationId xmlns:a16="http://schemas.microsoft.com/office/drawing/2014/main" id="{8E56B8B5-F195-2BAC-53CC-3E85A277DB8A}"/>
              </a:ext>
            </a:extLst>
          </p:cNvPr>
          <p:cNvGraphicFramePr>
            <a:graphicFrameLocks noGrp="1"/>
          </p:cNvGraphicFramePr>
          <p:nvPr>
            <p:extLst>
              <p:ext uri="{D42A27DB-BD31-4B8C-83A1-F6EECF244321}">
                <p14:modId xmlns:p14="http://schemas.microsoft.com/office/powerpoint/2010/main" val="577387981"/>
              </p:ext>
            </p:extLst>
          </p:nvPr>
        </p:nvGraphicFramePr>
        <p:xfrm>
          <a:off x="350150" y="1133475"/>
          <a:ext cx="11460850" cy="4775574"/>
        </p:xfrm>
        <a:graphic>
          <a:graphicData uri="http://schemas.openxmlformats.org/drawingml/2006/table">
            <a:tbl>
              <a:tblPr firstRow="1" bandRow="1">
                <a:tableStyleId>{5C22544A-7EE6-4342-B048-85BDC9FD1C3A}</a:tableStyleId>
              </a:tblPr>
              <a:tblGrid>
                <a:gridCol w="3576252">
                  <a:extLst>
                    <a:ext uri="{9D8B030D-6E8A-4147-A177-3AD203B41FA5}">
                      <a16:colId xmlns:a16="http://schemas.microsoft.com/office/drawing/2014/main" val="1270632596"/>
                    </a:ext>
                  </a:extLst>
                </a:gridCol>
                <a:gridCol w="1914724">
                  <a:extLst>
                    <a:ext uri="{9D8B030D-6E8A-4147-A177-3AD203B41FA5}">
                      <a16:colId xmlns:a16="http://schemas.microsoft.com/office/drawing/2014/main" val="385546579"/>
                    </a:ext>
                  </a:extLst>
                </a:gridCol>
                <a:gridCol w="1759476">
                  <a:extLst>
                    <a:ext uri="{9D8B030D-6E8A-4147-A177-3AD203B41FA5}">
                      <a16:colId xmlns:a16="http://schemas.microsoft.com/office/drawing/2014/main" val="642440295"/>
                    </a:ext>
                  </a:extLst>
                </a:gridCol>
                <a:gridCol w="426932">
                  <a:extLst>
                    <a:ext uri="{9D8B030D-6E8A-4147-A177-3AD203B41FA5}">
                      <a16:colId xmlns:a16="http://schemas.microsoft.com/office/drawing/2014/main" val="2582030214"/>
                    </a:ext>
                  </a:extLst>
                </a:gridCol>
                <a:gridCol w="2056266">
                  <a:extLst>
                    <a:ext uri="{9D8B030D-6E8A-4147-A177-3AD203B41FA5}">
                      <a16:colId xmlns:a16="http://schemas.microsoft.com/office/drawing/2014/main" val="1723365006"/>
                    </a:ext>
                  </a:extLst>
                </a:gridCol>
                <a:gridCol w="1727200">
                  <a:extLst>
                    <a:ext uri="{9D8B030D-6E8A-4147-A177-3AD203B41FA5}">
                      <a16:colId xmlns:a16="http://schemas.microsoft.com/office/drawing/2014/main" val="319508778"/>
                    </a:ext>
                  </a:extLst>
                </a:gridCol>
              </a:tblGrid>
              <a:tr h="446796">
                <a:tc>
                  <a:txBody>
                    <a:bodyPr/>
                    <a:lstStyle/>
                    <a:p>
                      <a:pPr algn="l" fontAlgn="b"/>
                      <a:r>
                        <a:rPr lang="en-US" sz="2000" u="none" strike="noStrike" dirty="0">
                          <a:effectLst/>
                          <a:latin typeface="+mn-lt"/>
                        </a:rPr>
                        <a:t> </a:t>
                      </a:r>
                      <a:endParaRPr lang="en-US" sz="2000" b="0" i="0" u="none" strike="noStrike" dirty="0">
                        <a:effectLst/>
                        <a:latin typeface="+mn-lt"/>
                      </a:endParaRPr>
                    </a:p>
                  </a:txBody>
                  <a:tcPr marL="9525" marR="9525" marT="9525" marB="0" anchor="b"/>
                </a:tc>
                <a:tc>
                  <a:txBody>
                    <a:bodyPr/>
                    <a:lstStyle/>
                    <a:p>
                      <a:pPr algn="l" fontAlgn="b"/>
                      <a:r>
                        <a:rPr lang="en-US" sz="2000" u="none" strike="noStrike" dirty="0">
                          <a:effectLst/>
                          <a:latin typeface="+mn-lt"/>
                        </a:rPr>
                        <a:t> All PLANE: P2</a:t>
                      </a:r>
                      <a:endParaRPr lang="en-US" sz="2000" b="0" i="0" u="none" strike="noStrike" dirty="0">
                        <a:effectLst/>
                        <a:latin typeface="+mn-lt"/>
                      </a:endParaRPr>
                    </a:p>
                  </a:txBody>
                  <a:tcPr marL="9525" marR="9525" marT="9525" marB="0" anchor="b"/>
                </a:tc>
                <a:tc>
                  <a:txBody>
                    <a:bodyPr/>
                    <a:lstStyle/>
                    <a:p>
                      <a:pPr algn="ctr" fontAlgn="b"/>
                      <a:r>
                        <a:rPr lang="en-US" sz="2000" u="none" strike="noStrike" dirty="0">
                          <a:effectLst/>
                          <a:latin typeface="+mn-lt"/>
                        </a:rPr>
                        <a:t>Kano P2</a:t>
                      </a:r>
                      <a:endParaRPr lang="en-US" sz="2000" b="0" i="0" u="none" strike="noStrike" dirty="0">
                        <a:effectLst/>
                        <a:latin typeface="+mn-lt"/>
                      </a:endParaRPr>
                    </a:p>
                  </a:txBody>
                  <a:tcPr marL="9525" marR="9525" marT="9525" marB="0" anchor="b"/>
                </a:tc>
                <a:tc>
                  <a:txBody>
                    <a:bodyPr/>
                    <a:lstStyle/>
                    <a:p>
                      <a:pPr algn="ctr" fontAlgn="b"/>
                      <a:endParaRPr lang="en-US" sz="2000" b="0" i="0" u="none" strike="noStrike" dirty="0">
                        <a:effectLst/>
                        <a:latin typeface="+mn-lt"/>
                      </a:endParaRPr>
                    </a:p>
                  </a:txBody>
                  <a:tcPr marL="9525" marR="9525" marT="9525" marB="0" anchor="b">
                    <a:noFill/>
                  </a:tcPr>
                </a:tc>
                <a:tc>
                  <a:txBody>
                    <a:bodyPr/>
                    <a:lstStyle/>
                    <a:p>
                      <a:pPr algn="l" fontAlgn="b"/>
                      <a:r>
                        <a:rPr lang="en-US" sz="2000" u="none" strike="noStrike" dirty="0">
                          <a:effectLst/>
                          <a:latin typeface="+mn-lt"/>
                        </a:rPr>
                        <a:t> All PLANE: P3</a:t>
                      </a:r>
                      <a:endParaRPr lang="en-US" sz="2000" b="0" i="0" u="none" strike="noStrike" dirty="0">
                        <a:effectLst/>
                        <a:latin typeface="+mn-lt"/>
                      </a:endParaRPr>
                    </a:p>
                  </a:txBody>
                  <a:tcPr marL="9525" marR="9525" marT="9525" marB="0" anchor="b"/>
                </a:tc>
                <a:tc>
                  <a:txBody>
                    <a:bodyPr/>
                    <a:lstStyle/>
                    <a:p>
                      <a:pPr algn="ctr" fontAlgn="b"/>
                      <a:r>
                        <a:rPr lang="en-US" sz="2000" u="none" strike="noStrike" dirty="0">
                          <a:effectLst/>
                          <a:latin typeface="+mn-lt"/>
                        </a:rPr>
                        <a:t>Kano P3</a:t>
                      </a:r>
                      <a:endParaRPr lang="en-US" sz="2000" b="0" i="0" u="none" strike="noStrike" dirty="0">
                        <a:effectLst/>
                        <a:latin typeface="+mn-lt"/>
                      </a:endParaRPr>
                    </a:p>
                  </a:txBody>
                  <a:tcPr marL="9525" marR="9525" marT="9525" marB="0" anchor="b"/>
                </a:tc>
                <a:extLst>
                  <a:ext uri="{0D108BD9-81ED-4DB2-BD59-A6C34878D82A}">
                    <a16:rowId xmlns:a16="http://schemas.microsoft.com/office/drawing/2014/main" val="2038692367"/>
                  </a:ext>
                </a:extLst>
              </a:tr>
              <a:tr h="441504">
                <a:tc>
                  <a:txBody>
                    <a:bodyPr/>
                    <a:lstStyle/>
                    <a:p>
                      <a:pPr algn="l" fontAlgn="b"/>
                      <a:r>
                        <a:rPr lang="en-US" sz="2000" u="none" strike="noStrike" dirty="0">
                          <a:effectLst/>
                          <a:latin typeface="+mn-lt"/>
                        </a:rPr>
                        <a:t>Beginner </a:t>
                      </a:r>
                      <a:endParaRPr lang="en-US" sz="2000" b="0" i="0" u="none" strike="noStrike" dirty="0">
                        <a:effectLst/>
                        <a:latin typeface="+mn-lt"/>
                      </a:endParaRPr>
                    </a:p>
                  </a:txBody>
                  <a:tcPr marL="9525" marR="9525" marT="9525" marB="0" anchor="b"/>
                </a:tc>
                <a:tc>
                  <a:txBody>
                    <a:bodyPr/>
                    <a:lstStyle/>
                    <a:p>
                      <a:pPr algn="r" fontAlgn="b"/>
                      <a:r>
                        <a:rPr lang="en-US" sz="2000" u="none" strike="noStrike" dirty="0">
                          <a:effectLst/>
                          <a:latin typeface="+mn-lt"/>
                        </a:rPr>
                        <a:t>82.84%</a:t>
                      </a:r>
                      <a:endParaRPr lang="en-US" sz="2000" b="0" i="0" u="none" strike="noStrike" dirty="0">
                        <a:effectLst/>
                        <a:latin typeface="+mn-lt"/>
                      </a:endParaRP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89.24%</a:t>
                      </a:r>
                    </a:p>
                  </a:txBody>
                  <a:tcPr marL="0" marR="0" marT="0" marB="0" anchor="b"/>
                </a:tc>
                <a:tc>
                  <a:txBody>
                    <a:bodyPr/>
                    <a:lstStyle/>
                    <a:p>
                      <a:pPr algn="r" fontAlgn="b"/>
                      <a:endParaRPr lang="en-US" sz="2000" b="0" i="0" u="none" strike="noStrike" dirty="0">
                        <a:effectLst/>
                        <a:latin typeface="+mn-lt"/>
                      </a:endParaRPr>
                    </a:p>
                  </a:txBody>
                  <a:tcPr marL="9525" marR="9525" marT="9525" marB="0" anchor="b">
                    <a:noFill/>
                  </a:tcPr>
                </a:tc>
                <a:tc>
                  <a:txBody>
                    <a:bodyPr/>
                    <a:lstStyle/>
                    <a:p>
                      <a:pPr algn="r" fontAlgn="b"/>
                      <a:r>
                        <a:rPr lang="en-US" sz="2000" b="0" i="0" u="none" strike="noStrike" dirty="0">
                          <a:effectLst/>
                          <a:latin typeface="+mn-lt"/>
                        </a:rPr>
                        <a:t>64%</a:t>
                      </a:r>
                    </a:p>
                  </a:txBody>
                  <a:tcPr marL="9525" marR="9525" marT="9525" marB="0" anchor="b"/>
                </a:tc>
                <a:tc>
                  <a:txBody>
                    <a:bodyPr/>
                    <a:lstStyle/>
                    <a:p>
                      <a:pPr marL="0" algn="r" defTabSz="914400" rtl="0" eaLnBrk="1" fontAlgn="b" latinLnBrk="0" hangingPunct="1"/>
                      <a:r>
                        <a:rPr lang="en-US" sz="2000" b="0" i="0" u="none" strike="noStrike" kern="1200" dirty="0">
                          <a:solidFill>
                            <a:schemeClr val="dk1"/>
                          </a:solidFill>
                          <a:effectLst/>
                          <a:latin typeface="+mn-lt"/>
                          <a:ea typeface="+mn-ea"/>
                          <a:cs typeface="+mn-cs"/>
                        </a:rPr>
                        <a:t>64.98%</a:t>
                      </a:r>
                    </a:p>
                  </a:txBody>
                  <a:tcPr marL="9525" marR="9525" marT="9525" marB="0" anchor="b"/>
                </a:tc>
                <a:extLst>
                  <a:ext uri="{0D108BD9-81ED-4DB2-BD59-A6C34878D82A}">
                    <a16:rowId xmlns:a16="http://schemas.microsoft.com/office/drawing/2014/main" val="2647561611"/>
                  </a:ext>
                </a:extLst>
              </a:tr>
              <a:tr h="441504">
                <a:tc>
                  <a:txBody>
                    <a:bodyPr/>
                    <a:lstStyle/>
                    <a:p>
                      <a:pPr algn="l" fontAlgn="b"/>
                      <a:r>
                        <a:rPr lang="en-US" sz="2000" u="none" strike="noStrike" dirty="0">
                          <a:effectLst/>
                          <a:latin typeface="+mn-lt"/>
                        </a:rPr>
                        <a:t>Pre-reader: letter knowledge </a:t>
                      </a:r>
                      <a:endParaRPr lang="en-US" sz="2000" b="0" i="0" u="none" strike="noStrike" dirty="0">
                        <a:effectLst/>
                        <a:latin typeface="+mn-lt"/>
                      </a:endParaRPr>
                    </a:p>
                  </a:txBody>
                  <a:tcPr marL="9525" marR="9525" marT="9525" marB="0" anchor="b"/>
                </a:tc>
                <a:tc>
                  <a:txBody>
                    <a:bodyPr/>
                    <a:lstStyle/>
                    <a:p>
                      <a:pPr algn="r" fontAlgn="b"/>
                      <a:r>
                        <a:rPr lang="en-US" sz="2000" u="none" strike="noStrike" dirty="0">
                          <a:effectLst/>
                          <a:latin typeface="+mn-lt"/>
                        </a:rPr>
                        <a:t>10.16%</a:t>
                      </a:r>
                      <a:endParaRPr lang="en-US" sz="2000" b="0" i="0" u="none" strike="noStrike" dirty="0">
                        <a:effectLst/>
                        <a:latin typeface="+mn-lt"/>
                      </a:endParaRP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8.68%</a:t>
                      </a:r>
                    </a:p>
                  </a:txBody>
                  <a:tcPr marL="0" marR="0" marT="0" marB="0" anchor="b"/>
                </a:tc>
                <a:tc>
                  <a:txBody>
                    <a:bodyPr/>
                    <a:lstStyle/>
                    <a:p>
                      <a:pPr algn="r" fontAlgn="b"/>
                      <a:endParaRPr lang="en-US" sz="2000" b="0" i="0" u="none" strike="noStrike" dirty="0">
                        <a:effectLst/>
                        <a:latin typeface="+mn-lt"/>
                      </a:endParaRPr>
                    </a:p>
                  </a:txBody>
                  <a:tcPr marL="9525" marR="9525" marT="9525" marB="0" anchor="b">
                    <a:noFill/>
                  </a:tcPr>
                </a:tc>
                <a:tc>
                  <a:txBody>
                    <a:bodyPr/>
                    <a:lstStyle/>
                    <a:p>
                      <a:pPr algn="r" fontAlgn="b"/>
                      <a:r>
                        <a:rPr lang="en-US" sz="2000" b="0" i="0" u="none" strike="noStrike" dirty="0">
                          <a:effectLst/>
                          <a:latin typeface="+mn-lt"/>
                        </a:rPr>
                        <a:t>19.18%</a:t>
                      </a:r>
                    </a:p>
                  </a:txBody>
                  <a:tcPr marL="9525" marR="9525" marT="9525" marB="0" anchor="b"/>
                </a:tc>
                <a:tc>
                  <a:txBody>
                    <a:bodyPr/>
                    <a:lstStyle/>
                    <a:p>
                      <a:pPr marL="0" algn="r" defTabSz="914400" rtl="0" eaLnBrk="1" fontAlgn="b" latinLnBrk="0" hangingPunct="1"/>
                      <a:r>
                        <a:rPr lang="en-US" sz="2000" b="0" i="0" u="none" strike="noStrike" kern="1200" dirty="0">
                          <a:solidFill>
                            <a:schemeClr val="dk1"/>
                          </a:solidFill>
                          <a:effectLst/>
                          <a:latin typeface="+mn-lt"/>
                          <a:ea typeface="+mn-ea"/>
                          <a:cs typeface="+mn-cs"/>
                        </a:rPr>
                        <a:t>21.3%</a:t>
                      </a:r>
                    </a:p>
                  </a:txBody>
                  <a:tcPr marL="9525" marR="9525" marT="9525" marB="0" anchor="b"/>
                </a:tc>
                <a:extLst>
                  <a:ext uri="{0D108BD9-81ED-4DB2-BD59-A6C34878D82A}">
                    <a16:rowId xmlns:a16="http://schemas.microsoft.com/office/drawing/2014/main" val="2100563271"/>
                  </a:ext>
                </a:extLst>
              </a:tr>
              <a:tr h="591949">
                <a:tc>
                  <a:txBody>
                    <a:bodyPr/>
                    <a:lstStyle/>
                    <a:p>
                      <a:pPr algn="l" fontAlgn="b"/>
                      <a:r>
                        <a:rPr lang="en-US" sz="2000" u="none" strike="noStrike" dirty="0">
                          <a:effectLst/>
                          <a:latin typeface="+mn-lt"/>
                        </a:rPr>
                        <a:t>Pre-reader: syllable identification </a:t>
                      </a:r>
                      <a:endParaRPr lang="en-US" sz="2000" b="0" i="0" u="none" strike="noStrike" dirty="0">
                        <a:effectLst/>
                        <a:latin typeface="+mn-lt"/>
                      </a:endParaRPr>
                    </a:p>
                  </a:txBody>
                  <a:tcPr marL="9525" marR="9525" marT="9525" marB="0" anchor="b"/>
                </a:tc>
                <a:tc>
                  <a:txBody>
                    <a:bodyPr/>
                    <a:lstStyle/>
                    <a:p>
                      <a:pPr algn="r" fontAlgn="b"/>
                      <a:r>
                        <a:rPr lang="en-US" sz="2000" u="none" strike="noStrike" dirty="0">
                          <a:effectLst/>
                          <a:latin typeface="+mn-lt"/>
                        </a:rPr>
                        <a:t>0.9%</a:t>
                      </a:r>
                      <a:endParaRPr lang="en-US" sz="2000" b="0" i="0" u="none" strike="noStrike" dirty="0">
                        <a:effectLst/>
                        <a:latin typeface="+mn-lt"/>
                      </a:endParaRP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0%</a:t>
                      </a:r>
                    </a:p>
                  </a:txBody>
                  <a:tcPr marL="0" marR="0" marT="0" marB="0" anchor="b"/>
                </a:tc>
                <a:tc>
                  <a:txBody>
                    <a:bodyPr/>
                    <a:lstStyle/>
                    <a:p>
                      <a:pPr algn="r" fontAlgn="b"/>
                      <a:endParaRPr lang="en-US" sz="2000" b="0" i="0" u="none" strike="noStrike" dirty="0">
                        <a:effectLst/>
                        <a:latin typeface="+mn-lt"/>
                      </a:endParaRPr>
                    </a:p>
                  </a:txBody>
                  <a:tcPr marL="9525" marR="9525" marT="9525" marB="0" anchor="b">
                    <a:noFill/>
                  </a:tcPr>
                </a:tc>
                <a:tc>
                  <a:txBody>
                    <a:bodyPr/>
                    <a:lstStyle/>
                    <a:p>
                      <a:pPr algn="r" fontAlgn="b"/>
                      <a:r>
                        <a:rPr lang="en-US" sz="2000" b="0" i="0" u="none" strike="noStrike" dirty="0">
                          <a:effectLst/>
                          <a:latin typeface="+mn-lt"/>
                        </a:rPr>
                        <a:t>3.76%</a:t>
                      </a:r>
                    </a:p>
                  </a:txBody>
                  <a:tcPr marL="9525" marR="9525" marT="9525" marB="0" anchor="b"/>
                </a:tc>
                <a:tc>
                  <a:txBody>
                    <a:bodyPr/>
                    <a:lstStyle/>
                    <a:p>
                      <a:pPr marL="0" algn="r" defTabSz="914400" rtl="0" eaLnBrk="1" fontAlgn="b" latinLnBrk="0" hangingPunct="1"/>
                      <a:r>
                        <a:rPr lang="en-US" sz="2000" b="0" i="0" u="none" strike="noStrike" kern="1200" dirty="0">
                          <a:solidFill>
                            <a:schemeClr val="dk1"/>
                          </a:solidFill>
                          <a:effectLst/>
                          <a:latin typeface="+mn-lt"/>
                          <a:ea typeface="+mn-ea"/>
                          <a:cs typeface="+mn-cs"/>
                        </a:rPr>
                        <a:t>6.86%</a:t>
                      </a:r>
                    </a:p>
                  </a:txBody>
                  <a:tcPr marL="9525" marR="9525" marT="9525" marB="0" anchor="b"/>
                </a:tc>
                <a:extLst>
                  <a:ext uri="{0D108BD9-81ED-4DB2-BD59-A6C34878D82A}">
                    <a16:rowId xmlns:a16="http://schemas.microsoft.com/office/drawing/2014/main" val="1699209767"/>
                  </a:ext>
                </a:extLst>
              </a:tr>
              <a:tr h="441504">
                <a:tc>
                  <a:txBody>
                    <a:bodyPr/>
                    <a:lstStyle/>
                    <a:p>
                      <a:pPr algn="l" fontAlgn="b"/>
                      <a:r>
                        <a:rPr lang="en-US" sz="2000" u="none" strike="noStrike" dirty="0">
                          <a:effectLst/>
                          <a:latin typeface="+mn-lt"/>
                        </a:rPr>
                        <a:t>Emergent reader (1-5 wpm) </a:t>
                      </a:r>
                      <a:endParaRPr lang="en-US" sz="2000" b="0" i="0" u="none" strike="noStrike" dirty="0">
                        <a:effectLst/>
                        <a:latin typeface="+mn-lt"/>
                      </a:endParaRPr>
                    </a:p>
                  </a:txBody>
                  <a:tcPr marL="9525" marR="9525" marT="9525" marB="0" anchor="b"/>
                </a:tc>
                <a:tc>
                  <a:txBody>
                    <a:bodyPr/>
                    <a:lstStyle/>
                    <a:p>
                      <a:pPr algn="r" fontAlgn="b"/>
                      <a:r>
                        <a:rPr lang="en-US" sz="2000" u="none" strike="noStrike" dirty="0">
                          <a:effectLst/>
                          <a:latin typeface="+mn-lt"/>
                        </a:rPr>
                        <a:t>3.95%</a:t>
                      </a:r>
                      <a:endParaRPr lang="en-US" sz="2000" b="0" i="0" u="none" strike="noStrike" dirty="0">
                        <a:effectLst/>
                        <a:latin typeface="+mn-lt"/>
                      </a:endParaRP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0%</a:t>
                      </a:r>
                    </a:p>
                  </a:txBody>
                  <a:tcPr marL="0" marR="0" marT="0" marB="0" anchor="b"/>
                </a:tc>
                <a:tc>
                  <a:txBody>
                    <a:bodyPr/>
                    <a:lstStyle/>
                    <a:p>
                      <a:pPr marL="0" algn="l" defTabSz="914400" rtl="0" eaLnBrk="1" fontAlgn="b" latinLnBrk="0" hangingPunct="1"/>
                      <a:endParaRPr lang="en-US" sz="2000" b="0" i="0" u="none" strike="noStrike" dirty="0">
                        <a:effectLst/>
                        <a:latin typeface="+mn-lt"/>
                      </a:endParaRPr>
                    </a:p>
                  </a:txBody>
                  <a:tcPr marL="9525" marR="9525" marT="9525" marB="0" anchor="b">
                    <a:noFill/>
                  </a:tcPr>
                </a:tc>
                <a:tc>
                  <a:txBody>
                    <a:bodyPr/>
                    <a:lstStyle/>
                    <a:p>
                      <a:pPr algn="r" fontAlgn="b"/>
                      <a:r>
                        <a:rPr lang="en-US" sz="2000" b="0" i="0" u="none" strike="noStrike" dirty="0">
                          <a:effectLst/>
                          <a:latin typeface="+mn-lt"/>
                        </a:rPr>
                        <a:t>0.94%</a:t>
                      </a:r>
                    </a:p>
                  </a:txBody>
                  <a:tcPr marL="9525" marR="9525" marT="9525" marB="0" anchor="b"/>
                </a:tc>
                <a:tc>
                  <a:txBody>
                    <a:bodyPr/>
                    <a:lstStyle/>
                    <a:p>
                      <a:pPr marL="0" algn="r" defTabSz="914400" rtl="0" eaLnBrk="1" fontAlgn="b" latinLnBrk="0" hangingPunct="1"/>
                      <a:r>
                        <a:rPr lang="en-US" sz="2000" b="0" i="0" u="none" strike="noStrike" kern="1200" dirty="0">
                          <a:solidFill>
                            <a:schemeClr val="dk1"/>
                          </a:solidFill>
                          <a:effectLst/>
                          <a:latin typeface="+mn-lt"/>
                          <a:ea typeface="+mn-ea"/>
                          <a:cs typeface="+mn-cs"/>
                        </a:rPr>
                        <a:t>1.08%</a:t>
                      </a:r>
                    </a:p>
                  </a:txBody>
                  <a:tcPr marL="9525" marR="9525" marT="9525" marB="0" anchor="b"/>
                </a:tc>
                <a:extLst>
                  <a:ext uri="{0D108BD9-81ED-4DB2-BD59-A6C34878D82A}">
                    <a16:rowId xmlns:a16="http://schemas.microsoft.com/office/drawing/2014/main" val="4141012055"/>
                  </a:ext>
                </a:extLst>
              </a:tr>
              <a:tr h="591949">
                <a:tc>
                  <a:txBody>
                    <a:bodyPr/>
                    <a:lstStyle/>
                    <a:p>
                      <a:pPr algn="l" fontAlgn="b"/>
                      <a:r>
                        <a:rPr lang="en-US" sz="2000" u="none" strike="noStrike" dirty="0">
                          <a:effectLst/>
                          <a:latin typeface="+mn-lt"/>
                        </a:rPr>
                        <a:t>Foundational literacy (6-10 wpm) </a:t>
                      </a:r>
                      <a:endParaRPr lang="en-US" sz="2000" b="0" i="0" u="none" strike="noStrike" dirty="0">
                        <a:effectLst/>
                        <a:latin typeface="+mn-lt"/>
                      </a:endParaRPr>
                    </a:p>
                  </a:txBody>
                  <a:tcPr marL="9525" marR="9525" marT="9525" marB="0" anchor="b"/>
                </a:tc>
                <a:tc>
                  <a:txBody>
                    <a:bodyPr/>
                    <a:lstStyle/>
                    <a:p>
                      <a:pPr algn="r" fontAlgn="b"/>
                      <a:r>
                        <a:rPr lang="en-US" sz="2000" u="none" strike="noStrike" dirty="0">
                          <a:effectLst/>
                          <a:latin typeface="+mn-lt"/>
                        </a:rPr>
                        <a:t>0.79%</a:t>
                      </a:r>
                      <a:endParaRPr lang="en-US" sz="2000" b="0" i="0" u="none" strike="noStrike" dirty="0">
                        <a:effectLst/>
                        <a:latin typeface="+mn-lt"/>
                      </a:endParaRP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0.35%</a:t>
                      </a:r>
                    </a:p>
                  </a:txBody>
                  <a:tcPr marL="0" marR="0" marT="0" marB="0" anchor="b"/>
                </a:tc>
                <a:tc>
                  <a:txBody>
                    <a:bodyPr/>
                    <a:lstStyle/>
                    <a:p>
                      <a:pPr algn="r" fontAlgn="b"/>
                      <a:endParaRPr lang="en-US" sz="2000" b="0" i="0" u="none" strike="noStrike" dirty="0">
                        <a:effectLst/>
                        <a:latin typeface="+mn-lt"/>
                      </a:endParaRPr>
                    </a:p>
                  </a:txBody>
                  <a:tcPr marL="9525" marR="9525" marT="9525" marB="0" anchor="b">
                    <a:noFill/>
                  </a:tcPr>
                </a:tc>
                <a:tc>
                  <a:txBody>
                    <a:bodyPr/>
                    <a:lstStyle/>
                    <a:p>
                      <a:pPr algn="r" fontAlgn="b"/>
                      <a:r>
                        <a:rPr lang="en-US" sz="2000" b="0" i="0" u="none" strike="noStrike" dirty="0">
                          <a:effectLst/>
                          <a:latin typeface="+mn-lt"/>
                        </a:rPr>
                        <a:t>2.0%</a:t>
                      </a:r>
                    </a:p>
                  </a:txBody>
                  <a:tcPr marL="9525" marR="9525" marT="9525" marB="0" anchor="b"/>
                </a:tc>
                <a:tc>
                  <a:txBody>
                    <a:bodyPr/>
                    <a:lstStyle/>
                    <a:p>
                      <a:pPr marL="0" algn="r" defTabSz="914400" rtl="0" eaLnBrk="1" fontAlgn="b" latinLnBrk="0" hangingPunct="1"/>
                      <a:r>
                        <a:rPr lang="en-US" sz="2000" b="0" i="0" u="none" strike="noStrike" kern="1200" dirty="0">
                          <a:solidFill>
                            <a:schemeClr val="dk1"/>
                          </a:solidFill>
                          <a:effectLst/>
                          <a:latin typeface="+mn-lt"/>
                          <a:ea typeface="+mn-ea"/>
                          <a:cs typeface="+mn-cs"/>
                        </a:rPr>
                        <a:t>0.72%</a:t>
                      </a:r>
                    </a:p>
                  </a:txBody>
                  <a:tcPr marL="9525" marR="9525" marT="9525" marB="0" anchor="b"/>
                </a:tc>
                <a:extLst>
                  <a:ext uri="{0D108BD9-81ED-4DB2-BD59-A6C34878D82A}">
                    <a16:rowId xmlns:a16="http://schemas.microsoft.com/office/drawing/2014/main" val="2513389753"/>
                  </a:ext>
                </a:extLst>
              </a:tr>
              <a:tr h="441504">
                <a:tc>
                  <a:txBody>
                    <a:bodyPr/>
                    <a:lstStyle/>
                    <a:p>
                      <a:pPr algn="l" fontAlgn="b"/>
                      <a:r>
                        <a:rPr lang="en-US" sz="2000" u="none" strike="noStrike" dirty="0">
                          <a:effectLst/>
                          <a:latin typeface="+mn-lt"/>
                        </a:rPr>
                        <a:t>Progressing (11-20 wpm) </a:t>
                      </a:r>
                      <a:endParaRPr lang="en-US" sz="2000" b="0" i="0" u="none" strike="noStrike" dirty="0">
                        <a:effectLst/>
                        <a:latin typeface="+mn-lt"/>
                      </a:endParaRPr>
                    </a:p>
                  </a:txBody>
                  <a:tcPr marL="9525" marR="9525" marT="9525" marB="0" anchor="b"/>
                </a:tc>
                <a:tc>
                  <a:txBody>
                    <a:bodyPr/>
                    <a:lstStyle/>
                    <a:p>
                      <a:pPr algn="r" fontAlgn="b"/>
                      <a:r>
                        <a:rPr lang="en-US" sz="2000" u="none" strike="noStrike" dirty="0">
                          <a:effectLst/>
                          <a:latin typeface="+mn-lt"/>
                        </a:rPr>
                        <a:t>0.56%</a:t>
                      </a:r>
                      <a:endParaRPr lang="en-US" sz="2000" b="0" i="0" u="none" strike="noStrike" dirty="0">
                        <a:effectLst/>
                        <a:latin typeface="+mn-lt"/>
                      </a:endParaRP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1.04%</a:t>
                      </a:r>
                    </a:p>
                  </a:txBody>
                  <a:tcPr marL="0" marR="0" marT="0" marB="0" anchor="b"/>
                </a:tc>
                <a:tc>
                  <a:txBody>
                    <a:bodyPr/>
                    <a:lstStyle/>
                    <a:p>
                      <a:pPr algn="r" fontAlgn="b"/>
                      <a:endParaRPr lang="en-US" sz="2000" b="0" i="0" u="none" strike="noStrike" dirty="0">
                        <a:effectLst/>
                        <a:latin typeface="+mn-lt"/>
                      </a:endParaRPr>
                    </a:p>
                  </a:txBody>
                  <a:tcPr marL="9525" marR="9525" marT="9525" marB="0" anchor="b">
                    <a:noFill/>
                  </a:tcPr>
                </a:tc>
                <a:tc>
                  <a:txBody>
                    <a:bodyPr/>
                    <a:lstStyle/>
                    <a:p>
                      <a:pPr algn="r" fontAlgn="b"/>
                      <a:r>
                        <a:rPr lang="en-US" sz="2000" b="0" i="0" u="none" strike="noStrike" dirty="0">
                          <a:effectLst/>
                          <a:latin typeface="+mn-lt"/>
                        </a:rPr>
                        <a:t>4.47%</a:t>
                      </a:r>
                    </a:p>
                  </a:txBody>
                  <a:tcPr marL="9525" marR="9525" marT="9525" marB="0" anchor="b"/>
                </a:tc>
                <a:tc>
                  <a:txBody>
                    <a:bodyPr/>
                    <a:lstStyle/>
                    <a:p>
                      <a:pPr marL="0" algn="r" defTabSz="914400" rtl="0" eaLnBrk="1" fontAlgn="b" latinLnBrk="0" hangingPunct="1"/>
                      <a:r>
                        <a:rPr lang="en-US" sz="2000" b="0" i="0" u="none" strike="noStrike" kern="1200" dirty="0">
                          <a:solidFill>
                            <a:schemeClr val="dk1"/>
                          </a:solidFill>
                          <a:effectLst/>
                          <a:latin typeface="+mn-lt"/>
                          <a:ea typeface="+mn-ea"/>
                          <a:cs typeface="+mn-cs"/>
                        </a:rPr>
                        <a:t>1.44%</a:t>
                      </a:r>
                    </a:p>
                  </a:txBody>
                  <a:tcPr marL="9525" marR="9525" marT="9525" marB="0" anchor="b"/>
                </a:tc>
                <a:extLst>
                  <a:ext uri="{0D108BD9-81ED-4DB2-BD59-A6C34878D82A}">
                    <a16:rowId xmlns:a16="http://schemas.microsoft.com/office/drawing/2014/main" val="2303873590"/>
                  </a:ext>
                </a:extLst>
              </a:tr>
              <a:tr h="441504">
                <a:tc>
                  <a:txBody>
                    <a:bodyPr/>
                    <a:lstStyle/>
                    <a:p>
                      <a:pPr algn="l" fontAlgn="b"/>
                      <a:r>
                        <a:rPr lang="en-US" sz="2000" u="none" strike="noStrike" dirty="0">
                          <a:effectLst/>
                          <a:latin typeface="+mn-lt"/>
                        </a:rPr>
                        <a:t>Progressing (21-30 wpm) </a:t>
                      </a:r>
                      <a:endParaRPr lang="en-US" sz="2000" b="0" i="0" u="none" strike="noStrike" dirty="0">
                        <a:effectLst/>
                        <a:latin typeface="+mn-lt"/>
                      </a:endParaRPr>
                    </a:p>
                  </a:txBody>
                  <a:tcPr marL="9525" marR="9525" marT="9525" marB="0" anchor="b"/>
                </a:tc>
                <a:tc>
                  <a:txBody>
                    <a:bodyPr/>
                    <a:lstStyle/>
                    <a:p>
                      <a:pPr algn="r" fontAlgn="b"/>
                      <a:r>
                        <a:rPr lang="en-US" sz="2000" u="none" strike="noStrike" dirty="0">
                          <a:effectLst/>
                          <a:latin typeface="+mn-lt"/>
                        </a:rPr>
                        <a:t>0.34%</a:t>
                      </a:r>
                      <a:endParaRPr lang="en-US" sz="2000" b="0" i="0" u="none" strike="noStrike" dirty="0">
                        <a:effectLst/>
                        <a:latin typeface="+mn-lt"/>
                      </a:endParaRP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0%</a:t>
                      </a:r>
                    </a:p>
                  </a:txBody>
                  <a:tcPr marL="0" marR="0" marT="0" marB="0" anchor="b"/>
                </a:tc>
                <a:tc>
                  <a:txBody>
                    <a:bodyPr/>
                    <a:lstStyle/>
                    <a:p>
                      <a:pPr algn="r" fontAlgn="b"/>
                      <a:endParaRPr lang="en-US" sz="2000" b="0" i="0" u="none" strike="noStrike" dirty="0">
                        <a:effectLst/>
                        <a:latin typeface="+mn-lt"/>
                      </a:endParaRPr>
                    </a:p>
                  </a:txBody>
                  <a:tcPr marL="9525" marR="9525" marT="9525" marB="0" anchor="b">
                    <a:noFill/>
                  </a:tcPr>
                </a:tc>
                <a:tc>
                  <a:txBody>
                    <a:bodyPr/>
                    <a:lstStyle/>
                    <a:p>
                      <a:pPr algn="r" fontAlgn="b"/>
                      <a:r>
                        <a:rPr lang="en-US" sz="2000" b="0" i="0" u="none" strike="noStrike" dirty="0">
                          <a:effectLst/>
                          <a:latin typeface="+mn-lt"/>
                        </a:rPr>
                        <a:t>4.0%</a:t>
                      </a:r>
                    </a:p>
                  </a:txBody>
                  <a:tcPr marL="9525" marR="9525" marT="9525" marB="0" anchor="b"/>
                </a:tc>
                <a:tc>
                  <a:txBody>
                    <a:bodyPr/>
                    <a:lstStyle/>
                    <a:p>
                      <a:pPr marL="0" algn="r" defTabSz="914400" rtl="0" eaLnBrk="1" fontAlgn="b" latinLnBrk="0" hangingPunct="1"/>
                      <a:r>
                        <a:rPr lang="en-US" sz="2000" b="0" i="0" u="none" strike="noStrike" kern="1200" dirty="0">
                          <a:solidFill>
                            <a:schemeClr val="dk1"/>
                          </a:solidFill>
                          <a:effectLst/>
                          <a:latin typeface="+mn-lt"/>
                          <a:ea typeface="+mn-ea"/>
                          <a:cs typeface="+mn-cs"/>
                        </a:rPr>
                        <a:t>1.08%</a:t>
                      </a:r>
                    </a:p>
                  </a:txBody>
                  <a:tcPr marL="9525" marR="9525" marT="9525" marB="0" anchor="b"/>
                </a:tc>
                <a:extLst>
                  <a:ext uri="{0D108BD9-81ED-4DB2-BD59-A6C34878D82A}">
                    <a16:rowId xmlns:a16="http://schemas.microsoft.com/office/drawing/2014/main" val="1003407942"/>
                  </a:ext>
                </a:extLst>
              </a:tr>
              <a:tr h="441504">
                <a:tc>
                  <a:txBody>
                    <a:bodyPr/>
                    <a:lstStyle/>
                    <a:p>
                      <a:pPr algn="l" fontAlgn="b"/>
                      <a:r>
                        <a:rPr lang="en-US" sz="2000" u="none" strike="noStrike" dirty="0">
                          <a:effectLst/>
                          <a:latin typeface="+mn-lt"/>
                        </a:rPr>
                        <a:t>Progressing (31-40 wpm) </a:t>
                      </a:r>
                      <a:endParaRPr lang="en-US" sz="2000" b="0" i="0" u="none" strike="noStrike" dirty="0">
                        <a:effectLst/>
                        <a:latin typeface="+mn-lt"/>
                      </a:endParaRPr>
                    </a:p>
                  </a:txBody>
                  <a:tcPr marL="9525" marR="9525" marT="9525" marB="0" anchor="b"/>
                </a:tc>
                <a:tc>
                  <a:txBody>
                    <a:bodyPr/>
                    <a:lstStyle/>
                    <a:p>
                      <a:pPr algn="r" fontAlgn="b"/>
                      <a:r>
                        <a:rPr lang="en-US" sz="2000" u="none" strike="noStrike" dirty="0">
                          <a:effectLst/>
                          <a:latin typeface="+mn-lt"/>
                        </a:rPr>
                        <a:t>0.23%</a:t>
                      </a:r>
                      <a:endParaRPr lang="en-US" sz="2000" b="0" i="0" u="none" strike="noStrike" dirty="0">
                        <a:effectLst/>
                        <a:latin typeface="+mn-lt"/>
                      </a:endParaRP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0.35%</a:t>
                      </a:r>
                    </a:p>
                  </a:txBody>
                  <a:tcPr marL="0" marR="0" marT="0" marB="0" anchor="b"/>
                </a:tc>
                <a:tc>
                  <a:txBody>
                    <a:bodyPr/>
                    <a:lstStyle/>
                    <a:p>
                      <a:pPr algn="r" fontAlgn="b"/>
                      <a:endParaRPr lang="en-US" sz="2000" b="0" i="0" u="none" strike="noStrike" dirty="0">
                        <a:effectLst/>
                        <a:latin typeface="+mn-lt"/>
                      </a:endParaRPr>
                    </a:p>
                  </a:txBody>
                  <a:tcPr marL="9525" marR="9525" marT="9525" marB="0" anchor="b">
                    <a:noFill/>
                  </a:tcPr>
                </a:tc>
                <a:tc>
                  <a:txBody>
                    <a:bodyPr/>
                    <a:lstStyle/>
                    <a:p>
                      <a:pPr algn="r" fontAlgn="b"/>
                      <a:r>
                        <a:rPr lang="en-US" sz="2000" b="0" i="0" u="none" strike="noStrike" dirty="0">
                          <a:effectLst/>
                          <a:latin typeface="+mn-lt"/>
                        </a:rPr>
                        <a:t>0.47%</a:t>
                      </a:r>
                    </a:p>
                  </a:txBody>
                  <a:tcPr marL="9525" marR="9525" marT="9525" marB="0" anchor="b"/>
                </a:tc>
                <a:tc>
                  <a:txBody>
                    <a:bodyPr/>
                    <a:lstStyle/>
                    <a:p>
                      <a:pPr marL="0" algn="r" defTabSz="914400" rtl="0" eaLnBrk="1" fontAlgn="b" latinLnBrk="0" hangingPunct="1"/>
                      <a:r>
                        <a:rPr lang="en-US" sz="2000" b="0" i="0" u="none" strike="noStrike" kern="1200" dirty="0">
                          <a:solidFill>
                            <a:schemeClr val="dk1"/>
                          </a:solidFill>
                          <a:effectLst/>
                          <a:latin typeface="+mn-lt"/>
                          <a:ea typeface="+mn-ea"/>
                          <a:cs typeface="+mn-cs"/>
                        </a:rPr>
                        <a:t>0.72%</a:t>
                      </a:r>
                    </a:p>
                  </a:txBody>
                  <a:tcPr marL="9525" marR="9525" marT="9525" marB="0" anchor="b"/>
                </a:tc>
                <a:extLst>
                  <a:ext uri="{0D108BD9-81ED-4DB2-BD59-A6C34878D82A}">
                    <a16:rowId xmlns:a16="http://schemas.microsoft.com/office/drawing/2014/main" val="3599465730"/>
                  </a:ext>
                </a:extLst>
              </a:tr>
              <a:tr h="441504">
                <a:tc>
                  <a:txBody>
                    <a:bodyPr/>
                    <a:lstStyle/>
                    <a:p>
                      <a:pPr algn="l" fontAlgn="b"/>
                      <a:r>
                        <a:rPr lang="en-US" sz="2000" u="none" strike="noStrike" dirty="0">
                          <a:effectLst/>
                          <a:latin typeface="+mn-lt"/>
                        </a:rPr>
                        <a:t>Reader (41+ wpm) </a:t>
                      </a:r>
                      <a:endParaRPr lang="en-US" sz="2000" b="0" i="0" u="none" strike="noStrike" dirty="0">
                        <a:effectLst/>
                        <a:latin typeface="+mn-lt"/>
                      </a:endParaRPr>
                    </a:p>
                  </a:txBody>
                  <a:tcPr marL="9525" marR="9525" marT="9525" marB="0" anchor="b"/>
                </a:tc>
                <a:tc>
                  <a:txBody>
                    <a:bodyPr/>
                    <a:lstStyle/>
                    <a:p>
                      <a:pPr algn="r" fontAlgn="b"/>
                      <a:r>
                        <a:rPr lang="en-US" sz="2000" u="none" strike="noStrike" dirty="0">
                          <a:effectLst/>
                          <a:latin typeface="+mn-lt"/>
                        </a:rPr>
                        <a:t>0%</a:t>
                      </a:r>
                      <a:endParaRPr lang="en-US" sz="2000" b="0" i="0" u="none" strike="noStrike" dirty="0">
                        <a:effectLst/>
                        <a:latin typeface="+mn-lt"/>
                      </a:endParaRPr>
                    </a:p>
                  </a:txBody>
                  <a:tcPr marL="9525" marR="9525" marT="9525" marB="0" anchor="b"/>
                </a:tc>
                <a:tc>
                  <a:txBody>
                    <a:bodyPr/>
                    <a:lstStyle/>
                    <a:p>
                      <a:pPr marL="0" algn="r" defTabSz="914400" rtl="0" eaLnBrk="1" fontAlgn="b" latinLnBrk="0" hangingPunct="1"/>
                      <a:r>
                        <a:rPr lang="en-US" sz="2000" u="none" strike="noStrike" kern="1200">
                          <a:solidFill>
                            <a:schemeClr val="dk1"/>
                          </a:solidFill>
                          <a:effectLst/>
                          <a:latin typeface="+mn-lt"/>
                          <a:ea typeface="+mn-ea"/>
                          <a:cs typeface="+mn-cs"/>
                        </a:rPr>
                        <a:t>0%</a:t>
                      </a:r>
                      <a:endParaRPr lang="en-US" sz="2000" u="none" strike="noStrike" kern="1200" dirty="0">
                        <a:solidFill>
                          <a:schemeClr val="dk1"/>
                        </a:solidFill>
                        <a:effectLst/>
                        <a:latin typeface="+mn-lt"/>
                        <a:ea typeface="+mn-ea"/>
                        <a:cs typeface="+mn-cs"/>
                      </a:endParaRPr>
                    </a:p>
                  </a:txBody>
                  <a:tcPr marL="0" marR="0" marT="0" marB="0" anchor="b"/>
                </a:tc>
                <a:tc>
                  <a:txBody>
                    <a:bodyPr/>
                    <a:lstStyle/>
                    <a:p>
                      <a:pPr marL="0" algn="l" defTabSz="914400" rtl="0" eaLnBrk="1" fontAlgn="b" latinLnBrk="0" hangingPunct="1"/>
                      <a:endParaRPr lang="en-US" sz="2000" b="0" i="0" u="none" strike="noStrike" dirty="0">
                        <a:effectLst/>
                        <a:latin typeface="+mn-lt"/>
                      </a:endParaRPr>
                    </a:p>
                  </a:txBody>
                  <a:tcPr marL="9525" marR="9525" marT="9525" marB="0" anchor="b">
                    <a:noFill/>
                  </a:tcPr>
                </a:tc>
                <a:tc>
                  <a:txBody>
                    <a:bodyPr/>
                    <a:lstStyle/>
                    <a:p>
                      <a:pPr algn="r" fontAlgn="b"/>
                      <a:r>
                        <a:rPr lang="en-US" sz="2000" b="0" i="0" u="none" strike="noStrike" dirty="0">
                          <a:effectLst/>
                          <a:latin typeface="+mn-lt"/>
                        </a:rPr>
                        <a:t>0.12%</a:t>
                      </a:r>
                    </a:p>
                  </a:txBody>
                  <a:tcPr marL="9525" marR="9525" marT="9525" marB="0" anchor="b"/>
                </a:tc>
                <a:tc>
                  <a:txBody>
                    <a:bodyPr/>
                    <a:lstStyle/>
                    <a:p>
                      <a:pPr marL="0" algn="r" defTabSz="914400" rtl="0" eaLnBrk="1" fontAlgn="b" latinLnBrk="0" hangingPunct="1"/>
                      <a:r>
                        <a:rPr lang="en-US" sz="2000" b="0" i="0" u="none" strike="noStrike" kern="1200" dirty="0">
                          <a:solidFill>
                            <a:schemeClr val="dk1"/>
                          </a:solidFill>
                          <a:effectLst/>
                          <a:latin typeface="+mn-lt"/>
                          <a:ea typeface="+mn-ea"/>
                          <a:cs typeface="+mn-cs"/>
                        </a:rPr>
                        <a:t>0.36%</a:t>
                      </a:r>
                    </a:p>
                  </a:txBody>
                  <a:tcPr marL="9525" marR="9525" marT="9525" marB="0" anchor="b"/>
                </a:tc>
                <a:extLst>
                  <a:ext uri="{0D108BD9-81ED-4DB2-BD59-A6C34878D82A}">
                    <a16:rowId xmlns:a16="http://schemas.microsoft.com/office/drawing/2014/main" val="1334494454"/>
                  </a:ext>
                </a:extLst>
              </a:tr>
            </a:tbl>
          </a:graphicData>
        </a:graphic>
      </p:graphicFrame>
    </p:spTree>
    <p:extLst>
      <p:ext uri="{BB962C8B-B14F-4D97-AF65-F5344CB8AC3E}">
        <p14:creationId xmlns:p14="http://schemas.microsoft.com/office/powerpoint/2010/main" val="39591072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422AF75-3E6D-2215-3170-1CDC45F017B3}"/>
              </a:ext>
            </a:extLst>
          </p:cNvPr>
          <p:cNvSpPr>
            <a:spLocks noGrp="1"/>
          </p:cNvSpPr>
          <p:nvPr>
            <p:ph type="ftr" sz="quarter" idx="11"/>
          </p:nvPr>
        </p:nvSpPr>
        <p:spPr/>
        <p:txBody>
          <a:bodyPr/>
          <a:lstStyle/>
          <a:p>
            <a:r>
              <a:rPr lang="en-US" b="1" dirty="0">
                <a:solidFill>
                  <a:schemeClr val="bg1"/>
                </a:solidFill>
              </a:rPr>
              <a:t>Presented at Kano Education Summit 2024</a:t>
            </a:r>
          </a:p>
        </p:txBody>
      </p:sp>
      <p:sp>
        <p:nvSpPr>
          <p:cNvPr id="3" name="Slide Number Placeholder 2">
            <a:extLst>
              <a:ext uri="{FF2B5EF4-FFF2-40B4-BE49-F238E27FC236}">
                <a16:creationId xmlns:a16="http://schemas.microsoft.com/office/drawing/2014/main" id="{25D7017B-6A0F-82DE-5113-BB108E5EEDBD}"/>
              </a:ext>
            </a:extLst>
          </p:cNvPr>
          <p:cNvSpPr>
            <a:spLocks noGrp="1"/>
          </p:cNvSpPr>
          <p:nvPr>
            <p:ph type="sldNum" sz="quarter" idx="12"/>
          </p:nvPr>
        </p:nvSpPr>
        <p:spPr/>
        <p:txBody>
          <a:bodyPr/>
          <a:lstStyle/>
          <a:p>
            <a:fld id="{50378FF1-0A2D-B242-8485-06C380C6B3EE}" type="slidenum">
              <a:rPr lang="en-NG" smtClean="0"/>
              <a:t>17</a:t>
            </a:fld>
            <a:endParaRPr lang="en-NG"/>
          </a:p>
        </p:txBody>
      </p:sp>
      <p:sp>
        <p:nvSpPr>
          <p:cNvPr id="4" name="Text Placeholder 3">
            <a:extLst>
              <a:ext uri="{FF2B5EF4-FFF2-40B4-BE49-F238E27FC236}">
                <a16:creationId xmlns:a16="http://schemas.microsoft.com/office/drawing/2014/main" id="{3F8220C1-25B7-84A6-9AC4-DF5C8B26701A}"/>
              </a:ext>
            </a:extLst>
          </p:cNvPr>
          <p:cNvSpPr>
            <a:spLocks noGrp="1"/>
          </p:cNvSpPr>
          <p:nvPr>
            <p:ph type="body" sz="quarter" idx="13"/>
          </p:nvPr>
        </p:nvSpPr>
        <p:spPr/>
        <p:txBody>
          <a:bodyPr/>
          <a:lstStyle/>
          <a:p>
            <a:r>
              <a:rPr lang="en-US" dirty="0"/>
              <a:t>Year 2 results: P2 and P3 English</a:t>
            </a:r>
          </a:p>
        </p:txBody>
      </p:sp>
      <p:graphicFrame>
        <p:nvGraphicFramePr>
          <p:cNvPr id="7" name="Table 6">
            <a:extLst>
              <a:ext uri="{FF2B5EF4-FFF2-40B4-BE49-F238E27FC236}">
                <a16:creationId xmlns:a16="http://schemas.microsoft.com/office/drawing/2014/main" id="{8E56B8B5-F195-2BAC-53CC-3E85A277DB8A}"/>
              </a:ext>
            </a:extLst>
          </p:cNvPr>
          <p:cNvGraphicFramePr>
            <a:graphicFrameLocks noGrp="1"/>
          </p:cNvGraphicFramePr>
          <p:nvPr>
            <p:extLst>
              <p:ext uri="{D42A27DB-BD31-4B8C-83A1-F6EECF244321}">
                <p14:modId xmlns:p14="http://schemas.microsoft.com/office/powerpoint/2010/main" val="3053942750"/>
              </p:ext>
            </p:extLst>
          </p:nvPr>
        </p:nvGraphicFramePr>
        <p:xfrm>
          <a:off x="350150" y="1133475"/>
          <a:ext cx="11460850" cy="4775574"/>
        </p:xfrm>
        <a:graphic>
          <a:graphicData uri="http://schemas.openxmlformats.org/drawingml/2006/table">
            <a:tbl>
              <a:tblPr firstRow="1" bandRow="1">
                <a:tableStyleId>{5C22544A-7EE6-4342-B048-85BDC9FD1C3A}</a:tableStyleId>
              </a:tblPr>
              <a:tblGrid>
                <a:gridCol w="3576252">
                  <a:extLst>
                    <a:ext uri="{9D8B030D-6E8A-4147-A177-3AD203B41FA5}">
                      <a16:colId xmlns:a16="http://schemas.microsoft.com/office/drawing/2014/main" val="1270632596"/>
                    </a:ext>
                  </a:extLst>
                </a:gridCol>
                <a:gridCol w="1914724">
                  <a:extLst>
                    <a:ext uri="{9D8B030D-6E8A-4147-A177-3AD203B41FA5}">
                      <a16:colId xmlns:a16="http://schemas.microsoft.com/office/drawing/2014/main" val="385546579"/>
                    </a:ext>
                  </a:extLst>
                </a:gridCol>
                <a:gridCol w="1759476">
                  <a:extLst>
                    <a:ext uri="{9D8B030D-6E8A-4147-A177-3AD203B41FA5}">
                      <a16:colId xmlns:a16="http://schemas.microsoft.com/office/drawing/2014/main" val="642440295"/>
                    </a:ext>
                  </a:extLst>
                </a:gridCol>
                <a:gridCol w="426932">
                  <a:extLst>
                    <a:ext uri="{9D8B030D-6E8A-4147-A177-3AD203B41FA5}">
                      <a16:colId xmlns:a16="http://schemas.microsoft.com/office/drawing/2014/main" val="2582030214"/>
                    </a:ext>
                  </a:extLst>
                </a:gridCol>
                <a:gridCol w="2056266">
                  <a:extLst>
                    <a:ext uri="{9D8B030D-6E8A-4147-A177-3AD203B41FA5}">
                      <a16:colId xmlns:a16="http://schemas.microsoft.com/office/drawing/2014/main" val="1723365006"/>
                    </a:ext>
                  </a:extLst>
                </a:gridCol>
                <a:gridCol w="1727200">
                  <a:extLst>
                    <a:ext uri="{9D8B030D-6E8A-4147-A177-3AD203B41FA5}">
                      <a16:colId xmlns:a16="http://schemas.microsoft.com/office/drawing/2014/main" val="319508778"/>
                    </a:ext>
                  </a:extLst>
                </a:gridCol>
              </a:tblGrid>
              <a:tr h="446796">
                <a:tc>
                  <a:txBody>
                    <a:bodyPr/>
                    <a:lstStyle/>
                    <a:p>
                      <a:pPr algn="l" fontAlgn="b"/>
                      <a:r>
                        <a:rPr lang="en-US" sz="2000" u="none" strike="noStrike" dirty="0">
                          <a:effectLst/>
                          <a:latin typeface="+mn-lt"/>
                        </a:rPr>
                        <a:t> </a:t>
                      </a:r>
                      <a:endParaRPr lang="en-US" sz="2000" b="0" i="0" u="none" strike="noStrike" dirty="0">
                        <a:effectLst/>
                        <a:latin typeface="+mn-lt"/>
                      </a:endParaRPr>
                    </a:p>
                  </a:txBody>
                  <a:tcPr marL="9525" marR="9525" marT="9525" marB="0" anchor="b"/>
                </a:tc>
                <a:tc>
                  <a:txBody>
                    <a:bodyPr/>
                    <a:lstStyle/>
                    <a:p>
                      <a:pPr algn="l" fontAlgn="b"/>
                      <a:r>
                        <a:rPr lang="en-US" sz="2000" u="none" strike="noStrike" dirty="0">
                          <a:effectLst/>
                          <a:latin typeface="+mn-lt"/>
                        </a:rPr>
                        <a:t> All PLANE: P2</a:t>
                      </a:r>
                      <a:endParaRPr lang="en-US" sz="2000" b="0" i="0" u="none" strike="noStrike" dirty="0">
                        <a:effectLst/>
                        <a:latin typeface="+mn-lt"/>
                      </a:endParaRPr>
                    </a:p>
                  </a:txBody>
                  <a:tcPr marL="9525" marR="9525" marT="9525" marB="0" anchor="b"/>
                </a:tc>
                <a:tc>
                  <a:txBody>
                    <a:bodyPr/>
                    <a:lstStyle/>
                    <a:p>
                      <a:pPr algn="ctr" fontAlgn="b"/>
                      <a:r>
                        <a:rPr lang="en-US" sz="2000" u="none" strike="noStrike" dirty="0">
                          <a:effectLst/>
                          <a:latin typeface="+mn-lt"/>
                        </a:rPr>
                        <a:t>Kano P2</a:t>
                      </a:r>
                      <a:endParaRPr lang="en-US" sz="2000" b="0" i="0" u="none" strike="noStrike" dirty="0">
                        <a:effectLst/>
                        <a:latin typeface="+mn-lt"/>
                      </a:endParaRPr>
                    </a:p>
                  </a:txBody>
                  <a:tcPr marL="9525" marR="9525" marT="9525" marB="0" anchor="b"/>
                </a:tc>
                <a:tc>
                  <a:txBody>
                    <a:bodyPr/>
                    <a:lstStyle/>
                    <a:p>
                      <a:pPr algn="ctr" fontAlgn="b"/>
                      <a:endParaRPr lang="en-US" sz="2000" b="0" i="0" u="none" strike="noStrike" dirty="0">
                        <a:effectLst/>
                        <a:latin typeface="+mn-lt"/>
                      </a:endParaRPr>
                    </a:p>
                  </a:txBody>
                  <a:tcPr marL="9525" marR="9525" marT="9525" marB="0" anchor="b">
                    <a:noFill/>
                  </a:tcPr>
                </a:tc>
                <a:tc>
                  <a:txBody>
                    <a:bodyPr/>
                    <a:lstStyle/>
                    <a:p>
                      <a:pPr algn="l" fontAlgn="b"/>
                      <a:r>
                        <a:rPr lang="en-US" sz="2000" u="none" strike="noStrike" dirty="0">
                          <a:effectLst/>
                          <a:latin typeface="+mn-lt"/>
                        </a:rPr>
                        <a:t> All PLANE: P3</a:t>
                      </a:r>
                      <a:endParaRPr lang="en-US" sz="2000" b="0" i="0" u="none" strike="noStrike" dirty="0">
                        <a:effectLst/>
                        <a:latin typeface="+mn-lt"/>
                      </a:endParaRPr>
                    </a:p>
                  </a:txBody>
                  <a:tcPr marL="9525" marR="9525" marT="9525" marB="0" anchor="b"/>
                </a:tc>
                <a:tc>
                  <a:txBody>
                    <a:bodyPr/>
                    <a:lstStyle/>
                    <a:p>
                      <a:pPr algn="ctr" fontAlgn="b"/>
                      <a:r>
                        <a:rPr lang="en-US" sz="2000" u="none" strike="noStrike" dirty="0">
                          <a:effectLst/>
                          <a:latin typeface="+mn-lt"/>
                        </a:rPr>
                        <a:t>Kano P3</a:t>
                      </a:r>
                      <a:endParaRPr lang="en-US" sz="2000" b="0" i="0" u="none" strike="noStrike" dirty="0">
                        <a:effectLst/>
                        <a:latin typeface="+mn-lt"/>
                      </a:endParaRPr>
                    </a:p>
                  </a:txBody>
                  <a:tcPr marL="9525" marR="9525" marT="9525" marB="0" anchor="b"/>
                </a:tc>
                <a:extLst>
                  <a:ext uri="{0D108BD9-81ED-4DB2-BD59-A6C34878D82A}">
                    <a16:rowId xmlns:a16="http://schemas.microsoft.com/office/drawing/2014/main" val="2038692367"/>
                  </a:ext>
                </a:extLst>
              </a:tr>
              <a:tr h="441504">
                <a:tc>
                  <a:txBody>
                    <a:bodyPr/>
                    <a:lstStyle/>
                    <a:p>
                      <a:pPr algn="l" fontAlgn="b"/>
                      <a:r>
                        <a:rPr lang="en-US" sz="2000" u="none" strike="noStrike" dirty="0">
                          <a:effectLst/>
                          <a:latin typeface="+mn-lt"/>
                        </a:rPr>
                        <a:t>Beginner </a:t>
                      </a:r>
                      <a:endParaRPr lang="en-US" sz="2000" b="0" i="0" u="none" strike="noStrike" dirty="0">
                        <a:effectLst/>
                        <a:latin typeface="+mn-lt"/>
                      </a:endParaRP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83.18%</a:t>
                      </a: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97.22%</a:t>
                      </a:r>
                    </a:p>
                  </a:txBody>
                  <a:tcPr marL="9525" marR="9525" marT="9525" marB="0" anchor="b"/>
                </a:tc>
                <a:tc>
                  <a:txBody>
                    <a:bodyPr/>
                    <a:lstStyle/>
                    <a:p>
                      <a:pPr marL="0" algn="r" defTabSz="914400" rtl="0" eaLnBrk="1" fontAlgn="b" latinLnBrk="0" hangingPunct="1"/>
                      <a:endParaRPr lang="en-US" sz="2000" u="none" strike="noStrike" kern="1200" dirty="0">
                        <a:solidFill>
                          <a:schemeClr val="dk1"/>
                        </a:solidFill>
                        <a:effectLst/>
                        <a:latin typeface="+mn-lt"/>
                        <a:ea typeface="+mn-ea"/>
                        <a:cs typeface="+mn-cs"/>
                      </a:endParaRPr>
                    </a:p>
                  </a:txBody>
                  <a:tcPr marL="9525" marR="9525" marT="9525" marB="0" anchor="b">
                    <a:noFill/>
                  </a:tcPr>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66.94%</a:t>
                      </a: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77.34%</a:t>
                      </a:r>
                    </a:p>
                  </a:txBody>
                  <a:tcPr marL="9525" marR="9525" marT="9525" marB="0" anchor="b"/>
                </a:tc>
                <a:extLst>
                  <a:ext uri="{0D108BD9-81ED-4DB2-BD59-A6C34878D82A}">
                    <a16:rowId xmlns:a16="http://schemas.microsoft.com/office/drawing/2014/main" val="2647561611"/>
                  </a:ext>
                </a:extLst>
              </a:tr>
              <a:tr h="441504">
                <a:tc>
                  <a:txBody>
                    <a:bodyPr/>
                    <a:lstStyle/>
                    <a:p>
                      <a:pPr algn="l" fontAlgn="b"/>
                      <a:r>
                        <a:rPr lang="en-US" sz="2000" u="none" strike="noStrike" dirty="0">
                          <a:effectLst/>
                          <a:latin typeface="+mn-lt"/>
                        </a:rPr>
                        <a:t>Pre-reader: letter knowledge </a:t>
                      </a:r>
                      <a:endParaRPr lang="en-US" sz="2000" b="0" i="0" u="none" strike="noStrike" dirty="0">
                        <a:effectLst/>
                        <a:latin typeface="+mn-lt"/>
                      </a:endParaRP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14.79%</a:t>
                      </a: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1.74%</a:t>
                      </a:r>
                    </a:p>
                  </a:txBody>
                  <a:tcPr marL="9525" marR="9525" marT="9525" marB="0" anchor="b"/>
                </a:tc>
                <a:tc>
                  <a:txBody>
                    <a:bodyPr/>
                    <a:lstStyle/>
                    <a:p>
                      <a:pPr marL="0" algn="r" defTabSz="914400" rtl="0" eaLnBrk="1" fontAlgn="b" latinLnBrk="0" hangingPunct="1"/>
                      <a:endParaRPr lang="en-US" sz="2000" u="none" strike="noStrike" kern="1200" dirty="0">
                        <a:solidFill>
                          <a:schemeClr val="dk1"/>
                        </a:solidFill>
                        <a:effectLst/>
                        <a:latin typeface="+mn-lt"/>
                        <a:ea typeface="+mn-ea"/>
                        <a:cs typeface="+mn-cs"/>
                      </a:endParaRPr>
                    </a:p>
                  </a:txBody>
                  <a:tcPr marL="9525" marR="9525" marT="9525" marB="0" anchor="b">
                    <a:noFill/>
                  </a:tcPr>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19.41%</a:t>
                      </a: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9.35%</a:t>
                      </a:r>
                    </a:p>
                  </a:txBody>
                  <a:tcPr marL="9525" marR="9525" marT="9525" marB="0" anchor="b"/>
                </a:tc>
                <a:extLst>
                  <a:ext uri="{0D108BD9-81ED-4DB2-BD59-A6C34878D82A}">
                    <a16:rowId xmlns:a16="http://schemas.microsoft.com/office/drawing/2014/main" val="2100563271"/>
                  </a:ext>
                </a:extLst>
              </a:tr>
              <a:tr h="591949">
                <a:tc>
                  <a:txBody>
                    <a:bodyPr/>
                    <a:lstStyle/>
                    <a:p>
                      <a:pPr algn="l" fontAlgn="b"/>
                      <a:r>
                        <a:rPr lang="en-US" sz="2000" u="none" strike="noStrike" dirty="0">
                          <a:effectLst/>
                          <a:latin typeface="+mn-lt"/>
                        </a:rPr>
                        <a:t>Pre-reader: syllable identification </a:t>
                      </a:r>
                      <a:endParaRPr lang="en-US" sz="2000" b="0" i="0" u="none" strike="noStrike" dirty="0">
                        <a:effectLst/>
                        <a:latin typeface="+mn-lt"/>
                      </a:endParaRP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1.58%</a:t>
                      </a: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0.69%</a:t>
                      </a:r>
                    </a:p>
                  </a:txBody>
                  <a:tcPr marL="9525" marR="9525" marT="9525" marB="0" anchor="b"/>
                </a:tc>
                <a:tc>
                  <a:txBody>
                    <a:bodyPr/>
                    <a:lstStyle/>
                    <a:p>
                      <a:pPr marL="0" algn="r" defTabSz="914400" rtl="0" eaLnBrk="1" fontAlgn="b" latinLnBrk="0" hangingPunct="1"/>
                      <a:endParaRPr lang="en-US" sz="2000" u="none" strike="noStrike" kern="1200" dirty="0">
                        <a:solidFill>
                          <a:schemeClr val="dk1"/>
                        </a:solidFill>
                        <a:effectLst/>
                        <a:latin typeface="+mn-lt"/>
                        <a:ea typeface="+mn-ea"/>
                        <a:cs typeface="+mn-cs"/>
                      </a:endParaRPr>
                    </a:p>
                  </a:txBody>
                  <a:tcPr marL="9525" marR="9525" marT="9525" marB="0" anchor="b">
                    <a:noFill/>
                  </a:tcPr>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6.24%</a:t>
                      </a: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8.99%</a:t>
                      </a:r>
                    </a:p>
                  </a:txBody>
                  <a:tcPr marL="9525" marR="9525" marT="9525" marB="0" anchor="b"/>
                </a:tc>
                <a:extLst>
                  <a:ext uri="{0D108BD9-81ED-4DB2-BD59-A6C34878D82A}">
                    <a16:rowId xmlns:a16="http://schemas.microsoft.com/office/drawing/2014/main" val="1699209767"/>
                  </a:ext>
                </a:extLst>
              </a:tr>
              <a:tr h="441504">
                <a:tc>
                  <a:txBody>
                    <a:bodyPr/>
                    <a:lstStyle/>
                    <a:p>
                      <a:pPr algn="l" fontAlgn="b"/>
                      <a:r>
                        <a:rPr lang="en-US" sz="2000" u="none" strike="noStrike" dirty="0">
                          <a:effectLst/>
                          <a:latin typeface="+mn-lt"/>
                        </a:rPr>
                        <a:t>Emergent reader (1-5 wpm) </a:t>
                      </a:r>
                      <a:endParaRPr lang="en-US" sz="2000" b="0" i="0" u="none" strike="noStrike" dirty="0">
                        <a:effectLst/>
                        <a:latin typeface="+mn-lt"/>
                      </a:endParaRP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0.23%</a:t>
                      </a: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0%</a:t>
                      </a:r>
                    </a:p>
                  </a:txBody>
                  <a:tcPr marL="9525" marR="9525" marT="9525" marB="0" anchor="b"/>
                </a:tc>
                <a:tc>
                  <a:txBody>
                    <a:bodyPr/>
                    <a:lstStyle/>
                    <a:p>
                      <a:pPr marL="0" algn="r" defTabSz="914400" rtl="0" eaLnBrk="1" fontAlgn="b" latinLnBrk="0" hangingPunct="1"/>
                      <a:endParaRPr lang="en-US" sz="2000" u="none" strike="noStrike" kern="1200" dirty="0">
                        <a:solidFill>
                          <a:schemeClr val="dk1"/>
                        </a:solidFill>
                        <a:effectLst/>
                        <a:latin typeface="+mn-lt"/>
                        <a:ea typeface="+mn-ea"/>
                        <a:cs typeface="+mn-cs"/>
                      </a:endParaRPr>
                    </a:p>
                  </a:txBody>
                  <a:tcPr marL="9525" marR="9525" marT="9525" marB="0" anchor="b">
                    <a:noFill/>
                  </a:tcPr>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0.82%</a:t>
                      </a: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1.8%</a:t>
                      </a:r>
                    </a:p>
                  </a:txBody>
                  <a:tcPr marL="9525" marR="9525" marT="9525" marB="0" anchor="b"/>
                </a:tc>
                <a:extLst>
                  <a:ext uri="{0D108BD9-81ED-4DB2-BD59-A6C34878D82A}">
                    <a16:rowId xmlns:a16="http://schemas.microsoft.com/office/drawing/2014/main" val="4141012055"/>
                  </a:ext>
                </a:extLst>
              </a:tr>
              <a:tr h="591949">
                <a:tc>
                  <a:txBody>
                    <a:bodyPr/>
                    <a:lstStyle/>
                    <a:p>
                      <a:pPr algn="l" fontAlgn="b"/>
                      <a:r>
                        <a:rPr lang="en-US" sz="2000" u="none" strike="noStrike" dirty="0">
                          <a:effectLst/>
                          <a:latin typeface="+mn-lt"/>
                        </a:rPr>
                        <a:t>Foundational literacy (6-10 wpm) </a:t>
                      </a:r>
                      <a:endParaRPr lang="en-US" sz="2000" b="0" i="0" u="none" strike="noStrike" dirty="0">
                        <a:effectLst/>
                        <a:latin typeface="+mn-lt"/>
                      </a:endParaRP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0.23%</a:t>
                      </a: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0.35%</a:t>
                      </a:r>
                    </a:p>
                  </a:txBody>
                  <a:tcPr marL="9525" marR="9525" marT="9525" marB="0" anchor="b"/>
                </a:tc>
                <a:tc>
                  <a:txBody>
                    <a:bodyPr/>
                    <a:lstStyle/>
                    <a:p>
                      <a:pPr marL="0" algn="l" defTabSz="914400" rtl="0" eaLnBrk="1" fontAlgn="b" latinLnBrk="0" hangingPunct="1"/>
                      <a:endParaRPr lang="en-US" sz="2000" u="none" strike="noStrike" kern="1200" dirty="0">
                        <a:solidFill>
                          <a:schemeClr val="dk1"/>
                        </a:solidFill>
                        <a:effectLst/>
                        <a:latin typeface="+mn-lt"/>
                        <a:ea typeface="+mn-ea"/>
                        <a:cs typeface="+mn-cs"/>
                      </a:endParaRPr>
                    </a:p>
                  </a:txBody>
                  <a:tcPr marL="9525" marR="9525" marT="9525" marB="0" anchor="b">
                    <a:noFill/>
                  </a:tcPr>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1.41%</a:t>
                      </a: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1.08%</a:t>
                      </a:r>
                    </a:p>
                  </a:txBody>
                  <a:tcPr marL="9525" marR="9525" marT="9525" marB="0" anchor="b"/>
                </a:tc>
                <a:extLst>
                  <a:ext uri="{0D108BD9-81ED-4DB2-BD59-A6C34878D82A}">
                    <a16:rowId xmlns:a16="http://schemas.microsoft.com/office/drawing/2014/main" val="2513389753"/>
                  </a:ext>
                </a:extLst>
              </a:tr>
              <a:tr h="441504">
                <a:tc>
                  <a:txBody>
                    <a:bodyPr/>
                    <a:lstStyle/>
                    <a:p>
                      <a:pPr algn="l" fontAlgn="b"/>
                      <a:r>
                        <a:rPr lang="en-US" sz="2000" u="none" strike="noStrike" dirty="0">
                          <a:effectLst/>
                          <a:latin typeface="+mn-lt"/>
                        </a:rPr>
                        <a:t>Progressing (11-20 wpm) </a:t>
                      </a:r>
                      <a:endParaRPr lang="en-US" sz="2000" b="0" i="0" u="none" strike="noStrike" dirty="0">
                        <a:effectLst/>
                        <a:latin typeface="+mn-lt"/>
                      </a:endParaRP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0%</a:t>
                      </a: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0%</a:t>
                      </a:r>
                    </a:p>
                  </a:txBody>
                  <a:tcPr marL="9525" marR="9525" marT="9525" marB="0" anchor="b"/>
                </a:tc>
                <a:tc>
                  <a:txBody>
                    <a:bodyPr/>
                    <a:lstStyle/>
                    <a:p>
                      <a:pPr marL="0" algn="r" defTabSz="914400" rtl="0" eaLnBrk="1" fontAlgn="b" latinLnBrk="0" hangingPunct="1"/>
                      <a:endParaRPr lang="en-US" sz="2000" u="none" strike="noStrike" kern="1200" dirty="0">
                        <a:solidFill>
                          <a:schemeClr val="dk1"/>
                        </a:solidFill>
                        <a:effectLst/>
                        <a:latin typeface="+mn-lt"/>
                        <a:ea typeface="+mn-ea"/>
                        <a:cs typeface="+mn-cs"/>
                      </a:endParaRPr>
                    </a:p>
                  </a:txBody>
                  <a:tcPr marL="9525" marR="9525" marT="9525" marB="0" anchor="b">
                    <a:noFill/>
                  </a:tcPr>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2.59%</a:t>
                      </a: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0%</a:t>
                      </a:r>
                    </a:p>
                  </a:txBody>
                  <a:tcPr marL="9525" marR="9525" marT="9525" marB="0" anchor="b"/>
                </a:tc>
                <a:extLst>
                  <a:ext uri="{0D108BD9-81ED-4DB2-BD59-A6C34878D82A}">
                    <a16:rowId xmlns:a16="http://schemas.microsoft.com/office/drawing/2014/main" val="2303873590"/>
                  </a:ext>
                </a:extLst>
              </a:tr>
              <a:tr h="441504">
                <a:tc>
                  <a:txBody>
                    <a:bodyPr/>
                    <a:lstStyle/>
                    <a:p>
                      <a:pPr algn="l" fontAlgn="b"/>
                      <a:r>
                        <a:rPr lang="en-US" sz="2000" u="none" strike="noStrike" dirty="0">
                          <a:effectLst/>
                          <a:latin typeface="+mn-lt"/>
                        </a:rPr>
                        <a:t>Progressing (21-30 wpm) </a:t>
                      </a:r>
                      <a:endParaRPr lang="en-US" sz="2000" b="0" i="0" u="none" strike="noStrike" dirty="0">
                        <a:effectLst/>
                        <a:latin typeface="+mn-lt"/>
                      </a:endParaRP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0%</a:t>
                      </a: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0%</a:t>
                      </a:r>
                    </a:p>
                  </a:txBody>
                  <a:tcPr marL="9525" marR="9525" marT="9525" marB="0" anchor="b"/>
                </a:tc>
                <a:tc>
                  <a:txBody>
                    <a:bodyPr/>
                    <a:lstStyle/>
                    <a:p>
                      <a:pPr marL="0" algn="r" defTabSz="914400" rtl="0" eaLnBrk="1" fontAlgn="b" latinLnBrk="0" hangingPunct="1"/>
                      <a:endParaRPr lang="en-US" sz="2000" u="none" strike="noStrike" kern="1200" dirty="0">
                        <a:solidFill>
                          <a:schemeClr val="dk1"/>
                        </a:solidFill>
                        <a:effectLst/>
                        <a:latin typeface="+mn-lt"/>
                        <a:ea typeface="+mn-ea"/>
                        <a:cs typeface="+mn-cs"/>
                      </a:endParaRPr>
                    </a:p>
                  </a:txBody>
                  <a:tcPr marL="9525" marR="9525" marT="9525" marB="0" anchor="b">
                    <a:noFill/>
                  </a:tcPr>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1.88%</a:t>
                      </a: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0.36%</a:t>
                      </a:r>
                    </a:p>
                  </a:txBody>
                  <a:tcPr marL="9525" marR="9525" marT="9525" marB="0" anchor="b"/>
                </a:tc>
                <a:extLst>
                  <a:ext uri="{0D108BD9-81ED-4DB2-BD59-A6C34878D82A}">
                    <a16:rowId xmlns:a16="http://schemas.microsoft.com/office/drawing/2014/main" val="1003407942"/>
                  </a:ext>
                </a:extLst>
              </a:tr>
              <a:tr h="441504">
                <a:tc>
                  <a:txBody>
                    <a:bodyPr/>
                    <a:lstStyle/>
                    <a:p>
                      <a:pPr algn="l" fontAlgn="b"/>
                      <a:r>
                        <a:rPr lang="en-US" sz="2000" u="none" strike="noStrike" dirty="0">
                          <a:effectLst/>
                          <a:latin typeface="+mn-lt"/>
                        </a:rPr>
                        <a:t>Progressing (31-40 wpm) </a:t>
                      </a:r>
                      <a:endParaRPr lang="en-US" sz="2000" b="0" i="0" u="none" strike="noStrike" dirty="0">
                        <a:effectLst/>
                        <a:latin typeface="+mn-lt"/>
                      </a:endParaRP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0%</a:t>
                      </a: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0%</a:t>
                      </a:r>
                    </a:p>
                  </a:txBody>
                  <a:tcPr marL="9525" marR="9525" marT="9525" marB="0" anchor="b"/>
                </a:tc>
                <a:tc>
                  <a:txBody>
                    <a:bodyPr/>
                    <a:lstStyle/>
                    <a:p>
                      <a:pPr marL="0" algn="r" defTabSz="914400" rtl="0" eaLnBrk="1" fontAlgn="b" latinLnBrk="0" hangingPunct="1"/>
                      <a:endParaRPr lang="en-US" sz="2000" u="none" strike="noStrike" kern="1200" dirty="0">
                        <a:solidFill>
                          <a:schemeClr val="dk1"/>
                        </a:solidFill>
                        <a:effectLst/>
                        <a:latin typeface="+mn-lt"/>
                        <a:ea typeface="+mn-ea"/>
                        <a:cs typeface="+mn-cs"/>
                      </a:endParaRPr>
                    </a:p>
                  </a:txBody>
                  <a:tcPr marL="9525" marR="9525" marT="9525" marB="0" anchor="b">
                    <a:noFill/>
                  </a:tcPr>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0.47%</a:t>
                      </a: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0.36%</a:t>
                      </a:r>
                    </a:p>
                  </a:txBody>
                  <a:tcPr marL="9525" marR="9525" marT="9525" marB="0" anchor="b"/>
                </a:tc>
                <a:extLst>
                  <a:ext uri="{0D108BD9-81ED-4DB2-BD59-A6C34878D82A}">
                    <a16:rowId xmlns:a16="http://schemas.microsoft.com/office/drawing/2014/main" val="3599465730"/>
                  </a:ext>
                </a:extLst>
              </a:tr>
              <a:tr h="441504">
                <a:tc>
                  <a:txBody>
                    <a:bodyPr/>
                    <a:lstStyle/>
                    <a:p>
                      <a:pPr algn="l" fontAlgn="b"/>
                      <a:r>
                        <a:rPr lang="en-US" sz="2000" u="none" strike="noStrike" dirty="0">
                          <a:effectLst/>
                          <a:latin typeface="+mn-lt"/>
                        </a:rPr>
                        <a:t>Reader (41+ wpm) </a:t>
                      </a:r>
                      <a:endParaRPr lang="en-US" sz="2000" b="0" i="0" u="none" strike="noStrike" dirty="0">
                        <a:effectLst/>
                        <a:latin typeface="+mn-lt"/>
                      </a:endParaRP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0%</a:t>
                      </a: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0%</a:t>
                      </a:r>
                    </a:p>
                  </a:txBody>
                  <a:tcPr marL="9525" marR="9525" marT="9525" marB="0" anchor="b"/>
                </a:tc>
                <a:tc>
                  <a:txBody>
                    <a:bodyPr/>
                    <a:lstStyle/>
                    <a:p>
                      <a:pPr marL="0" algn="r" defTabSz="914400" rtl="0" eaLnBrk="1" fontAlgn="b" latinLnBrk="0" hangingPunct="1"/>
                      <a:endParaRPr lang="en-US" sz="2000" u="none" strike="noStrike" kern="1200" dirty="0">
                        <a:solidFill>
                          <a:schemeClr val="dk1"/>
                        </a:solidFill>
                        <a:effectLst/>
                        <a:latin typeface="+mn-lt"/>
                        <a:ea typeface="+mn-ea"/>
                        <a:cs typeface="+mn-cs"/>
                      </a:endParaRPr>
                    </a:p>
                  </a:txBody>
                  <a:tcPr marL="9525" marR="9525" marT="9525" marB="0" anchor="b">
                    <a:noFill/>
                  </a:tcPr>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0%</a:t>
                      </a: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0%</a:t>
                      </a:r>
                    </a:p>
                  </a:txBody>
                  <a:tcPr marL="9525" marR="9525" marT="9525" marB="0" anchor="b"/>
                </a:tc>
                <a:extLst>
                  <a:ext uri="{0D108BD9-81ED-4DB2-BD59-A6C34878D82A}">
                    <a16:rowId xmlns:a16="http://schemas.microsoft.com/office/drawing/2014/main" val="1334494454"/>
                  </a:ext>
                </a:extLst>
              </a:tr>
            </a:tbl>
          </a:graphicData>
        </a:graphic>
      </p:graphicFrame>
    </p:spTree>
    <p:extLst>
      <p:ext uri="{BB962C8B-B14F-4D97-AF65-F5344CB8AC3E}">
        <p14:creationId xmlns:p14="http://schemas.microsoft.com/office/powerpoint/2010/main" val="17061124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422AF75-3E6D-2215-3170-1CDC45F017B3}"/>
              </a:ext>
            </a:extLst>
          </p:cNvPr>
          <p:cNvSpPr>
            <a:spLocks noGrp="1"/>
          </p:cNvSpPr>
          <p:nvPr>
            <p:ph type="ftr" sz="quarter" idx="11"/>
          </p:nvPr>
        </p:nvSpPr>
        <p:spPr/>
        <p:txBody>
          <a:bodyPr/>
          <a:lstStyle/>
          <a:p>
            <a:r>
              <a:rPr lang="en-US" b="1" dirty="0">
                <a:solidFill>
                  <a:schemeClr val="bg1"/>
                </a:solidFill>
              </a:rPr>
              <a:t>Presented at Kano Education Summit 2024</a:t>
            </a:r>
          </a:p>
        </p:txBody>
      </p:sp>
      <p:sp>
        <p:nvSpPr>
          <p:cNvPr id="3" name="Slide Number Placeholder 2">
            <a:extLst>
              <a:ext uri="{FF2B5EF4-FFF2-40B4-BE49-F238E27FC236}">
                <a16:creationId xmlns:a16="http://schemas.microsoft.com/office/drawing/2014/main" id="{25D7017B-6A0F-82DE-5113-BB108E5EEDBD}"/>
              </a:ext>
            </a:extLst>
          </p:cNvPr>
          <p:cNvSpPr>
            <a:spLocks noGrp="1"/>
          </p:cNvSpPr>
          <p:nvPr>
            <p:ph type="sldNum" sz="quarter" idx="12"/>
          </p:nvPr>
        </p:nvSpPr>
        <p:spPr/>
        <p:txBody>
          <a:bodyPr/>
          <a:lstStyle/>
          <a:p>
            <a:fld id="{50378FF1-0A2D-B242-8485-06C380C6B3EE}" type="slidenum">
              <a:rPr lang="en-NG" smtClean="0"/>
              <a:t>18</a:t>
            </a:fld>
            <a:endParaRPr lang="en-NG"/>
          </a:p>
        </p:txBody>
      </p:sp>
      <p:sp>
        <p:nvSpPr>
          <p:cNvPr id="4" name="Text Placeholder 3">
            <a:extLst>
              <a:ext uri="{FF2B5EF4-FFF2-40B4-BE49-F238E27FC236}">
                <a16:creationId xmlns:a16="http://schemas.microsoft.com/office/drawing/2014/main" id="{3F8220C1-25B7-84A6-9AC4-DF5C8B26701A}"/>
              </a:ext>
            </a:extLst>
          </p:cNvPr>
          <p:cNvSpPr>
            <a:spLocks noGrp="1"/>
          </p:cNvSpPr>
          <p:nvPr>
            <p:ph type="body" sz="quarter" idx="13"/>
          </p:nvPr>
        </p:nvSpPr>
        <p:spPr/>
        <p:txBody>
          <a:bodyPr/>
          <a:lstStyle/>
          <a:p>
            <a:r>
              <a:rPr lang="en-US" dirty="0"/>
              <a:t>Year 2 results: P2 and </a:t>
            </a:r>
            <a:r>
              <a:rPr lang="en-US"/>
              <a:t>P3 Math</a:t>
            </a:r>
            <a:endParaRPr lang="en-US" dirty="0"/>
          </a:p>
        </p:txBody>
      </p:sp>
      <p:graphicFrame>
        <p:nvGraphicFramePr>
          <p:cNvPr id="7" name="Table 6">
            <a:extLst>
              <a:ext uri="{FF2B5EF4-FFF2-40B4-BE49-F238E27FC236}">
                <a16:creationId xmlns:a16="http://schemas.microsoft.com/office/drawing/2014/main" id="{8E56B8B5-F195-2BAC-53CC-3E85A277DB8A}"/>
              </a:ext>
            </a:extLst>
          </p:cNvPr>
          <p:cNvGraphicFramePr>
            <a:graphicFrameLocks noGrp="1"/>
          </p:cNvGraphicFramePr>
          <p:nvPr>
            <p:extLst>
              <p:ext uri="{D42A27DB-BD31-4B8C-83A1-F6EECF244321}">
                <p14:modId xmlns:p14="http://schemas.microsoft.com/office/powerpoint/2010/main" val="1482186304"/>
              </p:ext>
            </p:extLst>
          </p:nvPr>
        </p:nvGraphicFramePr>
        <p:xfrm>
          <a:off x="350150" y="1133475"/>
          <a:ext cx="11460850" cy="2955206"/>
        </p:xfrm>
        <a:graphic>
          <a:graphicData uri="http://schemas.openxmlformats.org/drawingml/2006/table">
            <a:tbl>
              <a:tblPr firstRow="1" bandRow="1">
                <a:tableStyleId>{5C22544A-7EE6-4342-B048-85BDC9FD1C3A}</a:tableStyleId>
              </a:tblPr>
              <a:tblGrid>
                <a:gridCol w="3576252">
                  <a:extLst>
                    <a:ext uri="{9D8B030D-6E8A-4147-A177-3AD203B41FA5}">
                      <a16:colId xmlns:a16="http://schemas.microsoft.com/office/drawing/2014/main" val="1270632596"/>
                    </a:ext>
                  </a:extLst>
                </a:gridCol>
                <a:gridCol w="1914724">
                  <a:extLst>
                    <a:ext uri="{9D8B030D-6E8A-4147-A177-3AD203B41FA5}">
                      <a16:colId xmlns:a16="http://schemas.microsoft.com/office/drawing/2014/main" val="385546579"/>
                    </a:ext>
                  </a:extLst>
                </a:gridCol>
                <a:gridCol w="1759476">
                  <a:extLst>
                    <a:ext uri="{9D8B030D-6E8A-4147-A177-3AD203B41FA5}">
                      <a16:colId xmlns:a16="http://schemas.microsoft.com/office/drawing/2014/main" val="642440295"/>
                    </a:ext>
                  </a:extLst>
                </a:gridCol>
                <a:gridCol w="426932">
                  <a:extLst>
                    <a:ext uri="{9D8B030D-6E8A-4147-A177-3AD203B41FA5}">
                      <a16:colId xmlns:a16="http://schemas.microsoft.com/office/drawing/2014/main" val="2582030214"/>
                    </a:ext>
                  </a:extLst>
                </a:gridCol>
                <a:gridCol w="2056266">
                  <a:extLst>
                    <a:ext uri="{9D8B030D-6E8A-4147-A177-3AD203B41FA5}">
                      <a16:colId xmlns:a16="http://schemas.microsoft.com/office/drawing/2014/main" val="1723365006"/>
                    </a:ext>
                  </a:extLst>
                </a:gridCol>
                <a:gridCol w="1727200">
                  <a:extLst>
                    <a:ext uri="{9D8B030D-6E8A-4147-A177-3AD203B41FA5}">
                      <a16:colId xmlns:a16="http://schemas.microsoft.com/office/drawing/2014/main" val="319508778"/>
                    </a:ext>
                  </a:extLst>
                </a:gridCol>
              </a:tblGrid>
              <a:tr h="446796">
                <a:tc>
                  <a:txBody>
                    <a:bodyPr/>
                    <a:lstStyle/>
                    <a:p>
                      <a:pPr algn="l" fontAlgn="b"/>
                      <a:r>
                        <a:rPr lang="en-US" sz="2000" u="none" strike="noStrike" dirty="0">
                          <a:effectLst/>
                          <a:latin typeface="+mn-lt"/>
                        </a:rPr>
                        <a:t> </a:t>
                      </a:r>
                      <a:endParaRPr lang="en-US" sz="2000" b="0" i="0" u="none" strike="noStrike" dirty="0">
                        <a:effectLst/>
                        <a:latin typeface="+mn-lt"/>
                      </a:endParaRPr>
                    </a:p>
                  </a:txBody>
                  <a:tcPr marL="9525" marR="9525" marT="9525" marB="0" anchor="b"/>
                </a:tc>
                <a:tc>
                  <a:txBody>
                    <a:bodyPr/>
                    <a:lstStyle/>
                    <a:p>
                      <a:pPr algn="l" fontAlgn="b"/>
                      <a:r>
                        <a:rPr lang="en-US" sz="2000" u="none" strike="noStrike" dirty="0">
                          <a:effectLst/>
                          <a:latin typeface="+mn-lt"/>
                        </a:rPr>
                        <a:t> All PLANE: P2</a:t>
                      </a:r>
                      <a:endParaRPr lang="en-US" sz="2000" b="0" i="0" u="none" strike="noStrike" dirty="0">
                        <a:effectLst/>
                        <a:latin typeface="+mn-lt"/>
                      </a:endParaRPr>
                    </a:p>
                  </a:txBody>
                  <a:tcPr marL="9525" marR="9525" marT="9525" marB="0" anchor="b"/>
                </a:tc>
                <a:tc>
                  <a:txBody>
                    <a:bodyPr/>
                    <a:lstStyle/>
                    <a:p>
                      <a:pPr algn="ctr" fontAlgn="b"/>
                      <a:r>
                        <a:rPr lang="en-US" sz="2000" u="none" strike="noStrike" dirty="0">
                          <a:effectLst/>
                          <a:latin typeface="+mn-lt"/>
                        </a:rPr>
                        <a:t>Kano P2</a:t>
                      </a:r>
                      <a:endParaRPr lang="en-US" sz="2000" b="0" i="0" u="none" strike="noStrike" dirty="0">
                        <a:effectLst/>
                        <a:latin typeface="+mn-lt"/>
                      </a:endParaRPr>
                    </a:p>
                  </a:txBody>
                  <a:tcPr marL="9525" marR="9525" marT="9525" marB="0" anchor="b"/>
                </a:tc>
                <a:tc>
                  <a:txBody>
                    <a:bodyPr/>
                    <a:lstStyle/>
                    <a:p>
                      <a:pPr algn="ctr" fontAlgn="b"/>
                      <a:endParaRPr lang="en-US" sz="2000" b="0" i="0" u="none" strike="noStrike" dirty="0">
                        <a:effectLst/>
                        <a:latin typeface="+mn-lt"/>
                      </a:endParaRPr>
                    </a:p>
                  </a:txBody>
                  <a:tcPr marL="9525" marR="9525" marT="9525" marB="0" anchor="b">
                    <a:noFill/>
                  </a:tcPr>
                </a:tc>
                <a:tc>
                  <a:txBody>
                    <a:bodyPr/>
                    <a:lstStyle/>
                    <a:p>
                      <a:pPr algn="l" fontAlgn="b"/>
                      <a:r>
                        <a:rPr lang="en-US" sz="2000" u="none" strike="noStrike" dirty="0">
                          <a:effectLst/>
                          <a:latin typeface="+mn-lt"/>
                        </a:rPr>
                        <a:t> All PLANE: P3</a:t>
                      </a:r>
                      <a:endParaRPr lang="en-US" sz="2000" b="0" i="0" u="none" strike="noStrike" dirty="0">
                        <a:effectLst/>
                        <a:latin typeface="+mn-lt"/>
                      </a:endParaRPr>
                    </a:p>
                  </a:txBody>
                  <a:tcPr marL="9525" marR="9525" marT="9525" marB="0" anchor="b"/>
                </a:tc>
                <a:tc>
                  <a:txBody>
                    <a:bodyPr/>
                    <a:lstStyle/>
                    <a:p>
                      <a:pPr algn="ctr" fontAlgn="b"/>
                      <a:r>
                        <a:rPr lang="en-US" sz="2000" u="none" strike="noStrike" dirty="0">
                          <a:effectLst/>
                          <a:latin typeface="+mn-lt"/>
                        </a:rPr>
                        <a:t>Kano P3</a:t>
                      </a:r>
                      <a:endParaRPr lang="en-US" sz="2000" b="0" i="0" u="none" strike="noStrike" dirty="0">
                        <a:effectLst/>
                        <a:latin typeface="+mn-lt"/>
                      </a:endParaRPr>
                    </a:p>
                  </a:txBody>
                  <a:tcPr marL="9525" marR="9525" marT="9525" marB="0" anchor="b"/>
                </a:tc>
                <a:extLst>
                  <a:ext uri="{0D108BD9-81ED-4DB2-BD59-A6C34878D82A}">
                    <a16:rowId xmlns:a16="http://schemas.microsoft.com/office/drawing/2014/main" val="2038692367"/>
                  </a:ext>
                </a:extLst>
              </a:tr>
              <a:tr h="441504">
                <a:tc>
                  <a:txBody>
                    <a:bodyPr/>
                    <a:lstStyle/>
                    <a:p>
                      <a:pPr marL="0" algn="l" defTabSz="914400" rtl="0" eaLnBrk="1" fontAlgn="b" latinLnBrk="0" hangingPunct="1"/>
                      <a:r>
                        <a:rPr lang="en-US" sz="2000" u="none" strike="noStrike" kern="1200" dirty="0">
                          <a:solidFill>
                            <a:schemeClr val="dk1"/>
                          </a:solidFill>
                          <a:effectLst/>
                          <a:latin typeface="+mn-lt"/>
                          <a:ea typeface="+mn-ea"/>
                          <a:cs typeface="+mn-cs"/>
                        </a:rPr>
                        <a:t>Beginner</a:t>
                      </a: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55.01%</a:t>
                      </a: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62.63%</a:t>
                      </a:r>
                    </a:p>
                  </a:txBody>
                  <a:tcPr marL="9525" marR="9525" marT="9525" marB="0" anchor="b"/>
                </a:tc>
                <a:tc>
                  <a:txBody>
                    <a:bodyPr/>
                    <a:lstStyle/>
                    <a:p>
                      <a:pPr marL="0" algn="r" defTabSz="914400" rtl="0" eaLnBrk="1" fontAlgn="b" latinLnBrk="0" hangingPunct="1"/>
                      <a:endParaRPr lang="en-US" sz="2000" u="none" strike="noStrike" kern="1200" dirty="0">
                        <a:solidFill>
                          <a:schemeClr val="dk1"/>
                        </a:solidFill>
                        <a:effectLst/>
                        <a:latin typeface="+mn-lt"/>
                        <a:ea typeface="+mn-ea"/>
                        <a:cs typeface="+mn-cs"/>
                      </a:endParaRPr>
                    </a:p>
                  </a:txBody>
                  <a:tcPr marL="9525" marR="9525" marT="9525" marB="0" anchor="b">
                    <a:noFill/>
                  </a:tcPr>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38.86%</a:t>
                      </a:r>
                    </a:p>
                  </a:txBody>
                  <a:tcPr marL="9525" marR="9525" marT="9525" marB="0" anchor="b"/>
                </a:tc>
                <a:tc>
                  <a:txBody>
                    <a:bodyPr/>
                    <a:lstStyle/>
                    <a:p>
                      <a:pPr marL="0" algn="r" defTabSz="914400" rtl="0" eaLnBrk="1" fontAlgn="b" latinLnBrk="0" hangingPunct="1"/>
                      <a:r>
                        <a:rPr lang="en-US" sz="2000" u="none" strike="noStrike" kern="1200">
                          <a:solidFill>
                            <a:schemeClr val="dk1"/>
                          </a:solidFill>
                          <a:effectLst/>
                          <a:latin typeface="+mn-lt"/>
                          <a:ea typeface="+mn-ea"/>
                          <a:cs typeface="+mn-cs"/>
                        </a:rPr>
                        <a:t>38.86%</a:t>
                      </a:r>
                    </a:p>
                  </a:txBody>
                  <a:tcPr marL="9525" marR="9525" marT="9525" marB="0" anchor="b"/>
                </a:tc>
                <a:extLst>
                  <a:ext uri="{0D108BD9-81ED-4DB2-BD59-A6C34878D82A}">
                    <a16:rowId xmlns:a16="http://schemas.microsoft.com/office/drawing/2014/main" val="2647561611"/>
                  </a:ext>
                </a:extLst>
              </a:tr>
              <a:tr h="441504">
                <a:tc>
                  <a:txBody>
                    <a:bodyPr/>
                    <a:lstStyle/>
                    <a:p>
                      <a:pPr marL="0" algn="l" defTabSz="914400" rtl="0" eaLnBrk="1" fontAlgn="b" latinLnBrk="0" hangingPunct="1"/>
                      <a:r>
                        <a:rPr lang="en-US" sz="2000" u="none" strike="noStrike" kern="1200" dirty="0">
                          <a:solidFill>
                            <a:schemeClr val="dk1"/>
                          </a:solidFill>
                          <a:effectLst/>
                          <a:latin typeface="+mn-lt"/>
                          <a:ea typeface="+mn-ea"/>
                          <a:cs typeface="+mn-cs"/>
                        </a:rPr>
                        <a:t>Pre-Numeracy</a:t>
                      </a: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22.72%</a:t>
                      </a: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22.49%</a:t>
                      </a:r>
                    </a:p>
                  </a:txBody>
                  <a:tcPr marL="9525" marR="9525" marT="9525" marB="0" anchor="b"/>
                </a:tc>
                <a:tc>
                  <a:txBody>
                    <a:bodyPr/>
                    <a:lstStyle/>
                    <a:p>
                      <a:pPr marL="0" algn="r" defTabSz="914400" rtl="0" eaLnBrk="1" fontAlgn="b" latinLnBrk="0" hangingPunct="1"/>
                      <a:endParaRPr lang="en-US" sz="2000" u="none" strike="noStrike" kern="1200" dirty="0">
                        <a:solidFill>
                          <a:schemeClr val="dk1"/>
                        </a:solidFill>
                        <a:effectLst/>
                        <a:latin typeface="+mn-lt"/>
                        <a:ea typeface="+mn-ea"/>
                        <a:cs typeface="+mn-cs"/>
                      </a:endParaRPr>
                    </a:p>
                  </a:txBody>
                  <a:tcPr marL="9525" marR="9525" marT="9525" marB="0" anchor="b">
                    <a:noFill/>
                  </a:tcPr>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24.04%</a:t>
                      </a: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24.04%</a:t>
                      </a:r>
                    </a:p>
                  </a:txBody>
                  <a:tcPr marL="9525" marR="9525" marT="9525" marB="0" anchor="b"/>
                </a:tc>
                <a:extLst>
                  <a:ext uri="{0D108BD9-81ED-4DB2-BD59-A6C34878D82A}">
                    <a16:rowId xmlns:a16="http://schemas.microsoft.com/office/drawing/2014/main" val="2100563271"/>
                  </a:ext>
                </a:extLst>
              </a:tr>
              <a:tr h="591949">
                <a:tc>
                  <a:txBody>
                    <a:bodyPr/>
                    <a:lstStyle/>
                    <a:p>
                      <a:pPr marL="0" algn="l" defTabSz="914400" rtl="0" eaLnBrk="1" fontAlgn="b" latinLnBrk="0" hangingPunct="1"/>
                      <a:r>
                        <a:rPr lang="en-US" sz="2000" u="none" strike="noStrike" kern="1200" dirty="0">
                          <a:solidFill>
                            <a:schemeClr val="dk1"/>
                          </a:solidFill>
                          <a:effectLst/>
                          <a:latin typeface="+mn-lt"/>
                          <a:ea typeface="+mn-ea"/>
                          <a:cs typeface="+mn-cs"/>
                        </a:rPr>
                        <a:t>Emergent Numeracy</a:t>
                      </a: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5.06%</a:t>
                      </a: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4.15%</a:t>
                      </a:r>
                    </a:p>
                  </a:txBody>
                  <a:tcPr marL="9525" marR="9525" marT="9525" marB="0" anchor="b"/>
                </a:tc>
                <a:tc>
                  <a:txBody>
                    <a:bodyPr/>
                    <a:lstStyle/>
                    <a:p>
                      <a:pPr marL="0" algn="r" defTabSz="914400" rtl="0" eaLnBrk="1" fontAlgn="b" latinLnBrk="0" hangingPunct="1"/>
                      <a:endParaRPr lang="en-US" sz="2000" u="none" strike="noStrike" kern="1200" dirty="0">
                        <a:solidFill>
                          <a:schemeClr val="dk1"/>
                        </a:solidFill>
                        <a:effectLst/>
                        <a:latin typeface="+mn-lt"/>
                        <a:ea typeface="+mn-ea"/>
                        <a:cs typeface="+mn-cs"/>
                      </a:endParaRPr>
                    </a:p>
                  </a:txBody>
                  <a:tcPr marL="9525" marR="9525" marT="9525" marB="0" anchor="b">
                    <a:noFill/>
                  </a:tcPr>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7.0%</a:t>
                      </a: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7%</a:t>
                      </a:r>
                    </a:p>
                  </a:txBody>
                  <a:tcPr marL="9525" marR="9525" marT="9525" marB="0" anchor="b"/>
                </a:tc>
                <a:extLst>
                  <a:ext uri="{0D108BD9-81ED-4DB2-BD59-A6C34878D82A}">
                    <a16:rowId xmlns:a16="http://schemas.microsoft.com/office/drawing/2014/main" val="1699209767"/>
                  </a:ext>
                </a:extLst>
              </a:tr>
              <a:tr h="441504">
                <a:tc>
                  <a:txBody>
                    <a:bodyPr/>
                    <a:lstStyle/>
                    <a:p>
                      <a:pPr marL="0" algn="l" defTabSz="914400" rtl="0" eaLnBrk="1" fontAlgn="b" latinLnBrk="0" hangingPunct="1"/>
                      <a:r>
                        <a:rPr lang="en-US" sz="2000" u="none" strike="noStrike" kern="1200" dirty="0">
                          <a:solidFill>
                            <a:schemeClr val="dk1"/>
                          </a:solidFill>
                          <a:effectLst/>
                          <a:latin typeface="+mn-lt"/>
                          <a:ea typeface="+mn-ea"/>
                          <a:cs typeface="+mn-cs"/>
                        </a:rPr>
                        <a:t>Foundational Numeracy</a:t>
                      </a: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2.59%</a:t>
                      </a: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2.08%</a:t>
                      </a:r>
                    </a:p>
                  </a:txBody>
                  <a:tcPr marL="9525" marR="9525" marT="9525" marB="0" anchor="b"/>
                </a:tc>
                <a:tc>
                  <a:txBody>
                    <a:bodyPr/>
                    <a:lstStyle/>
                    <a:p>
                      <a:pPr marL="0" algn="r" defTabSz="914400" rtl="0" eaLnBrk="1" fontAlgn="b" latinLnBrk="0" hangingPunct="1"/>
                      <a:endParaRPr lang="en-US" sz="2000" u="none" strike="noStrike" kern="1200" dirty="0">
                        <a:solidFill>
                          <a:schemeClr val="dk1"/>
                        </a:solidFill>
                        <a:effectLst/>
                        <a:latin typeface="+mn-lt"/>
                        <a:ea typeface="+mn-ea"/>
                        <a:cs typeface="+mn-cs"/>
                      </a:endParaRPr>
                    </a:p>
                  </a:txBody>
                  <a:tcPr marL="9525" marR="9525" marT="9525" marB="0" anchor="b">
                    <a:noFill/>
                  </a:tcPr>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3.5%</a:t>
                      </a: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3.5%</a:t>
                      </a:r>
                    </a:p>
                  </a:txBody>
                  <a:tcPr marL="9525" marR="9525" marT="9525" marB="0" anchor="b"/>
                </a:tc>
                <a:extLst>
                  <a:ext uri="{0D108BD9-81ED-4DB2-BD59-A6C34878D82A}">
                    <a16:rowId xmlns:a16="http://schemas.microsoft.com/office/drawing/2014/main" val="4141012055"/>
                  </a:ext>
                </a:extLst>
              </a:tr>
              <a:tr h="591949">
                <a:tc>
                  <a:txBody>
                    <a:bodyPr/>
                    <a:lstStyle/>
                    <a:p>
                      <a:pPr marL="0" algn="l" defTabSz="914400" rtl="0" eaLnBrk="1" fontAlgn="b" latinLnBrk="0" hangingPunct="1"/>
                      <a:r>
                        <a:rPr lang="en-US" sz="2000" u="none" strike="noStrike" kern="1200" dirty="0">
                          <a:solidFill>
                            <a:schemeClr val="dk1"/>
                          </a:solidFill>
                          <a:effectLst/>
                          <a:latin typeface="+mn-lt"/>
                          <a:ea typeface="+mn-ea"/>
                          <a:cs typeface="+mn-cs"/>
                        </a:rPr>
                        <a:t>Progressing Numeracy​</a:t>
                      </a: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13.39%</a:t>
                      </a: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7.61%</a:t>
                      </a:r>
                    </a:p>
                  </a:txBody>
                  <a:tcPr marL="9525" marR="9525" marT="9525" marB="0" anchor="b"/>
                </a:tc>
                <a:tc>
                  <a:txBody>
                    <a:bodyPr/>
                    <a:lstStyle/>
                    <a:p>
                      <a:pPr marL="0" algn="l" defTabSz="914400" rtl="0" eaLnBrk="1" fontAlgn="b" latinLnBrk="0" hangingPunct="1"/>
                      <a:endParaRPr lang="en-US" sz="2000" u="none" strike="noStrike" kern="1200" dirty="0">
                        <a:solidFill>
                          <a:schemeClr val="dk1"/>
                        </a:solidFill>
                        <a:effectLst/>
                        <a:latin typeface="+mn-lt"/>
                        <a:ea typeface="+mn-ea"/>
                        <a:cs typeface="+mn-cs"/>
                      </a:endParaRPr>
                    </a:p>
                  </a:txBody>
                  <a:tcPr marL="9525" marR="9525" marT="9525" marB="0" anchor="b">
                    <a:noFill/>
                  </a:tcPr>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15.75%</a:t>
                      </a:r>
                    </a:p>
                  </a:txBody>
                  <a:tcPr marL="9525" marR="9525" marT="9525" marB="0" anchor="b"/>
                </a:tc>
                <a:tc>
                  <a:txBody>
                    <a:bodyPr/>
                    <a:lstStyle/>
                    <a:p>
                      <a:pPr marL="0" algn="r" defTabSz="914400" rtl="0" eaLnBrk="1" fontAlgn="b" latinLnBrk="0" hangingPunct="1"/>
                      <a:r>
                        <a:rPr lang="en-US" sz="2000" u="none" strike="noStrike" kern="1200" dirty="0">
                          <a:solidFill>
                            <a:schemeClr val="dk1"/>
                          </a:solidFill>
                          <a:effectLst/>
                          <a:latin typeface="+mn-lt"/>
                          <a:ea typeface="+mn-ea"/>
                          <a:cs typeface="+mn-cs"/>
                        </a:rPr>
                        <a:t>15.75%</a:t>
                      </a:r>
                    </a:p>
                  </a:txBody>
                  <a:tcPr marL="9525" marR="9525" marT="9525" marB="0" anchor="b"/>
                </a:tc>
                <a:extLst>
                  <a:ext uri="{0D108BD9-81ED-4DB2-BD59-A6C34878D82A}">
                    <a16:rowId xmlns:a16="http://schemas.microsoft.com/office/drawing/2014/main" val="2513389753"/>
                  </a:ext>
                </a:extLst>
              </a:tr>
            </a:tbl>
          </a:graphicData>
        </a:graphic>
      </p:graphicFrame>
    </p:spTree>
    <p:extLst>
      <p:ext uri="{BB962C8B-B14F-4D97-AF65-F5344CB8AC3E}">
        <p14:creationId xmlns:p14="http://schemas.microsoft.com/office/powerpoint/2010/main" val="40504935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CD83BE82-39A3-2E4C-9A80-ADF04BCF09C4}"/>
              </a:ext>
            </a:extLst>
          </p:cNvPr>
          <p:cNvSpPr txBox="1">
            <a:spLocks/>
          </p:cNvSpPr>
          <p:nvPr/>
        </p:nvSpPr>
        <p:spPr>
          <a:xfrm>
            <a:off x="386845" y="2785915"/>
            <a:ext cx="2829692" cy="721078"/>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en-GB" sz="4000" dirty="0">
                <a:solidFill>
                  <a:schemeClr val="bg1"/>
                </a:solidFill>
              </a:rPr>
              <a:t>T</a:t>
            </a:r>
            <a:r>
              <a:rPr lang="en-NG" sz="4000" dirty="0">
                <a:solidFill>
                  <a:schemeClr val="bg1"/>
                </a:solidFill>
              </a:rPr>
              <a:t>hank You</a:t>
            </a:r>
          </a:p>
        </p:txBody>
      </p:sp>
      <p:sp>
        <p:nvSpPr>
          <p:cNvPr id="3" name="Rectangle 2">
            <a:extLst>
              <a:ext uri="{FF2B5EF4-FFF2-40B4-BE49-F238E27FC236}">
                <a16:creationId xmlns:a16="http://schemas.microsoft.com/office/drawing/2014/main" id="{1BEA904D-CC57-904A-B7E3-C9FFD0F35E6A}"/>
              </a:ext>
            </a:extLst>
          </p:cNvPr>
          <p:cNvSpPr/>
          <p:nvPr/>
        </p:nvSpPr>
        <p:spPr>
          <a:xfrm>
            <a:off x="515938" y="3429000"/>
            <a:ext cx="1947563" cy="779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G"/>
          </a:p>
        </p:txBody>
      </p:sp>
      <p:sp>
        <p:nvSpPr>
          <p:cNvPr id="4" name="Title 2">
            <a:extLst>
              <a:ext uri="{FF2B5EF4-FFF2-40B4-BE49-F238E27FC236}">
                <a16:creationId xmlns:a16="http://schemas.microsoft.com/office/drawing/2014/main" id="{431E2DC3-4199-AE48-8E43-1BB666877E51}"/>
              </a:ext>
            </a:extLst>
          </p:cNvPr>
          <p:cNvSpPr txBox="1">
            <a:spLocks/>
          </p:cNvSpPr>
          <p:nvPr/>
        </p:nvSpPr>
        <p:spPr>
          <a:xfrm>
            <a:off x="5647765" y="472705"/>
            <a:ext cx="6271708" cy="2313210"/>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lgn="r"/>
            <a:r>
              <a:rPr lang="en-NG" sz="3600" dirty="0"/>
              <a:t>Partnership for Learning</a:t>
            </a:r>
          </a:p>
          <a:p>
            <a:pPr algn="r"/>
            <a:r>
              <a:rPr lang="en-GB" sz="3600" dirty="0"/>
              <a:t>for All in Nigeria</a:t>
            </a:r>
            <a:endParaRPr lang="en-NG" sz="3600" dirty="0"/>
          </a:p>
        </p:txBody>
      </p:sp>
    </p:spTree>
    <p:extLst>
      <p:ext uri="{BB962C8B-B14F-4D97-AF65-F5344CB8AC3E}">
        <p14:creationId xmlns:p14="http://schemas.microsoft.com/office/powerpoint/2010/main" val="34021508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AA8027-CF04-BF4C-AC97-011DCC60516E}"/>
              </a:ext>
            </a:extLst>
          </p:cNvPr>
          <p:cNvSpPr>
            <a:spLocks noGrp="1"/>
          </p:cNvSpPr>
          <p:nvPr>
            <p:ph type="dt" sz="half" idx="10"/>
          </p:nvPr>
        </p:nvSpPr>
        <p:spPr/>
        <p:txBody>
          <a:bodyPr/>
          <a:lstStyle/>
          <a:p>
            <a:fld id="{EF36F3C1-B329-7C44-9A97-A94AAA1F6C61}" type="datetime1">
              <a:rPr lang="en-US" smtClean="0"/>
              <a:t>2/21/2024</a:t>
            </a:fld>
            <a:endParaRPr lang="en-NG"/>
          </a:p>
        </p:txBody>
      </p:sp>
      <p:sp>
        <p:nvSpPr>
          <p:cNvPr id="3" name="Footer Placeholder 2">
            <a:extLst>
              <a:ext uri="{FF2B5EF4-FFF2-40B4-BE49-F238E27FC236}">
                <a16:creationId xmlns:a16="http://schemas.microsoft.com/office/drawing/2014/main" id="{90874953-F039-16FA-735B-E704A6445F50}"/>
              </a:ext>
            </a:extLst>
          </p:cNvPr>
          <p:cNvSpPr>
            <a:spLocks noGrp="1"/>
          </p:cNvSpPr>
          <p:nvPr>
            <p:ph type="ftr" sz="quarter" idx="11"/>
          </p:nvPr>
        </p:nvSpPr>
        <p:spPr/>
        <p:txBody>
          <a:bodyPr/>
          <a:lstStyle/>
          <a:p>
            <a:r>
              <a:rPr lang="en-US" b="1" dirty="0">
                <a:solidFill>
                  <a:schemeClr val="bg1"/>
                </a:solidFill>
              </a:rPr>
              <a:t>Presented at Kano Education Summit 2024</a:t>
            </a:r>
          </a:p>
        </p:txBody>
      </p:sp>
      <p:sp>
        <p:nvSpPr>
          <p:cNvPr id="4" name="Slide Number Placeholder 3">
            <a:extLst>
              <a:ext uri="{FF2B5EF4-FFF2-40B4-BE49-F238E27FC236}">
                <a16:creationId xmlns:a16="http://schemas.microsoft.com/office/drawing/2014/main" id="{3746C245-E732-E6D4-F424-41602DBDB567}"/>
              </a:ext>
            </a:extLst>
          </p:cNvPr>
          <p:cNvSpPr>
            <a:spLocks noGrp="1"/>
          </p:cNvSpPr>
          <p:nvPr>
            <p:ph type="sldNum" sz="quarter" idx="12"/>
          </p:nvPr>
        </p:nvSpPr>
        <p:spPr/>
        <p:txBody>
          <a:bodyPr/>
          <a:lstStyle/>
          <a:p>
            <a:fld id="{50378FF1-0A2D-B242-8485-06C380C6B3EE}" type="slidenum">
              <a:rPr lang="en-NG" smtClean="0"/>
              <a:t>20</a:t>
            </a:fld>
            <a:endParaRPr lang="en-NG"/>
          </a:p>
        </p:txBody>
      </p:sp>
      <p:sp>
        <p:nvSpPr>
          <p:cNvPr id="5" name="Title 4">
            <a:extLst>
              <a:ext uri="{FF2B5EF4-FFF2-40B4-BE49-F238E27FC236}">
                <a16:creationId xmlns:a16="http://schemas.microsoft.com/office/drawing/2014/main" id="{A2594E4C-1439-6F46-2725-26B0B98DFFAD}"/>
              </a:ext>
            </a:extLst>
          </p:cNvPr>
          <p:cNvSpPr>
            <a:spLocks noGrp="1"/>
          </p:cNvSpPr>
          <p:nvPr>
            <p:ph type="title"/>
          </p:nvPr>
        </p:nvSpPr>
        <p:spPr>
          <a:xfrm>
            <a:off x="655321" y="2803712"/>
            <a:ext cx="6845230" cy="1250576"/>
          </a:xfrm>
        </p:spPr>
        <p:txBody>
          <a:bodyPr>
            <a:normAutofit/>
          </a:bodyPr>
          <a:lstStyle/>
          <a:p>
            <a:r>
              <a:rPr lang="en-US" dirty="0"/>
              <a:t>Questions and Answers</a:t>
            </a:r>
          </a:p>
        </p:txBody>
      </p:sp>
    </p:spTree>
    <p:extLst>
      <p:ext uri="{BB962C8B-B14F-4D97-AF65-F5344CB8AC3E}">
        <p14:creationId xmlns:p14="http://schemas.microsoft.com/office/powerpoint/2010/main" val="200848477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image" Target="../media/image1.png"/></Relationships>
</file>

<file path=ppt/theme/theme1.xml><?xml version="1.0" encoding="utf-8"?>
<a:theme xmlns:a="http://schemas.openxmlformats.org/drawingml/2006/main" name="Office Theme">
  <a:themeElements>
    <a:clrScheme name="Plane Color">
      <a:dk1>
        <a:srgbClr val="444444"/>
      </a:dk1>
      <a:lt1>
        <a:srgbClr val="FFFFFF"/>
      </a:lt1>
      <a:dk2>
        <a:srgbClr val="44546A"/>
      </a:dk2>
      <a:lt2>
        <a:srgbClr val="E7E6E6"/>
      </a:lt2>
      <a:accent1>
        <a:srgbClr val="0D9A48"/>
      </a:accent1>
      <a:accent2>
        <a:srgbClr val="98CA3C"/>
      </a:accent2>
      <a:accent3>
        <a:srgbClr val="A5A5A5"/>
      </a:accent3>
      <a:accent4>
        <a:srgbClr val="F6EB14"/>
      </a:accent4>
      <a:accent5>
        <a:srgbClr val="5B9BD5"/>
      </a:accent5>
      <a:accent6>
        <a:srgbClr val="70AD47"/>
      </a:accent6>
      <a:hlink>
        <a:srgbClr val="0563C1"/>
      </a:hlink>
      <a:folHlink>
        <a:srgbClr val="0D9A4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solidFill>
            <a:srgbClr val="0D9A48"/>
          </a:solidFill>
        </a:ln>
      </a:spPr>
      <a:bodyPr/>
      <a:lstStyle>
        <a:defPPr algn="l">
          <a:defRPr>
            <a:solidFill>
              <a:srgbClr val="444444"/>
            </a:solidFill>
          </a:defRPr>
        </a:defPPr>
      </a:lstStyle>
      <a:style>
        <a:lnRef idx="2">
          <a:scrgbClr r="0" g="0" b="0"/>
        </a:lnRef>
        <a:fillRef idx="1">
          <a:scrgbClr r="0" g="0" b="0"/>
        </a:fillRef>
        <a:effectRef idx="0">
          <a:schemeClr val="accent2">
            <a:hueOff val="0"/>
            <a:satOff val="0"/>
            <a:lumOff val="0"/>
            <a:alphaOff val="0"/>
          </a:schemeClr>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d18ff48-8120-425d-b2e1-e3ec4ddf9950">
      <Terms xmlns="http://schemas.microsoft.com/office/infopath/2007/PartnerControls"/>
    </lcf76f155ced4ddcb4097134ff3c332f>
    <TaxCatchAll xmlns="ca390803-719c-475a-b365-9dd39002ba8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B6F0E26298F0B419B97C4CEB73879AC" ma:contentTypeVersion="17" ma:contentTypeDescription="Create a new document." ma:contentTypeScope="" ma:versionID="0061cdd08bad016c27c336031ea79507">
  <xsd:schema xmlns:xsd="http://www.w3.org/2001/XMLSchema" xmlns:xs="http://www.w3.org/2001/XMLSchema" xmlns:p="http://schemas.microsoft.com/office/2006/metadata/properties" xmlns:ns2="ca390803-719c-475a-b365-9dd39002ba85" xmlns:ns3="5d18ff48-8120-425d-b2e1-e3ec4ddf9950" targetNamespace="http://schemas.microsoft.com/office/2006/metadata/properties" ma:root="true" ma:fieldsID="bdef1c97feda251b420cf3b32da6822a" ns2:_="" ns3:_="">
    <xsd:import namespace="ca390803-719c-475a-b365-9dd39002ba85"/>
    <xsd:import namespace="5d18ff48-8120-425d-b2e1-e3ec4ddf995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lcf76f155ced4ddcb4097134ff3c332f" minOccurs="0"/>
                <xsd:element ref="ns2:TaxCatchAll" minOccurs="0"/>
                <xsd:element ref="ns3:MediaServiceDateTaken" minOccurs="0"/>
                <xsd:element ref="ns3:MediaLengthInSeconds" minOccurs="0"/>
                <xsd:element ref="ns3:MediaServiceObjectDetectorVersion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390803-719c-475a-b365-9dd39002ba85"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7b3aa7ee-28c0-4f27-bb69-4098b633e5b1}" ma:internalName="TaxCatchAll" ma:showField="CatchAllData" ma:web="ca390803-719c-475a-b365-9dd39002ba85">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d18ff48-8120-425d-b2e1-e3ec4ddf995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a955067c-4844-4e4f-970b-73b17f111726"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hidden="true" ma:internalName="MediaServiceDateTake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8C6F253-98DE-4D50-809D-14EC8A34FA7A}">
  <ds:schemaRefs>
    <ds:schemaRef ds:uri="http://schemas.microsoft.com/sharepoint/v3/contenttype/forms"/>
  </ds:schemaRefs>
</ds:datastoreItem>
</file>

<file path=customXml/itemProps2.xml><?xml version="1.0" encoding="utf-8"?>
<ds:datastoreItem xmlns:ds="http://schemas.openxmlformats.org/officeDocument/2006/customXml" ds:itemID="{A6555D52-AE51-4478-BDB1-6F7C463A042D}">
  <ds:schemaRefs>
    <ds:schemaRef ds:uri="http://purl.org/dc/dcmitype/"/>
    <ds:schemaRef ds:uri="ca390803-719c-475a-b365-9dd39002ba85"/>
    <ds:schemaRef ds:uri="5d18ff48-8120-425d-b2e1-e3ec4ddf9950"/>
    <ds:schemaRef ds:uri="http://schemas.microsoft.com/office/2006/documentManagement/types"/>
    <ds:schemaRef ds:uri="http://schemas.openxmlformats.org/package/2006/metadata/core-properties"/>
    <ds:schemaRef ds:uri="http://www.w3.org/XML/1998/namespace"/>
    <ds:schemaRef ds:uri="http://purl.org/dc/elements/1.1/"/>
    <ds:schemaRef ds:uri="http://schemas.microsoft.com/office/infopath/2007/PartnerControls"/>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238AFA4D-9FB3-4A1B-8A79-880590A135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a390803-719c-475a-b365-9dd39002ba85"/>
    <ds:schemaRef ds:uri="5d18ff48-8120-425d-b2e1-e3ec4ddf995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3373</TotalTime>
  <Words>1058</Words>
  <Application>Microsoft Office PowerPoint</Application>
  <PresentationFormat>Widescreen</PresentationFormat>
  <Paragraphs>265</Paragraphs>
  <Slides>20</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Arial Black</vt:lpstr>
      <vt:lpstr>Calibri</vt:lpstr>
      <vt:lpstr>Wingdings</vt:lpstr>
      <vt:lpstr>Office Theme</vt:lpstr>
      <vt:lpstr>Foundational Learning outcomes in Kano</vt:lpstr>
      <vt:lpstr>PowerPoint Presentation</vt:lpstr>
      <vt:lpstr>PowerPoint Presentation</vt:lpstr>
      <vt:lpstr>Key Baseline  Findings and Recommendations</vt:lpstr>
      <vt:lpstr>PowerPoint Presentation</vt:lpstr>
      <vt:lpstr>PowerPoint Presentation</vt:lpstr>
      <vt:lpstr>PowerPoint Presentation</vt:lpstr>
      <vt:lpstr>PowerPoint Presentation</vt:lpstr>
      <vt:lpstr>Year 1: Learning Outcomes</vt:lpstr>
      <vt:lpstr>PowerPoint Presentation</vt:lpstr>
      <vt:lpstr>PowerPoint Presentation</vt:lpstr>
      <vt:lpstr>PowerPoint Presentation</vt:lpstr>
      <vt:lpstr>PowerPoint Presentation</vt:lpstr>
      <vt:lpstr>PowerPoint Presentation</vt:lpstr>
      <vt:lpstr>Year 2: Learning Outcomes</vt:lpstr>
      <vt:lpstr>PowerPoint Presentation</vt:lpstr>
      <vt:lpstr>PowerPoint Presentation</vt:lpstr>
      <vt:lpstr>PowerPoint Presentation</vt:lpstr>
      <vt:lpstr>PowerPoint Presentation</vt:lpstr>
      <vt:lpstr>Questions and Answers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Joshua Kesena</dc:creator>
  <cp:lastModifiedBy>Innocent Chukwu</cp:lastModifiedBy>
  <cp:revision>28</cp:revision>
  <dcterms:created xsi:type="dcterms:W3CDTF">2022-02-13T11:47:35Z</dcterms:created>
  <dcterms:modified xsi:type="dcterms:W3CDTF">2024-02-21T08:22:38Z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0x010100CB6F0E26298F0B419B97C4CEB73879AC</vt:lpwstr>
  </property>
  <property fmtid="{D5CDD505-2E9C-101B-9397-08002B2CF9AE}" pid="3" name="MediaServiceImageTags">
    <vt:lpwstr/>
  </property>
</Properties>
</file>