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312" r:id="rId3"/>
    <p:sldId id="305" r:id="rId4"/>
    <p:sldId id="306" r:id="rId5"/>
    <p:sldId id="307" r:id="rId6"/>
    <p:sldId id="269" r:id="rId7"/>
    <p:sldId id="288" r:id="rId8"/>
    <p:sldId id="291" r:id="rId9"/>
    <p:sldId id="273" r:id="rId10"/>
    <p:sldId id="290" r:id="rId11"/>
    <p:sldId id="274" r:id="rId12"/>
    <p:sldId id="275" r:id="rId13"/>
    <p:sldId id="301" r:id="rId14"/>
    <p:sldId id="303" r:id="rId15"/>
    <p:sldId id="294" r:id="rId16"/>
    <p:sldId id="313" r:id="rId17"/>
    <p:sldId id="314" r:id="rId18"/>
    <p:sldId id="315" r:id="rId19"/>
    <p:sldId id="296" r:id="rId20"/>
    <p:sldId id="279" r:id="rId21"/>
    <p:sldId id="280" r:id="rId22"/>
    <p:sldId id="297" r:id="rId23"/>
    <p:sldId id="298" r:id="rId24"/>
    <p:sldId id="299" r:id="rId25"/>
    <p:sldId id="300" r:id="rId26"/>
    <p:sldId id="276" r:id="rId27"/>
    <p:sldId id="277" r:id="rId28"/>
    <p:sldId id="278" r:id="rId29"/>
    <p:sldId id="282" r:id="rId30"/>
    <p:sldId id="285" r:id="rId31"/>
    <p:sldId id="270" r:id="rId32"/>
    <p:sldId id="271" r:id="rId33"/>
    <p:sldId id="266" r:id="rId34"/>
    <p:sldId id="283" r:id="rId35"/>
    <p:sldId id="284" r:id="rId36"/>
    <p:sldId id="281" r:id="rId37"/>
    <p:sldId id="308" r:id="rId38"/>
    <p:sldId id="309" r:id="rId39"/>
    <p:sldId id="310" r:id="rId40"/>
    <p:sldId id="311"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74" d="100"/>
          <a:sy n="74" d="100"/>
        </p:scale>
        <p:origin x="100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5607" name="Picture 7" descr="titleslid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5602" name="Rectangle 2"/>
          <p:cNvSpPr>
            <a:spLocks noGrp="1" noChangeArrowheads="1"/>
          </p:cNvSpPr>
          <p:nvPr>
            <p:ph type="ctrTitle"/>
          </p:nvPr>
        </p:nvSpPr>
        <p:spPr>
          <a:xfrm>
            <a:off x="685800" y="2819400"/>
            <a:ext cx="7772400" cy="2057400"/>
          </a:xfrm>
        </p:spPr>
        <p:txBody>
          <a:bodyPr/>
          <a:lstStyle>
            <a:lvl1pPr algn="ctr">
              <a:defRPr sz="4800"/>
            </a:lvl1pPr>
          </a:lstStyle>
          <a:p>
            <a:pPr lvl="0"/>
            <a:r>
              <a:rPr lang="en-US" altLang="en-US" noProof="0"/>
              <a:t>Click to edit Master title style</a:t>
            </a:r>
          </a:p>
        </p:txBody>
      </p:sp>
      <p:sp>
        <p:nvSpPr>
          <p:cNvPr id="25603" name="Rectangle 3"/>
          <p:cNvSpPr>
            <a:spLocks noGrp="1" noChangeArrowheads="1"/>
          </p:cNvSpPr>
          <p:nvPr>
            <p:ph type="subTitle" idx="1"/>
          </p:nvPr>
        </p:nvSpPr>
        <p:spPr>
          <a:xfrm>
            <a:off x="1219200" y="381000"/>
            <a:ext cx="6400800" cy="914400"/>
          </a:xfrm>
        </p:spPr>
        <p:txBody>
          <a:bodyPr/>
          <a:lstStyle>
            <a:lvl1pPr marL="0" indent="0" algn="ctr">
              <a:buFontTx/>
              <a:buNone/>
              <a:defRPr sz="2400"/>
            </a:lvl1pPr>
          </a:lstStyle>
          <a:p>
            <a:pPr lvl="0"/>
            <a:r>
              <a:rPr lang="en-US" altLang="en-US" noProof="0"/>
              <a:t>Click to edit Master subtitle style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5603">
                                            <p:txEl>
                                              <p:pRg st="0" end="0"/>
                                            </p:txEl>
                                          </p:spTgt>
                                        </p:tgtEl>
                                        <p:attrNameLst>
                                          <p:attrName>style.visibility</p:attrName>
                                        </p:attrNameLst>
                                      </p:cBhvr>
                                      <p:to>
                                        <p:strVal val="visible"/>
                                      </p:to>
                                    </p:set>
                                    <p:animEffect transition="in" filter="dissolve">
                                      <p:cBhvr>
                                        <p:cTn id="11"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build="p" autoUpdateAnimBg="0" advAuto="0">
        <p:tmplLst>
          <p:tmpl lvl="1">
            <p:tnLst>
              <p:par>
                <p:cTn presetID="9" presetClass="entr" presetSubtype="0" fill="hold" nodeType="afterEffect">
                  <p:stCondLst>
                    <p:cond delay="0"/>
                  </p:stCondLst>
                  <p:childTnLst>
                    <p:set>
                      <p:cBhvr>
                        <p:cTn dur="1" fill="hold">
                          <p:stCondLst>
                            <p:cond delay="0"/>
                          </p:stCondLst>
                        </p:cTn>
                        <p:tgtEl>
                          <p:spTgt spid="25603"/>
                        </p:tgtEl>
                        <p:attrNameLst>
                          <p:attrName>style.visibility</p:attrName>
                        </p:attrNameLst>
                      </p:cBhvr>
                      <p:to>
                        <p:strVal val="visible"/>
                      </p:to>
                    </p:set>
                    <p:animEffect transition="in" filter="dissolve">
                      <p:cBhvr>
                        <p:cTn dur="500"/>
                        <p:tgtEl>
                          <p:spTgt spid="2560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5784EEF-ADD1-4F9A-AC38-57A18481E750}" type="slidenum">
              <a:rPr lang="en-US" altLang="en-US"/>
              <a:pPr/>
              <a:t>‹#›</a:t>
            </a:fld>
            <a:endParaRPr lang="en-US" altLang="en-US"/>
          </a:p>
        </p:txBody>
      </p:sp>
    </p:spTree>
    <p:extLst>
      <p:ext uri="{BB962C8B-B14F-4D97-AF65-F5344CB8AC3E}">
        <p14:creationId xmlns:p14="http://schemas.microsoft.com/office/powerpoint/2010/main" val="1708364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AAF56F4-573E-4DE1-9E3D-BAD0A9D5CEB1}" type="slidenum">
              <a:rPr lang="en-US" altLang="en-US"/>
              <a:pPr/>
              <a:t>‹#›</a:t>
            </a:fld>
            <a:endParaRPr lang="en-US" altLang="en-US"/>
          </a:p>
        </p:txBody>
      </p:sp>
    </p:spTree>
    <p:extLst>
      <p:ext uri="{BB962C8B-B14F-4D97-AF65-F5344CB8AC3E}">
        <p14:creationId xmlns:p14="http://schemas.microsoft.com/office/powerpoint/2010/main" val="2483839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19200"/>
            <a:ext cx="40386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40386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930BCD4-420E-46A8-8C45-1CE524FEB5F5}" type="slidenum">
              <a:rPr lang="en-US" altLang="en-US"/>
              <a:pPr/>
              <a:t>‹#›</a:t>
            </a:fld>
            <a:endParaRPr lang="en-US" altLang="en-US"/>
          </a:p>
        </p:txBody>
      </p:sp>
    </p:spTree>
    <p:extLst>
      <p:ext uri="{BB962C8B-B14F-4D97-AF65-F5344CB8AC3E}">
        <p14:creationId xmlns:p14="http://schemas.microsoft.com/office/powerpoint/2010/main" val="78737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46C15C12-6E26-4F17-B52F-83911448F31D}" type="slidenum">
              <a:rPr lang="en-US" altLang="en-US"/>
              <a:pPr/>
              <a:t>‹#›</a:t>
            </a:fld>
            <a:endParaRPr lang="en-US" altLang="en-US"/>
          </a:p>
        </p:txBody>
      </p:sp>
    </p:spTree>
    <p:extLst>
      <p:ext uri="{BB962C8B-B14F-4D97-AF65-F5344CB8AC3E}">
        <p14:creationId xmlns:p14="http://schemas.microsoft.com/office/powerpoint/2010/main" val="2762492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B5311B8E-B3E9-4DCF-BC5B-609AF0394F37}" type="slidenum">
              <a:rPr lang="en-US" altLang="en-US"/>
              <a:pPr/>
              <a:t>‹#›</a:t>
            </a:fld>
            <a:endParaRPr lang="en-US" altLang="en-US"/>
          </a:p>
        </p:txBody>
      </p:sp>
    </p:spTree>
    <p:extLst>
      <p:ext uri="{BB962C8B-B14F-4D97-AF65-F5344CB8AC3E}">
        <p14:creationId xmlns:p14="http://schemas.microsoft.com/office/powerpoint/2010/main" val="33683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3522C62-06CA-44BB-8D48-35D482C9BCA2}" type="slidenum">
              <a:rPr lang="en-US" altLang="en-US"/>
              <a:pPr/>
              <a:t>‹#›</a:t>
            </a:fld>
            <a:endParaRPr lang="en-US" altLang="en-US"/>
          </a:p>
        </p:txBody>
      </p:sp>
    </p:spTree>
    <p:extLst>
      <p:ext uri="{BB962C8B-B14F-4D97-AF65-F5344CB8AC3E}">
        <p14:creationId xmlns:p14="http://schemas.microsoft.com/office/powerpoint/2010/main" val="2489240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C116946-B75B-4969-9C91-EB46463B09A0}" type="slidenum">
              <a:rPr lang="en-US" altLang="en-US"/>
              <a:pPr/>
              <a:t>‹#›</a:t>
            </a:fld>
            <a:endParaRPr lang="en-US" altLang="en-US"/>
          </a:p>
        </p:txBody>
      </p:sp>
    </p:spTree>
    <p:extLst>
      <p:ext uri="{BB962C8B-B14F-4D97-AF65-F5344CB8AC3E}">
        <p14:creationId xmlns:p14="http://schemas.microsoft.com/office/powerpoint/2010/main" val="50185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F2E187C-D9F1-4AF1-A936-349E0A67E152}" type="slidenum">
              <a:rPr lang="en-US" altLang="en-US"/>
              <a:pPr/>
              <a:t>‹#›</a:t>
            </a:fld>
            <a:endParaRPr lang="en-US" altLang="en-US"/>
          </a:p>
        </p:txBody>
      </p:sp>
    </p:spTree>
    <p:extLst>
      <p:ext uri="{BB962C8B-B14F-4D97-AF65-F5344CB8AC3E}">
        <p14:creationId xmlns:p14="http://schemas.microsoft.com/office/powerpoint/2010/main" val="194769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9EBCB6A-C0B7-4AA9-92DE-993390C3336C}" type="slidenum">
              <a:rPr lang="en-US" altLang="en-US"/>
              <a:pPr/>
              <a:t>‹#›</a:t>
            </a:fld>
            <a:endParaRPr lang="en-US" altLang="en-US"/>
          </a:p>
        </p:txBody>
      </p:sp>
    </p:spTree>
    <p:extLst>
      <p:ext uri="{BB962C8B-B14F-4D97-AF65-F5344CB8AC3E}">
        <p14:creationId xmlns:p14="http://schemas.microsoft.com/office/powerpoint/2010/main" val="66452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4A0E3D4-2E41-4923-A1D1-5B79C1794A91}" type="slidenum">
              <a:rPr lang="en-US" altLang="en-US"/>
              <a:pPr/>
              <a:t>‹#›</a:t>
            </a:fld>
            <a:endParaRPr lang="en-US" altLang="en-US"/>
          </a:p>
        </p:txBody>
      </p:sp>
    </p:spTree>
    <p:extLst>
      <p:ext uri="{BB962C8B-B14F-4D97-AF65-F5344CB8AC3E}">
        <p14:creationId xmlns:p14="http://schemas.microsoft.com/office/powerpoint/2010/main" val="1040333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6D2EB439-E1C4-4EF3-AB27-828E666400EC}" type="slidenum">
              <a:rPr lang="en-US" altLang="en-US"/>
              <a:pPr/>
              <a:t>‹#›</a:t>
            </a:fld>
            <a:endParaRPr lang="en-US" altLang="en-US"/>
          </a:p>
        </p:txBody>
      </p:sp>
    </p:spTree>
    <p:extLst>
      <p:ext uri="{BB962C8B-B14F-4D97-AF65-F5344CB8AC3E}">
        <p14:creationId xmlns:p14="http://schemas.microsoft.com/office/powerpoint/2010/main" val="1751164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4648200" y="1219200"/>
            <a:ext cx="4038600" cy="4724400"/>
          </a:xfrm>
        </p:spPr>
        <p:txBody>
          <a:bodyPr/>
          <a:lstStyle/>
          <a:p>
            <a:r>
              <a:rPr lang="en-US"/>
              <a:t>Click icon to add online image</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9280B057-76E9-4C39-987E-8668AA9DBEDD}" type="slidenum">
              <a:rPr lang="en-US" altLang="en-US"/>
              <a:pPr/>
              <a:t>‹#›</a:t>
            </a:fld>
            <a:endParaRPr lang="en-US" altLang="en-US"/>
          </a:p>
        </p:txBody>
      </p:sp>
    </p:spTree>
    <p:extLst>
      <p:ext uri="{BB962C8B-B14F-4D97-AF65-F5344CB8AC3E}">
        <p14:creationId xmlns:p14="http://schemas.microsoft.com/office/powerpoint/2010/main" val="225733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4583" name="Picture 7" descr="2ndslideimag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4578" name="Rectangle 2"/>
          <p:cNvSpPr>
            <a:spLocks noGrp="1" noChangeArrowheads="1"/>
          </p:cNvSpPr>
          <p:nvPr>
            <p:ph type="title"/>
          </p:nvPr>
        </p:nvSpPr>
        <p:spPr bwMode="auto">
          <a:xfrm>
            <a:off x="457200" y="76200"/>
            <a:ext cx="6781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4579" name="Rectangle 3"/>
          <p:cNvSpPr>
            <a:spLocks noGrp="1" noChangeArrowheads="1"/>
          </p:cNvSpPr>
          <p:nvPr>
            <p:ph type="body" idx="1"/>
          </p:nvPr>
        </p:nvSpPr>
        <p:spPr bwMode="auto">
          <a:xfrm>
            <a:off x="457200" y="1219200"/>
            <a:ext cx="8229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1" sz="1400">
                <a:latin typeface="Times New Roman" panose="02020603050405020304" pitchFamily="18" charset="0"/>
              </a:defRPr>
            </a:lvl1pPr>
          </a:lstStyle>
          <a:p>
            <a:endParaRPr lang="en-US" altLang="en-US"/>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1" sz="1400">
                <a:latin typeface="Times New Roman" panose="02020603050405020304" pitchFamily="18" charset="0"/>
              </a:defRPr>
            </a:lvl1pPr>
          </a:lstStyle>
          <a:p>
            <a:endParaRPr lang="en-US" altLang="en-US"/>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1" sz="1400">
                <a:latin typeface="Times New Roman" panose="02020603050405020304" pitchFamily="18" charset="0"/>
              </a:defRPr>
            </a:lvl1pPr>
          </a:lstStyle>
          <a:p>
            <a:fld id="{1D898316-4193-4589-BE9A-6B4368E56EF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l" rtl="0" eaLnBrk="1" fontAlgn="base" hangingPunct="1">
        <a:spcBef>
          <a:spcPct val="0"/>
        </a:spcBef>
        <a:spcAft>
          <a:spcPct val="0"/>
        </a:spcAft>
        <a:defRPr sz="3600" kern="1200">
          <a:solidFill>
            <a:srgbClr val="000000"/>
          </a:solidFill>
          <a:latin typeface="+mj-lt"/>
          <a:ea typeface="+mj-ea"/>
          <a:cs typeface="+mj-cs"/>
        </a:defRPr>
      </a:lvl1pPr>
      <a:lvl2pPr algn="l" rtl="0" eaLnBrk="1" fontAlgn="base" hangingPunct="1">
        <a:spcBef>
          <a:spcPct val="0"/>
        </a:spcBef>
        <a:spcAft>
          <a:spcPct val="0"/>
        </a:spcAft>
        <a:defRPr sz="3600">
          <a:solidFill>
            <a:srgbClr val="000000"/>
          </a:solidFill>
          <a:latin typeface="Gill Sans MT" panose="020B0502020104020203" pitchFamily="34" charset="0"/>
        </a:defRPr>
      </a:lvl2pPr>
      <a:lvl3pPr algn="l" rtl="0" eaLnBrk="1" fontAlgn="base" hangingPunct="1">
        <a:spcBef>
          <a:spcPct val="0"/>
        </a:spcBef>
        <a:spcAft>
          <a:spcPct val="0"/>
        </a:spcAft>
        <a:defRPr sz="3600">
          <a:solidFill>
            <a:srgbClr val="000000"/>
          </a:solidFill>
          <a:latin typeface="Gill Sans MT" panose="020B0502020104020203" pitchFamily="34" charset="0"/>
        </a:defRPr>
      </a:lvl3pPr>
      <a:lvl4pPr algn="l" rtl="0" eaLnBrk="1" fontAlgn="base" hangingPunct="1">
        <a:spcBef>
          <a:spcPct val="0"/>
        </a:spcBef>
        <a:spcAft>
          <a:spcPct val="0"/>
        </a:spcAft>
        <a:defRPr sz="3600">
          <a:solidFill>
            <a:srgbClr val="000000"/>
          </a:solidFill>
          <a:latin typeface="Gill Sans MT" panose="020B0502020104020203" pitchFamily="34" charset="0"/>
        </a:defRPr>
      </a:lvl4pPr>
      <a:lvl5pPr algn="l" rtl="0" eaLnBrk="1" fontAlgn="base" hangingPunct="1">
        <a:spcBef>
          <a:spcPct val="0"/>
        </a:spcBef>
        <a:spcAft>
          <a:spcPct val="0"/>
        </a:spcAft>
        <a:defRPr sz="3600">
          <a:solidFill>
            <a:srgbClr val="000000"/>
          </a:solidFill>
          <a:latin typeface="Gill Sans MT" panose="020B0502020104020203" pitchFamily="34" charset="0"/>
        </a:defRPr>
      </a:lvl5pPr>
      <a:lvl6pPr marL="457200" algn="l" rtl="0" eaLnBrk="1" fontAlgn="base" hangingPunct="1">
        <a:spcBef>
          <a:spcPct val="0"/>
        </a:spcBef>
        <a:spcAft>
          <a:spcPct val="0"/>
        </a:spcAft>
        <a:defRPr sz="3600">
          <a:solidFill>
            <a:srgbClr val="000000"/>
          </a:solidFill>
          <a:latin typeface="Gill Sans MT" panose="020B0502020104020203" pitchFamily="34" charset="0"/>
        </a:defRPr>
      </a:lvl6pPr>
      <a:lvl7pPr marL="914400" algn="l" rtl="0" eaLnBrk="1" fontAlgn="base" hangingPunct="1">
        <a:spcBef>
          <a:spcPct val="0"/>
        </a:spcBef>
        <a:spcAft>
          <a:spcPct val="0"/>
        </a:spcAft>
        <a:defRPr sz="3600">
          <a:solidFill>
            <a:srgbClr val="000000"/>
          </a:solidFill>
          <a:latin typeface="Gill Sans MT" panose="020B0502020104020203" pitchFamily="34" charset="0"/>
        </a:defRPr>
      </a:lvl7pPr>
      <a:lvl8pPr marL="1371600" algn="l" rtl="0" eaLnBrk="1" fontAlgn="base" hangingPunct="1">
        <a:spcBef>
          <a:spcPct val="0"/>
        </a:spcBef>
        <a:spcAft>
          <a:spcPct val="0"/>
        </a:spcAft>
        <a:defRPr sz="3600">
          <a:solidFill>
            <a:srgbClr val="000000"/>
          </a:solidFill>
          <a:latin typeface="Gill Sans MT" panose="020B0502020104020203" pitchFamily="34" charset="0"/>
        </a:defRPr>
      </a:lvl8pPr>
      <a:lvl9pPr marL="1828800" algn="l" rtl="0" eaLnBrk="1" fontAlgn="base" hangingPunct="1">
        <a:spcBef>
          <a:spcPct val="0"/>
        </a:spcBef>
        <a:spcAft>
          <a:spcPct val="0"/>
        </a:spcAft>
        <a:defRPr sz="3600">
          <a:solidFill>
            <a:srgbClr val="000000"/>
          </a:solidFill>
          <a:latin typeface="Gill Sans MT" panose="020B0502020104020203" pitchFamily="34" charset="0"/>
        </a:defRPr>
      </a:lvl9pPr>
    </p:titleStyle>
    <p:bodyStyle>
      <a:lvl1pPr marL="342900" indent="-342900" algn="l" rtl="0" eaLnBrk="1" fontAlgn="base" hangingPunct="1">
        <a:spcBef>
          <a:spcPct val="20000"/>
        </a:spcBef>
        <a:spcAft>
          <a:spcPct val="0"/>
        </a:spcAft>
        <a:buClr>
          <a:schemeClr val="tx1"/>
        </a:buClr>
        <a:buChar char="•"/>
        <a:defRPr sz="2800" kern="1200">
          <a:solidFill>
            <a:srgbClr val="000000"/>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600" kern="1200">
          <a:solidFill>
            <a:srgbClr val="000000"/>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rgbClr val="000000"/>
          </a:solidFill>
          <a:latin typeface="+mn-lt"/>
          <a:ea typeface="+mn-ea"/>
          <a:cs typeface="+mn-cs"/>
        </a:defRPr>
      </a:lvl3pPr>
      <a:lvl4pPr marL="1600200" indent="-228600" algn="l" rtl="0" eaLnBrk="1" fontAlgn="base" hangingPunct="1">
        <a:spcBef>
          <a:spcPct val="20000"/>
        </a:spcBef>
        <a:spcAft>
          <a:spcPct val="0"/>
        </a:spcAft>
        <a:buClr>
          <a:schemeClr val="tx1"/>
        </a:buClr>
        <a:buChar char="•"/>
        <a:defRPr sz="2000" kern="1200">
          <a:solidFill>
            <a:srgbClr val="000000"/>
          </a:solidFill>
          <a:latin typeface="+mn-lt"/>
          <a:ea typeface="+mn-ea"/>
          <a:cs typeface="+mn-cs"/>
        </a:defRPr>
      </a:lvl4pPr>
      <a:lvl5pPr marL="2057400" indent="-228600" algn="l" rtl="0" eaLnBrk="1" fontAlgn="base" hangingPunct="1">
        <a:spcBef>
          <a:spcPct val="20000"/>
        </a:spcBef>
        <a:spcAft>
          <a:spcPct val="0"/>
        </a:spcAft>
        <a:buClr>
          <a:schemeClr val="tx1"/>
        </a:buClr>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3.weforum.org/docs/WEF_Future_of_Jobs_2018.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web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web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hongkiat.com/blog/balancing-stress-productivity/"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en-US" dirty="0"/>
              <a:t>BALA ADO KOFARMATA</a:t>
            </a:r>
            <a:br>
              <a:rPr lang="en-US" altLang="en-US" dirty="0"/>
            </a:br>
            <a:r>
              <a:rPr lang="en-US" altLang="en-US" sz="3200" dirty="0"/>
              <a:t>Professor of Entrepreneurial Studies</a:t>
            </a:r>
            <a:br>
              <a:rPr lang="en-US" altLang="en-US" sz="3200" dirty="0"/>
            </a:br>
            <a:r>
              <a:rPr lang="en-US" altLang="en-US" sz="3200" dirty="0" err="1"/>
              <a:t>DanGote</a:t>
            </a:r>
            <a:r>
              <a:rPr lang="en-US" altLang="en-US" sz="3200" dirty="0"/>
              <a:t> Business School,</a:t>
            </a:r>
            <a:br>
              <a:rPr lang="en-US" altLang="en-US" sz="3200" dirty="0"/>
            </a:br>
            <a:r>
              <a:rPr lang="en-US" altLang="en-US" sz="3200" dirty="0" err="1"/>
              <a:t>Bayero</a:t>
            </a:r>
            <a:r>
              <a:rPr lang="en-US" altLang="en-US" sz="3200" dirty="0"/>
              <a:t> University Kano</a:t>
            </a:r>
          </a:p>
        </p:txBody>
      </p:sp>
      <p:sp>
        <p:nvSpPr>
          <p:cNvPr id="2051" name="Rectangle 3"/>
          <p:cNvSpPr>
            <a:spLocks noGrp="1" noChangeArrowheads="1"/>
          </p:cNvSpPr>
          <p:nvPr>
            <p:ph type="subTitle" idx="1"/>
          </p:nvPr>
        </p:nvSpPr>
        <p:spPr/>
        <p:txBody>
          <a:bodyPr/>
          <a:lstStyle/>
          <a:p>
            <a:pPr>
              <a:lnSpc>
                <a:spcPct val="80000"/>
              </a:lnSpc>
            </a:pPr>
            <a:r>
              <a:rPr lang="en-US" altLang="en-US" sz="2800" dirty="0">
                <a:latin typeface="Times New Roman" panose="02020603050405020304" pitchFamily="18" charset="0"/>
                <a:cs typeface="Times New Roman" panose="02020603050405020304" pitchFamily="18" charset="0"/>
              </a:rPr>
              <a:t>ENTREPRENEURSHIP FOR SUSTAINABLE DEVELOPMENT FOR GIRLS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6A22-F87D-1178-04C0-0B45416C0710}"/>
              </a:ext>
            </a:extLst>
          </p:cNvPr>
          <p:cNvSpPr>
            <a:spLocks noGrp="1"/>
          </p:cNvSpPr>
          <p:nvPr>
            <p:ph type="title"/>
          </p:nvPr>
        </p:nvSpPr>
        <p:spPr/>
        <p:txBody>
          <a:bodyPr/>
          <a:lstStyle/>
          <a:p>
            <a:r>
              <a:rPr lang="en-US" dirty="0"/>
              <a:t> AGENDA</a:t>
            </a:r>
            <a:endParaRPr lang="en-NG" dirty="0"/>
          </a:p>
        </p:txBody>
      </p:sp>
      <p:sp>
        <p:nvSpPr>
          <p:cNvPr id="3" name="Content Placeholder 2">
            <a:extLst>
              <a:ext uri="{FF2B5EF4-FFF2-40B4-BE49-F238E27FC236}">
                <a16:creationId xmlns:a16="http://schemas.microsoft.com/office/drawing/2014/main" id="{218FDCEF-9350-6437-AF09-B1B11DDBBE4C}"/>
              </a:ext>
            </a:extLst>
          </p:cNvPr>
          <p:cNvSpPr>
            <a:spLocks noGrp="1"/>
          </p:cNvSpPr>
          <p:nvPr>
            <p:ph idx="1"/>
          </p:nvPr>
        </p:nvSpPr>
        <p:spPr/>
        <p:txBody>
          <a:bodyPr/>
          <a:lstStyle/>
          <a:p>
            <a:r>
              <a:rPr lang="en-US" dirty="0"/>
              <a:t>Introduction​</a:t>
            </a:r>
          </a:p>
          <a:p>
            <a:r>
              <a:rPr lang="en-US" dirty="0"/>
              <a:t>Quick Facts</a:t>
            </a:r>
          </a:p>
          <a:p>
            <a:r>
              <a:rPr lang="en-US" dirty="0"/>
              <a:t>Entrepreneurship Education</a:t>
            </a:r>
          </a:p>
          <a:p>
            <a:r>
              <a:rPr lang="en-US" dirty="0"/>
              <a:t>Benefits of Entrepreneurship Education for Girls</a:t>
            </a:r>
          </a:p>
          <a:p>
            <a:r>
              <a:rPr lang="en-US" dirty="0"/>
              <a:t>Approach to Develop sustainable entrepreneurship</a:t>
            </a:r>
          </a:p>
          <a:p>
            <a:r>
              <a:rPr lang="en-US" dirty="0"/>
              <a:t>Summary/Conclusion</a:t>
            </a:r>
          </a:p>
          <a:p>
            <a:endParaRPr lang="en-US" dirty="0"/>
          </a:p>
          <a:p>
            <a:endParaRPr lang="en-NG" dirty="0"/>
          </a:p>
        </p:txBody>
      </p:sp>
    </p:spTree>
    <p:extLst>
      <p:ext uri="{BB962C8B-B14F-4D97-AF65-F5344CB8AC3E}">
        <p14:creationId xmlns:p14="http://schemas.microsoft.com/office/powerpoint/2010/main" val="234213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1112B-6E44-353A-EE7F-14717EE65C23}"/>
              </a:ext>
            </a:extLst>
          </p:cNvPr>
          <p:cNvSpPr>
            <a:spLocks noGrp="1"/>
          </p:cNvSpPr>
          <p:nvPr>
            <p:ph type="title"/>
          </p:nvPr>
        </p:nvSpPr>
        <p:spPr/>
        <p:txBody>
          <a:bodyPr/>
          <a:lstStyle/>
          <a:p>
            <a:r>
              <a:rPr lang="en-US" dirty="0"/>
              <a:t> Introduction</a:t>
            </a:r>
            <a:endParaRPr lang="en-NG" dirty="0"/>
          </a:p>
        </p:txBody>
      </p:sp>
      <p:sp>
        <p:nvSpPr>
          <p:cNvPr id="3" name="Content Placeholder 2">
            <a:extLst>
              <a:ext uri="{FF2B5EF4-FFF2-40B4-BE49-F238E27FC236}">
                <a16:creationId xmlns:a16="http://schemas.microsoft.com/office/drawing/2014/main" id="{86F8C2FA-4286-D19A-6ED4-CD3BDEBD96B7}"/>
              </a:ext>
            </a:extLst>
          </p:cNvPr>
          <p:cNvSpPr>
            <a:spLocks noGrp="1"/>
          </p:cNvSpPr>
          <p:nvPr>
            <p:ph idx="1"/>
          </p:nvPr>
        </p:nvSpPr>
        <p:spPr/>
        <p:txBody>
          <a:bodyPr/>
          <a:lstStyle/>
          <a:p>
            <a:r>
              <a:rPr lang="en-US" sz="2800" dirty="0"/>
              <a:t>We live in an age of unprecedented global and technological transformation.</a:t>
            </a:r>
          </a:p>
          <a:p>
            <a:r>
              <a:rPr lang="en-US" sz="2800" dirty="0"/>
              <a:t>Today’s </a:t>
            </a:r>
            <a:r>
              <a:rPr lang="en-US" dirty="0"/>
              <a:t>Girl</a:t>
            </a:r>
            <a:r>
              <a:rPr lang="en-US" sz="2800" dirty="0"/>
              <a:t>s face an uncertain future full of complex global, political, economic, social, and environmental issues. </a:t>
            </a:r>
          </a:p>
          <a:p>
            <a:r>
              <a:rPr lang="en-US" sz="2800" dirty="0"/>
              <a:t>The education system must enable in-school girls to develop entrepreneurial characteristics and competencies as early as possible to help them deal with this uncertain global happenings.</a:t>
            </a:r>
          </a:p>
          <a:p>
            <a:endParaRPr lang="en-NG" dirty="0"/>
          </a:p>
        </p:txBody>
      </p:sp>
    </p:spTree>
    <p:extLst>
      <p:ext uri="{BB962C8B-B14F-4D97-AF65-F5344CB8AC3E}">
        <p14:creationId xmlns:p14="http://schemas.microsoft.com/office/powerpoint/2010/main" val="3380376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F8ACC-7921-1B07-303C-F8A5A72D9E55}"/>
              </a:ext>
            </a:extLst>
          </p:cNvPr>
          <p:cNvSpPr>
            <a:spLocks noGrp="1"/>
          </p:cNvSpPr>
          <p:nvPr>
            <p:ph type="title"/>
          </p:nvPr>
        </p:nvSpPr>
        <p:spPr>
          <a:xfrm>
            <a:off x="457200" y="-99392"/>
            <a:ext cx="6781800" cy="792088"/>
          </a:xfrm>
        </p:spPr>
        <p:txBody>
          <a:bodyPr/>
          <a:lstStyle/>
          <a:p>
            <a:r>
              <a:rPr lang="en-US" dirty="0"/>
              <a:t> Quick Facts about Kano</a:t>
            </a:r>
            <a:endParaRPr lang="en-NG" dirty="0"/>
          </a:p>
        </p:txBody>
      </p:sp>
      <p:sp>
        <p:nvSpPr>
          <p:cNvPr id="3" name="Content Placeholder 2">
            <a:extLst>
              <a:ext uri="{FF2B5EF4-FFF2-40B4-BE49-F238E27FC236}">
                <a16:creationId xmlns:a16="http://schemas.microsoft.com/office/drawing/2014/main" id="{6E5FDFF4-814B-ABCB-193D-A6B4B6A53571}"/>
              </a:ext>
            </a:extLst>
          </p:cNvPr>
          <p:cNvSpPr>
            <a:spLocks noGrp="1"/>
          </p:cNvSpPr>
          <p:nvPr>
            <p:ph idx="1"/>
          </p:nvPr>
        </p:nvSpPr>
        <p:spPr>
          <a:xfrm>
            <a:off x="0" y="764704"/>
            <a:ext cx="9144000" cy="5832648"/>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Schooling: According to the Nigerian Education indicators, primary school enrolment in Kano is among the highest.</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Not in school: NEDIS 2022 estimated that there are 18 million out-of-school children in Nigeria, over 10 million are girls, and there is no doubt that urgent steps need to be taken to ensure the girl child stays in school and get quality education.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total of about 3 million children were out of school in Kano in 2017, subsequently making it the state with the highest number of out of school children in Nigeria. </a:t>
            </a:r>
            <a:r>
              <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F</a:t>
            </a: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actors responsible for girls not staying in school include fear for their safety, early child marriage, poverty, lack of mentorship among others</a:t>
            </a:r>
            <a:endParaRPr kumimoji="0" lang="en-GB" sz="28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a:p>
            <a:endParaRPr lang="en-NG" dirty="0"/>
          </a:p>
        </p:txBody>
      </p:sp>
    </p:spTree>
    <p:extLst>
      <p:ext uri="{BB962C8B-B14F-4D97-AF65-F5344CB8AC3E}">
        <p14:creationId xmlns:p14="http://schemas.microsoft.com/office/powerpoint/2010/main" val="255667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31D6-32D7-32F6-326A-2B5028A49627}"/>
              </a:ext>
            </a:extLst>
          </p:cNvPr>
          <p:cNvSpPr>
            <a:spLocks noGrp="1"/>
          </p:cNvSpPr>
          <p:nvPr>
            <p:ph type="title"/>
          </p:nvPr>
        </p:nvSpPr>
        <p:spPr/>
        <p:txBody>
          <a:bodyPr/>
          <a:lstStyle/>
          <a:p>
            <a:endParaRPr lang="en-NG"/>
          </a:p>
        </p:txBody>
      </p:sp>
      <p:sp>
        <p:nvSpPr>
          <p:cNvPr id="3" name="Content Placeholder 2">
            <a:extLst>
              <a:ext uri="{FF2B5EF4-FFF2-40B4-BE49-F238E27FC236}">
                <a16:creationId xmlns:a16="http://schemas.microsoft.com/office/drawing/2014/main" id="{3C9170FD-7C79-48EA-C89F-2B7541E9E543}"/>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Completion and Transition: Primary school completion rate is at 56.9% compared to the national average of 63%, while transition rate into Senior Secondary School 39.7% compared to national average of 49% (Multiple Indicator Cluster, 2017)</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Literacy: youth literacy in Kano is recorded at 66.0%, 72.5% for women and 46.1% for men (Multiple Indicator Cluster, 2017).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a:solidFill>
                  <a:prstClr val="black"/>
                </a:solidFill>
                <a:latin typeface="Calibri"/>
              </a:rPr>
              <a:t>These statistics have implication for policies regarding sustainable development.</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a:p>
            <a:endParaRPr lang="en-NG" dirty="0"/>
          </a:p>
        </p:txBody>
      </p:sp>
    </p:spTree>
    <p:extLst>
      <p:ext uri="{BB962C8B-B14F-4D97-AF65-F5344CB8AC3E}">
        <p14:creationId xmlns:p14="http://schemas.microsoft.com/office/powerpoint/2010/main" val="63357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Entrepreneurship Education</a:t>
            </a:r>
          </a:p>
        </p:txBody>
      </p:sp>
      <p:sp>
        <p:nvSpPr>
          <p:cNvPr id="3" name="Content Placeholder 2"/>
          <p:cNvSpPr>
            <a:spLocks noGrp="1"/>
          </p:cNvSpPr>
          <p:nvPr>
            <p:ph idx="1"/>
          </p:nvPr>
        </p:nvSpPr>
        <p:spPr/>
        <p:txBody>
          <a:bodyPr/>
          <a:lstStyle/>
          <a:p>
            <a:r>
              <a:rPr lang="en-US" dirty="0"/>
              <a:t> “a collection of formalized teachings that informs, trains, and educates anyone interested in participating in socioeconomic development through a project to promote entrepreneurship awareness, business creation, or small business development’’.</a:t>
            </a:r>
          </a:p>
          <a:p>
            <a:r>
              <a:rPr lang="en-US" dirty="0"/>
              <a:t>Entrepreneurship education focuses on developing real-world skills that will help girls to lead exceptional lives in a rapidly changing world.</a:t>
            </a:r>
          </a:p>
          <a:p>
            <a:endParaRPr lang="en-US" dirty="0"/>
          </a:p>
        </p:txBody>
      </p:sp>
    </p:spTree>
    <p:extLst>
      <p:ext uri="{BB962C8B-B14F-4D97-AF65-F5344CB8AC3E}">
        <p14:creationId xmlns:p14="http://schemas.microsoft.com/office/powerpoint/2010/main" val="3813881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8651-CB89-31B2-B155-D90F53922A9D}"/>
              </a:ext>
            </a:extLst>
          </p:cNvPr>
          <p:cNvSpPr>
            <a:spLocks noGrp="1"/>
          </p:cNvSpPr>
          <p:nvPr>
            <p:ph type="title"/>
          </p:nvPr>
        </p:nvSpPr>
        <p:spPr>
          <a:xfrm>
            <a:off x="457200" y="76200"/>
            <a:ext cx="7427168" cy="688504"/>
          </a:xfrm>
        </p:spPr>
        <p:txBody>
          <a:bodyPr/>
          <a:lstStyle/>
          <a:p>
            <a:r>
              <a:rPr lang="en-US" dirty="0"/>
              <a:t>What is Entrepreneurship Education?</a:t>
            </a:r>
            <a:endParaRPr lang="en-NG" dirty="0"/>
          </a:p>
        </p:txBody>
      </p:sp>
      <p:sp>
        <p:nvSpPr>
          <p:cNvPr id="3" name="Content Placeholder 2">
            <a:extLst>
              <a:ext uri="{FF2B5EF4-FFF2-40B4-BE49-F238E27FC236}">
                <a16:creationId xmlns:a16="http://schemas.microsoft.com/office/drawing/2014/main" id="{A458CBE0-BBFF-A316-00FB-61A707D664E5}"/>
              </a:ext>
            </a:extLst>
          </p:cNvPr>
          <p:cNvSpPr>
            <a:spLocks noGrp="1"/>
          </p:cNvSpPr>
          <p:nvPr>
            <p:ph idx="1"/>
          </p:nvPr>
        </p:nvSpPr>
        <p:spPr/>
        <p:txBody>
          <a:bodyPr/>
          <a:lstStyle/>
          <a:p>
            <a:pPr>
              <a:buFont typeface="Wingdings" panose="05000000000000000000" pitchFamily="2" charset="2"/>
              <a:buChar char="q"/>
            </a:pPr>
            <a:r>
              <a:rPr lang="en-US" dirty="0"/>
              <a:t>The teaching of skill, knowledge and attitude for people to go out and </a:t>
            </a:r>
          </a:p>
          <a:p>
            <a:pPr>
              <a:buFont typeface="Wingdings" panose="05000000000000000000" pitchFamily="2" charset="2"/>
              <a:buChar char="q"/>
            </a:pPr>
            <a:r>
              <a:rPr lang="en-US" dirty="0"/>
              <a:t>Create their own returns and solve their problems”. </a:t>
            </a:r>
          </a:p>
          <a:p>
            <a:pPr>
              <a:buFont typeface="Wingdings" panose="05000000000000000000" pitchFamily="2" charset="2"/>
              <a:buChar char="q"/>
            </a:pPr>
            <a:r>
              <a:rPr lang="en-US" dirty="0"/>
              <a:t>Entrepreneurship education is categorized in 3 ways:</a:t>
            </a:r>
          </a:p>
          <a:p>
            <a:r>
              <a:rPr lang="en-US" dirty="0"/>
              <a:t>Education 'about' enterprise (Awareness Creation), </a:t>
            </a:r>
          </a:p>
          <a:p>
            <a:r>
              <a:rPr lang="en-US" dirty="0"/>
              <a:t>Education 'for' enterprise (The preparation of aspiring entrepreneurs for innovation); and</a:t>
            </a:r>
          </a:p>
          <a:p>
            <a:r>
              <a:rPr lang="en-US" dirty="0"/>
              <a:t>Education 'in' enterprise (The growth and development training for established entrepreneurs)</a:t>
            </a:r>
          </a:p>
          <a:p>
            <a:endParaRPr lang="en-NG" dirty="0"/>
          </a:p>
        </p:txBody>
      </p:sp>
    </p:spTree>
    <p:extLst>
      <p:ext uri="{BB962C8B-B14F-4D97-AF65-F5344CB8AC3E}">
        <p14:creationId xmlns:p14="http://schemas.microsoft.com/office/powerpoint/2010/main" val="93644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502B-558F-8AC7-E736-2E58D933251F}"/>
              </a:ext>
            </a:extLst>
          </p:cNvPr>
          <p:cNvSpPr>
            <a:spLocks noGrp="1"/>
          </p:cNvSpPr>
          <p:nvPr>
            <p:ph type="title"/>
          </p:nvPr>
        </p:nvSpPr>
        <p:spPr/>
        <p:txBody>
          <a:bodyPr/>
          <a:lstStyle/>
          <a:p>
            <a:endParaRPr lang="en-NG"/>
          </a:p>
        </p:txBody>
      </p:sp>
      <p:pic>
        <p:nvPicPr>
          <p:cNvPr id="4" name="Content Placeholder 3">
            <a:extLst>
              <a:ext uri="{FF2B5EF4-FFF2-40B4-BE49-F238E27FC236}">
                <a16:creationId xmlns:a16="http://schemas.microsoft.com/office/drawing/2014/main" id="{45EEF777-DB9B-00D5-1A3C-6E027390457D}"/>
              </a:ext>
            </a:extLst>
          </p:cNvPr>
          <p:cNvPicPr>
            <a:picLocks noGrp="1" noChangeAspect="1"/>
          </p:cNvPicPr>
          <p:nvPr>
            <p:ph idx="1"/>
          </p:nvPr>
        </p:nvPicPr>
        <p:blipFill>
          <a:blip r:embed="rId2"/>
          <a:stretch>
            <a:fillRect/>
          </a:stretch>
        </p:blipFill>
        <p:spPr>
          <a:xfrm>
            <a:off x="-108520" y="72008"/>
            <a:ext cx="9361040" cy="6957392"/>
          </a:xfrm>
          <a:prstGeom prst="rect">
            <a:avLst/>
          </a:prstGeom>
        </p:spPr>
      </p:pic>
    </p:spTree>
    <p:extLst>
      <p:ext uri="{BB962C8B-B14F-4D97-AF65-F5344CB8AC3E}">
        <p14:creationId xmlns:p14="http://schemas.microsoft.com/office/powerpoint/2010/main" val="406567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Entrepreneurship Education to Students</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a:t>Entrepreneurship education teaches students crucial life skills, such as:</a:t>
            </a:r>
          </a:p>
          <a:p>
            <a:r>
              <a:rPr lang="en-US" dirty="0"/>
              <a:t>How to collaborate, form and work with a team</a:t>
            </a:r>
          </a:p>
          <a:p>
            <a:r>
              <a:rPr lang="en-US" dirty="0"/>
              <a:t>How to speak in public and prepare an effective presentation</a:t>
            </a:r>
          </a:p>
          <a:p>
            <a:r>
              <a:rPr lang="en-US" dirty="0"/>
              <a:t>How to collect and analyze data</a:t>
            </a:r>
          </a:p>
          <a:p>
            <a:r>
              <a:rPr lang="en-US" dirty="0"/>
              <a:t>How to use social media as an advocacy tool</a:t>
            </a:r>
          </a:p>
          <a:p>
            <a:r>
              <a:rPr lang="en-US" dirty="0"/>
              <a:t>How to solve real, complex problems that don’t have a definitive answer</a:t>
            </a:r>
          </a:p>
          <a:p>
            <a:r>
              <a:rPr lang="en-US" dirty="0"/>
              <a:t>How to use curiosity and creativity to find an innovative approach to difficult problems</a:t>
            </a:r>
          </a:p>
          <a:p>
            <a:endParaRPr lang="en-US" dirty="0"/>
          </a:p>
        </p:txBody>
      </p:sp>
    </p:spTree>
    <p:extLst>
      <p:ext uri="{BB962C8B-B14F-4D97-AF65-F5344CB8AC3E}">
        <p14:creationId xmlns:p14="http://schemas.microsoft.com/office/powerpoint/2010/main" val="1193060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5D17-EE81-B44D-8C5D-1A0C35F26F35}"/>
              </a:ext>
            </a:extLst>
          </p:cNvPr>
          <p:cNvSpPr>
            <a:spLocks noGrp="1"/>
          </p:cNvSpPr>
          <p:nvPr>
            <p:ph type="title"/>
          </p:nvPr>
        </p:nvSpPr>
        <p:spPr/>
        <p:txBody>
          <a:bodyPr/>
          <a:lstStyle/>
          <a:p>
            <a:endParaRPr lang="en-NG"/>
          </a:p>
        </p:txBody>
      </p:sp>
      <p:pic>
        <p:nvPicPr>
          <p:cNvPr id="4" name="Content Placeholder 3">
            <a:extLst>
              <a:ext uri="{FF2B5EF4-FFF2-40B4-BE49-F238E27FC236}">
                <a16:creationId xmlns:a16="http://schemas.microsoft.com/office/drawing/2014/main" id="{2FD1F38F-C26D-1B06-6A1D-8D43512DF725}"/>
              </a:ext>
            </a:extLst>
          </p:cNvPr>
          <p:cNvPicPr>
            <a:picLocks noGrp="1" noChangeAspect="1"/>
          </p:cNvPicPr>
          <p:nvPr>
            <p:ph idx="1"/>
          </p:nvPr>
        </p:nvPicPr>
        <p:blipFill>
          <a:blip r:embed="rId2"/>
          <a:stretch>
            <a:fillRect/>
          </a:stretch>
        </p:blipFill>
        <p:spPr>
          <a:xfrm>
            <a:off x="0" y="76199"/>
            <a:ext cx="9252520" cy="6953201"/>
          </a:xfrm>
          <a:prstGeom prst="rect">
            <a:avLst/>
          </a:prstGeom>
        </p:spPr>
      </p:pic>
    </p:spTree>
    <p:extLst>
      <p:ext uri="{BB962C8B-B14F-4D97-AF65-F5344CB8AC3E}">
        <p14:creationId xmlns:p14="http://schemas.microsoft.com/office/powerpoint/2010/main" val="2553874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Entrepreneurship Education for Girls</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a:t>Prepare Girls for uncertain future</a:t>
            </a:r>
          </a:p>
          <a:p>
            <a:r>
              <a:rPr lang="en-US" sz="1800" dirty="0"/>
              <a:t>We live in an age of unprecedented global and technological transformation.</a:t>
            </a:r>
          </a:p>
          <a:p>
            <a:r>
              <a:rPr lang="en-US" sz="1800" dirty="0"/>
              <a:t>Today's students face an uncertain future full of complex global, social, and environmental issues.</a:t>
            </a:r>
          </a:p>
          <a:p>
            <a:r>
              <a:rPr lang="en-US" sz="1800" dirty="0"/>
              <a:t>According to the World Economic Forum's </a:t>
            </a:r>
            <a:r>
              <a:rPr lang="en-US" sz="1800" dirty="0">
                <a:hlinkClick r:id="rId2"/>
              </a:rPr>
              <a:t>Future of Jobs survey</a:t>
            </a:r>
            <a:r>
              <a:rPr lang="en-US" sz="1800" dirty="0"/>
              <a:t>, half of today's work activities could be automated by 2055, creating completely new roles, responsibilities, and challenges for the future workforce.</a:t>
            </a:r>
          </a:p>
          <a:p>
            <a:r>
              <a:rPr lang="en-US" sz="1800" dirty="0"/>
              <a:t>Therefore, we cannot predict exactly what our students will need to know after they graduate.</a:t>
            </a:r>
          </a:p>
          <a:p>
            <a:r>
              <a:rPr lang="en-US" sz="1800" dirty="0"/>
              <a:t>Entrepreneurship-focused programs teach students crucial life skills that will help them navigate this uncertain future.</a:t>
            </a:r>
          </a:p>
          <a:p>
            <a:r>
              <a:rPr lang="en-US" sz="1800" dirty="0"/>
              <a:t>These skills include problem-solving, teamwork, empathy, as well as learning to accept failure as a part of the growth process.</a:t>
            </a:r>
          </a:p>
          <a:p>
            <a:pPr marL="0" indent="0">
              <a:buNone/>
            </a:pPr>
            <a:endParaRPr lang="en-US" sz="1800" dirty="0"/>
          </a:p>
        </p:txBody>
      </p:sp>
    </p:spTree>
    <p:extLst>
      <p:ext uri="{BB962C8B-B14F-4D97-AF65-F5344CB8AC3E}">
        <p14:creationId xmlns:p14="http://schemas.microsoft.com/office/powerpoint/2010/main" val="405067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q"/>
            </a:pPr>
            <a:r>
              <a:rPr lang="en-US" dirty="0"/>
              <a:t>Provides Room for Creativity and Innovation</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Entrepreneurship education encourages:</a:t>
            </a:r>
          </a:p>
          <a:p>
            <a:endParaRPr lang="en-US" dirty="0"/>
          </a:p>
          <a:p>
            <a:r>
              <a:rPr lang="en-US" dirty="0"/>
              <a:t>Creativity – develop concept</a:t>
            </a:r>
          </a:p>
          <a:p>
            <a:endParaRPr lang="en-US" dirty="0"/>
          </a:p>
          <a:p>
            <a:endParaRPr lang="en-US" dirty="0"/>
          </a:p>
          <a:p>
            <a:r>
              <a:rPr lang="en-US" dirty="0"/>
              <a:t>Innovation – making the concept to work</a:t>
            </a:r>
          </a:p>
          <a:p>
            <a:endParaRPr lang="en-US" dirty="0"/>
          </a:p>
          <a:p>
            <a:endParaRPr lang="en-US" dirty="0"/>
          </a:p>
          <a:p>
            <a:pPr marL="0" indent="0">
              <a:buNone/>
            </a:pPr>
            <a:r>
              <a:rPr lang="en-US" dirty="0"/>
              <a:t> </a:t>
            </a:r>
          </a:p>
          <a:p>
            <a:r>
              <a:rPr lang="en-US" dirty="0"/>
              <a:t>Collaboration – reap the benefits of the concept/product/service</a:t>
            </a:r>
          </a:p>
        </p:txBody>
      </p:sp>
    </p:spTree>
    <p:extLst>
      <p:ext uri="{BB962C8B-B14F-4D97-AF65-F5344CB8AC3E}">
        <p14:creationId xmlns:p14="http://schemas.microsoft.com/office/powerpoint/2010/main" val="3480211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EC7E-57A8-2462-AE46-2AD5A72FFF7D}"/>
              </a:ext>
            </a:extLst>
          </p:cNvPr>
          <p:cNvSpPr>
            <a:spLocks noGrp="1"/>
          </p:cNvSpPr>
          <p:nvPr>
            <p:ph type="title"/>
          </p:nvPr>
        </p:nvSpPr>
        <p:spPr/>
        <p:txBody>
          <a:bodyPr/>
          <a:lstStyle/>
          <a:p>
            <a:endParaRPr lang="en-NG" dirty="0"/>
          </a:p>
        </p:txBody>
      </p:sp>
      <p:pic>
        <p:nvPicPr>
          <p:cNvPr id="4" name="Content Placeholder 3">
            <a:extLst>
              <a:ext uri="{FF2B5EF4-FFF2-40B4-BE49-F238E27FC236}">
                <a16:creationId xmlns:a16="http://schemas.microsoft.com/office/drawing/2014/main" id="{0D15528C-3C7B-48AF-7BC6-D839BC806D76}"/>
              </a:ext>
            </a:extLst>
          </p:cNvPr>
          <p:cNvPicPr>
            <a:picLocks noGrp="1" noChangeAspect="1"/>
          </p:cNvPicPr>
          <p:nvPr>
            <p:ph idx="1"/>
          </p:nvPr>
        </p:nvPicPr>
        <p:blipFill>
          <a:blip r:embed="rId2"/>
          <a:stretch>
            <a:fillRect/>
          </a:stretch>
        </p:blipFill>
        <p:spPr>
          <a:xfrm>
            <a:off x="0" y="76200"/>
            <a:ext cx="9144000" cy="6781800"/>
          </a:xfrm>
          <a:prstGeom prst="rect">
            <a:avLst/>
          </a:prstGeom>
        </p:spPr>
      </p:pic>
    </p:spTree>
    <p:extLst>
      <p:ext uri="{BB962C8B-B14F-4D97-AF65-F5344CB8AC3E}">
        <p14:creationId xmlns:p14="http://schemas.microsoft.com/office/powerpoint/2010/main" val="1437946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BC27-D1F6-FC31-D815-7C7941601625}"/>
              </a:ext>
            </a:extLst>
          </p:cNvPr>
          <p:cNvSpPr>
            <a:spLocks noGrp="1"/>
          </p:cNvSpPr>
          <p:nvPr>
            <p:ph type="title"/>
          </p:nvPr>
        </p:nvSpPr>
        <p:spPr>
          <a:xfrm>
            <a:off x="457200" y="76200"/>
            <a:ext cx="6781800" cy="838200"/>
          </a:xfrm>
        </p:spPr>
        <p:txBody>
          <a:bodyPr/>
          <a:lstStyle/>
          <a:p>
            <a:r>
              <a:rPr lang="en-US" sz="4800" dirty="0"/>
              <a:t>  </a:t>
            </a:r>
            <a:br>
              <a:rPr lang="en-US" sz="4800" dirty="0"/>
            </a:br>
            <a:r>
              <a:rPr lang="en" sz="4800" dirty="0"/>
              <a:t>Creativity</a:t>
            </a:r>
            <a:endParaRPr lang="en-NG" sz="4800" dirty="0"/>
          </a:p>
        </p:txBody>
      </p:sp>
      <p:sp>
        <p:nvSpPr>
          <p:cNvPr id="3" name="Content Placeholder 2">
            <a:extLst>
              <a:ext uri="{FF2B5EF4-FFF2-40B4-BE49-F238E27FC236}">
                <a16:creationId xmlns:a16="http://schemas.microsoft.com/office/drawing/2014/main" id="{FF904654-A6EF-D626-B809-77994781EB45}"/>
              </a:ext>
            </a:extLst>
          </p:cNvPr>
          <p:cNvSpPr>
            <a:spLocks noGrp="1"/>
          </p:cNvSpPr>
          <p:nvPr>
            <p:ph idx="1"/>
          </p:nvPr>
        </p:nvSpPr>
        <p:spPr>
          <a:xfrm>
            <a:off x="457200" y="1124744"/>
            <a:ext cx="8229600" cy="4818856"/>
          </a:xfrm>
        </p:spPr>
        <p:txBody>
          <a:bodyPr/>
          <a:lstStyle/>
          <a:p>
            <a:pPr>
              <a:buFont typeface="Wingdings" panose="05000000000000000000" pitchFamily="2" charset="2"/>
              <a:buChar char="q"/>
            </a:pPr>
            <a:r>
              <a:rPr lang="en" sz="3600" dirty="0"/>
              <a:t>Creativity is the ability to come up with new ideas and to identify new and different ways of looking at a problem and opportunities. </a:t>
            </a:r>
          </a:p>
          <a:p>
            <a:pPr>
              <a:buFont typeface="Wingdings" panose="05000000000000000000" pitchFamily="2" charset="2"/>
              <a:buChar char="q"/>
            </a:pPr>
            <a:r>
              <a:rPr lang="en" sz="3600" dirty="0"/>
              <a:t>A process of assembling ideas by recombining elements already known but wrongly assumed to be unrelated to each other.</a:t>
            </a:r>
            <a:endParaRPr lang="en-NG" sz="3600" dirty="0"/>
          </a:p>
          <a:p>
            <a:endParaRPr lang="en-NG" dirty="0"/>
          </a:p>
        </p:txBody>
      </p:sp>
    </p:spTree>
    <p:extLst>
      <p:ext uri="{BB962C8B-B14F-4D97-AF65-F5344CB8AC3E}">
        <p14:creationId xmlns:p14="http://schemas.microsoft.com/office/powerpoint/2010/main" val="4179414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2157-6072-010F-260E-B23E49F2DA2A}"/>
              </a:ext>
            </a:extLst>
          </p:cNvPr>
          <p:cNvSpPr>
            <a:spLocks noGrp="1"/>
          </p:cNvSpPr>
          <p:nvPr>
            <p:ph type="title"/>
          </p:nvPr>
        </p:nvSpPr>
        <p:spPr>
          <a:xfrm>
            <a:off x="457200" y="648072"/>
            <a:ext cx="8686800" cy="476672"/>
          </a:xfrm>
        </p:spPr>
        <p:txBody>
          <a:bodyPr/>
          <a:lstStyle/>
          <a:p>
            <a:r>
              <a:rPr lang="en" sz="2400" dirty="0"/>
              <a:t>Jobberman is </a:t>
            </a:r>
            <a:r>
              <a:rPr lang="en" sz="2400" b="1" dirty="0"/>
              <a:t>a Nigerian based job portal and career platform that lists candidate job applications for employers and helps connect people looking for jobs with companies hiring</a:t>
            </a:r>
            <a:r>
              <a:rPr lang="en" sz="2400" dirty="0"/>
              <a:t>.</a:t>
            </a:r>
            <a:endParaRPr lang="en-NG" sz="2400" dirty="0"/>
          </a:p>
        </p:txBody>
      </p:sp>
      <p:pic>
        <p:nvPicPr>
          <p:cNvPr id="5" name="Content Placeholder 4">
            <a:extLst>
              <a:ext uri="{FF2B5EF4-FFF2-40B4-BE49-F238E27FC236}">
                <a16:creationId xmlns:a16="http://schemas.microsoft.com/office/drawing/2014/main" id="{9CC3D87F-6EB3-6F49-50F6-9CAE1013BC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12" y="1052736"/>
            <a:ext cx="9180512" cy="5805264"/>
          </a:xfrm>
        </p:spPr>
      </p:pic>
    </p:spTree>
    <p:extLst>
      <p:ext uri="{BB962C8B-B14F-4D97-AF65-F5344CB8AC3E}">
        <p14:creationId xmlns:p14="http://schemas.microsoft.com/office/powerpoint/2010/main" val="118177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D6C1-EC25-85C7-2508-6CACE4B7706B}"/>
              </a:ext>
            </a:extLst>
          </p:cNvPr>
          <p:cNvSpPr>
            <a:spLocks noGrp="1"/>
          </p:cNvSpPr>
          <p:nvPr>
            <p:ph type="title"/>
          </p:nvPr>
        </p:nvSpPr>
        <p:spPr/>
        <p:txBody>
          <a:bodyPr/>
          <a:lstStyle/>
          <a:p>
            <a:endParaRPr lang="en-NG" dirty="0"/>
          </a:p>
        </p:txBody>
      </p:sp>
      <p:sp>
        <p:nvSpPr>
          <p:cNvPr id="3" name="Text Placeholder 2">
            <a:extLst>
              <a:ext uri="{FF2B5EF4-FFF2-40B4-BE49-F238E27FC236}">
                <a16:creationId xmlns:a16="http://schemas.microsoft.com/office/drawing/2014/main" id="{FB6C6C9D-6F8E-FBD4-D533-DD74C3C89A2D}"/>
              </a:ext>
            </a:extLst>
          </p:cNvPr>
          <p:cNvSpPr>
            <a:spLocks noGrp="1"/>
          </p:cNvSpPr>
          <p:nvPr>
            <p:ph type="body" idx="1"/>
          </p:nvPr>
        </p:nvSpPr>
        <p:spPr>
          <a:xfrm>
            <a:off x="630238" y="1690688"/>
            <a:ext cx="3868737" cy="814387"/>
          </a:xfrm>
        </p:spPr>
        <p:txBody>
          <a:bodyPr/>
          <a:lstStyle/>
          <a:p>
            <a:br>
              <a:rPr lang="en-US" u="none" strike="noStrike" dirty="0">
                <a:solidFill>
                  <a:srgbClr val="000000"/>
                </a:solidFill>
                <a:effectLst/>
              </a:rPr>
            </a:br>
            <a:endParaRPr lang="en-US" u="none" strike="noStrike" dirty="0">
              <a:solidFill>
                <a:srgbClr val="000000"/>
              </a:solidFill>
              <a:effectLst/>
            </a:endParaRPr>
          </a:p>
          <a:p>
            <a:endParaRPr lang="en-US" dirty="0"/>
          </a:p>
          <a:p>
            <a:endParaRPr lang="en-US" u="none" strike="noStrike" dirty="0">
              <a:solidFill>
                <a:srgbClr val="000000"/>
              </a:solidFill>
              <a:effectLst/>
            </a:endParaRPr>
          </a:p>
          <a:p>
            <a:endParaRPr lang="en-US" dirty="0"/>
          </a:p>
          <a:p>
            <a:endParaRPr lang="en-US" u="none" strike="noStrike" dirty="0">
              <a:solidFill>
                <a:srgbClr val="000000"/>
              </a:solidFill>
              <a:effectLst/>
            </a:endParaRPr>
          </a:p>
          <a:p>
            <a:endParaRPr lang="en-US" dirty="0"/>
          </a:p>
          <a:p>
            <a:r>
              <a:rPr lang="en-US" u="none" strike="noStrike" dirty="0" err="1">
                <a:solidFill>
                  <a:srgbClr val="000000"/>
                </a:solidFill>
                <a:effectLst/>
              </a:rPr>
              <a:t>Folarunsho</a:t>
            </a:r>
            <a:r>
              <a:rPr lang="en-US" u="none" strike="noStrike" dirty="0">
                <a:solidFill>
                  <a:srgbClr val="000000"/>
                </a:solidFill>
                <a:effectLst/>
              </a:rPr>
              <a:t> </a:t>
            </a:r>
            <a:r>
              <a:rPr lang="en-US" u="none" strike="noStrike" dirty="0" err="1">
                <a:solidFill>
                  <a:srgbClr val="000000"/>
                </a:solidFill>
                <a:effectLst/>
              </a:rPr>
              <a:t>Alakija</a:t>
            </a:r>
            <a:endParaRPr lang="en-US" u="none" strike="noStrike" dirty="0">
              <a:solidFill>
                <a:srgbClr val="000000"/>
              </a:solidFill>
              <a:effectLst/>
            </a:endParaRPr>
          </a:p>
          <a:p>
            <a:endParaRPr lang="en-NG" dirty="0"/>
          </a:p>
        </p:txBody>
      </p:sp>
      <p:pic>
        <p:nvPicPr>
          <p:cNvPr id="8" name="Content Placeholder 7">
            <a:extLst>
              <a:ext uri="{FF2B5EF4-FFF2-40B4-BE49-F238E27FC236}">
                <a16:creationId xmlns:a16="http://schemas.microsoft.com/office/drawing/2014/main" id="{E44B78CE-7143-3DA0-66F5-64C6DED4406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2505075"/>
            <a:ext cx="4498975" cy="3684588"/>
          </a:xfrm>
        </p:spPr>
      </p:pic>
      <p:sp>
        <p:nvSpPr>
          <p:cNvPr id="5" name="Text Placeholder 4">
            <a:extLst>
              <a:ext uri="{FF2B5EF4-FFF2-40B4-BE49-F238E27FC236}">
                <a16:creationId xmlns:a16="http://schemas.microsoft.com/office/drawing/2014/main" id="{E55E7516-14FC-1654-CCB2-42946280C900}"/>
              </a:ext>
            </a:extLst>
          </p:cNvPr>
          <p:cNvSpPr>
            <a:spLocks noGrp="1"/>
          </p:cNvSpPr>
          <p:nvPr>
            <p:ph type="body" sz="quarter" idx="3"/>
          </p:nvPr>
        </p:nvSpPr>
        <p:spPr/>
        <p:txBody>
          <a:bodyPr/>
          <a:lstStyle/>
          <a:p>
            <a:r>
              <a:rPr lang="en-US" dirty="0" err="1"/>
              <a:t>Hajiya</a:t>
            </a:r>
            <a:r>
              <a:rPr lang="en-US" dirty="0"/>
              <a:t> Bola </a:t>
            </a:r>
            <a:r>
              <a:rPr lang="en-US" dirty="0" err="1"/>
              <a:t>Shagaya</a:t>
            </a:r>
            <a:endParaRPr lang="en-NG" dirty="0"/>
          </a:p>
        </p:txBody>
      </p:sp>
      <p:pic>
        <p:nvPicPr>
          <p:cNvPr id="10" name="Content Placeholder 9">
            <a:extLst>
              <a:ext uri="{FF2B5EF4-FFF2-40B4-BE49-F238E27FC236}">
                <a16:creationId xmlns:a16="http://schemas.microsoft.com/office/drawing/2014/main" id="{9503826F-E86D-2F9E-232D-54B8F3B6F2C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106499" y="2505075"/>
            <a:ext cx="4037501" cy="3684588"/>
          </a:xfrm>
        </p:spPr>
      </p:pic>
    </p:spTree>
    <p:extLst>
      <p:ext uri="{BB962C8B-B14F-4D97-AF65-F5344CB8AC3E}">
        <p14:creationId xmlns:p14="http://schemas.microsoft.com/office/powerpoint/2010/main" val="1341462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282A-B691-9100-717B-81992EE0A329}"/>
              </a:ext>
            </a:extLst>
          </p:cNvPr>
          <p:cNvSpPr>
            <a:spLocks noGrp="1"/>
          </p:cNvSpPr>
          <p:nvPr>
            <p:ph type="title"/>
          </p:nvPr>
        </p:nvSpPr>
        <p:spPr/>
        <p:txBody>
          <a:bodyPr/>
          <a:lstStyle/>
          <a:p>
            <a:r>
              <a:rPr lang="en-US" dirty="0"/>
              <a:t>Intercontinental Schools</a:t>
            </a:r>
            <a:endParaRPr lang="en-NG" dirty="0"/>
          </a:p>
        </p:txBody>
      </p:sp>
      <p:sp>
        <p:nvSpPr>
          <p:cNvPr id="3" name="Content Placeholder 2">
            <a:extLst>
              <a:ext uri="{FF2B5EF4-FFF2-40B4-BE49-F238E27FC236}">
                <a16:creationId xmlns:a16="http://schemas.microsoft.com/office/drawing/2014/main" id="{98927EFE-DF76-4403-DB67-3B7D15B3A701}"/>
              </a:ext>
            </a:extLst>
          </p:cNvPr>
          <p:cNvSpPr>
            <a:spLocks noGrp="1"/>
          </p:cNvSpPr>
          <p:nvPr>
            <p:ph sz="half" idx="1"/>
          </p:nvPr>
        </p:nvSpPr>
        <p:spPr/>
        <p:txBody>
          <a:bodyPr/>
          <a:lstStyle/>
          <a:p>
            <a:endParaRPr lang="en-NG" dirty="0"/>
          </a:p>
        </p:txBody>
      </p:sp>
      <p:sp>
        <p:nvSpPr>
          <p:cNvPr id="4" name="Content Placeholder 3">
            <a:extLst>
              <a:ext uri="{FF2B5EF4-FFF2-40B4-BE49-F238E27FC236}">
                <a16:creationId xmlns:a16="http://schemas.microsoft.com/office/drawing/2014/main" id="{CEC460AD-979A-6EFE-8412-4DF38D89C064}"/>
              </a:ext>
            </a:extLst>
          </p:cNvPr>
          <p:cNvSpPr>
            <a:spLocks noGrp="1"/>
          </p:cNvSpPr>
          <p:nvPr>
            <p:ph sz="half" idx="2"/>
          </p:nvPr>
        </p:nvSpPr>
        <p:spPr/>
        <p:txBody>
          <a:bodyPr/>
          <a:lstStyle/>
          <a:p>
            <a:endParaRPr lang="en-NG" dirty="0"/>
          </a:p>
        </p:txBody>
      </p:sp>
      <p:pic>
        <p:nvPicPr>
          <p:cNvPr id="5" name="Content Placeholder 18">
            <a:extLst>
              <a:ext uri="{FF2B5EF4-FFF2-40B4-BE49-F238E27FC236}">
                <a16:creationId xmlns:a16="http://schemas.microsoft.com/office/drawing/2014/main" id="{69C715C4-2E8F-CACE-E250-5E306524D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82800"/>
            <a:ext cx="3662362" cy="3860800"/>
          </a:xfrm>
          <a:prstGeom prst="rect">
            <a:avLst/>
          </a:prstGeom>
        </p:spPr>
      </p:pic>
      <p:pic>
        <p:nvPicPr>
          <p:cNvPr id="6" name="Picture 5">
            <a:extLst>
              <a:ext uri="{FF2B5EF4-FFF2-40B4-BE49-F238E27FC236}">
                <a16:creationId xmlns:a16="http://schemas.microsoft.com/office/drawing/2014/main" id="{8CBFADC0-6818-9505-265F-9C430CD5C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2363" y="2102098"/>
            <a:ext cx="5481638" cy="3860799"/>
          </a:xfrm>
          <a:prstGeom prst="rect">
            <a:avLst/>
          </a:prstGeom>
        </p:spPr>
      </p:pic>
    </p:spTree>
    <p:extLst>
      <p:ext uri="{BB962C8B-B14F-4D97-AF65-F5344CB8AC3E}">
        <p14:creationId xmlns:p14="http://schemas.microsoft.com/office/powerpoint/2010/main" val="1677565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16B5-F7C5-BA54-FD67-09C452998650}"/>
              </a:ext>
            </a:extLst>
          </p:cNvPr>
          <p:cNvSpPr>
            <a:spLocks noGrp="1"/>
          </p:cNvSpPr>
          <p:nvPr>
            <p:ph type="title"/>
          </p:nvPr>
        </p:nvSpPr>
        <p:spPr/>
        <p:txBody>
          <a:bodyPr/>
          <a:lstStyle/>
          <a:p>
            <a:r>
              <a:rPr lang="en-US" dirty="0"/>
              <a:t> </a:t>
            </a:r>
            <a:endParaRPr lang="en-NG" dirty="0"/>
          </a:p>
        </p:txBody>
      </p:sp>
      <p:pic>
        <p:nvPicPr>
          <p:cNvPr id="4" name="Content Placeholder 3">
            <a:extLst>
              <a:ext uri="{FF2B5EF4-FFF2-40B4-BE49-F238E27FC236}">
                <a16:creationId xmlns:a16="http://schemas.microsoft.com/office/drawing/2014/main" id="{FF7643BD-F351-6044-2839-555714A742E9}"/>
              </a:ext>
            </a:extLst>
          </p:cNvPr>
          <p:cNvPicPr>
            <a:picLocks noGrp="1" noChangeAspect="1"/>
          </p:cNvPicPr>
          <p:nvPr>
            <p:ph idx="1"/>
          </p:nvPr>
        </p:nvPicPr>
        <p:blipFill>
          <a:blip r:embed="rId2"/>
          <a:stretch>
            <a:fillRect/>
          </a:stretch>
        </p:blipFill>
        <p:spPr>
          <a:xfrm>
            <a:off x="1475656" y="1143000"/>
            <a:ext cx="5472608" cy="4374232"/>
          </a:xfrm>
          <a:prstGeom prst="rect">
            <a:avLst/>
          </a:prstGeom>
        </p:spPr>
      </p:pic>
      <p:pic>
        <p:nvPicPr>
          <p:cNvPr id="5" name="Content Placeholder 8">
            <a:extLst>
              <a:ext uri="{FF2B5EF4-FFF2-40B4-BE49-F238E27FC236}">
                <a16:creationId xmlns:a16="http://schemas.microsoft.com/office/drawing/2014/main" id="{C26C0E5B-A40E-C858-4B1E-BDEBA43C9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8931" y="71523"/>
            <a:ext cx="5249333" cy="1057275"/>
          </a:xfrm>
          <a:prstGeom prst="rect">
            <a:avLst/>
          </a:prstGeom>
        </p:spPr>
      </p:pic>
    </p:spTree>
    <p:extLst>
      <p:ext uri="{BB962C8B-B14F-4D97-AF65-F5344CB8AC3E}">
        <p14:creationId xmlns:p14="http://schemas.microsoft.com/office/powerpoint/2010/main" val="1141042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27D9-069A-ED47-A0DA-79AD6FC2F7DC}"/>
              </a:ext>
            </a:extLst>
          </p:cNvPr>
          <p:cNvSpPr>
            <a:spLocks noGrp="1"/>
          </p:cNvSpPr>
          <p:nvPr>
            <p:ph type="title"/>
          </p:nvPr>
        </p:nvSpPr>
        <p:spPr>
          <a:xfrm>
            <a:off x="0" y="-1"/>
            <a:ext cx="9144000" cy="962025"/>
          </a:xfrm>
        </p:spPr>
        <p:txBody>
          <a:bodyPr/>
          <a:lstStyle/>
          <a:p>
            <a:r>
              <a:rPr lang="en-US" sz="1800" dirty="0" err="1"/>
              <a:t>Flutterwave</a:t>
            </a:r>
            <a:r>
              <a:rPr lang="en-US" sz="1800" dirty="0"/>
              <a:t>, its goal is brilliant and heroic — enable payments across platforms for businesses, big and small, across the continent. One of its most beloved products, Barter, makes it possible for Nigerian users to buy dollars with the naira in their local accounts.</a:t>
            </a:r>
            <a:endParaRPr lang="en-NG" sz="1800" dirty="0"/>
          </a:p>
        </p:txBody>
      </p:sp>
      <p:pic>
        <p:nvPicPr>
          <p:cNvPr id="5" name="Content Placeholder 4">
            <a:extLst>
              <a:ext uri="{FF2B5EF4-FFF2-40B4-BE49-F238E27FC236}">
                <a16:creationId xmlns:a16="http://schemas.microsoft.com/office/drawing/2014/main" id="{535697D8-D4CE-8FFB-048D-F2CD1E7CC2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66825"/>
            <a:ext cx="8229600" cy="4629150"/>
          </a:xfrm>
        </p:spPr>
      </p:pic>
    </p:spTree>
    <p:extLst>
      <p:ext uri="{BB962C8B-B14F-4D97-AF65-F5344CB8AC3E}">
        <p14:creationId xmlns:p14="http://schemas.microsoft.com/office/powerpoint/2010/main" val="3367258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95F48-6A47-4C6F-95A1-D896CE113866}"/>
              </a:ext>
            </a:extLst>
          </p:cNvPr>
          <p:cNvSpPr>
            <a:spLocks noGrp="1"/>
          </p:cNvSpPr>
          <p:nvPr>
            <p:ph type="title"/>
          </p:nvPr>
        </p:nvSpPr>
        <p:spPr/>
        <p:txBody>
          <a:bodyPr/>
          <a:lstStyle/>
          <a:p>
            <a:r>
              <a:rPr lang="en-US" dirty="0"/>
              <a:t> PAYSTACK AND CO-INVESTORS</a:t>
            </a:r>
            <a:endParaRPr lang="en-NG" dirty="0"/>
          </a:p>
        </p:txBody>
      </p:sp>
      <p:pic>
        <p:nvPicPr>
          <p:cNvPr id="5" name="Content Placeholder 4">
            <a:extLst>
              <a:ext uri="{FF2B5EF4-FFF2-40B4-BE49-F238E27FC236}">
                <a16:creationId xmlns:a16="http://schemas.microsoft.com/office/drawing/2014/main" id="{479589DF-B86E-4F37-8FE7-3537A6FF01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96752"/>
            <a:ext cx="9144000" cy="5472608"/>
          </a:xfrm>
        </p:spPr>
      </p:pic>
    </p:spTree>
    <p:extLst>
      <p:ext uri="{BB962C8B-B14F-4D97-AF65-F5344CB8AC3E}">
        <p14:creationId xmlns:p14="http://schemas.microsoft.com/office/powerpoint/2010/main" val="1093975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A5BC-36EF-4901-8C42-97FBF6D07DE8}"/>
              </a:ext>
            </a:extLst>
          </p:cNvPr>
          <p:cNvSpPr>
            <a:spLocks noGrp="1"/>
          </p:cNvSpPr>
          <p:nvPr>
            <p:ph type="title"/>
          </p:nvPr>
        </p:nvSpPr>
        <p:spPr>
          <a:xfrm>
            <a:off x="457200" y="76200"/>
            <a:ext cx="8686800" cy="1066800"/>
          </a:xfrm>
        </p:spPr>
        <p:txBody>
          <a:bodyPr/>
          <a:lstStyle/>
          <a:p>
            <a:r>
              <a:rPr lang="en-US" dirty="0"/>
              <a:t>Youths are the Key To Achieve Progress</a:t>
            </a:r>
            <a:endParaRPr lang="en-NG" dirty="0"/>
          </a:p>
        </p:txBody>
      </p:sp>
      <p:pic>
        <p:nvPicPr>
          <p:cNvPr id="5" name="Content Placeholder 4">
            <a:extLst>
              <a:ext uri="{FF2B5EF4-FFF2-40B4-BE49-F238E27FC236}">
                <a16:creationId xmlns:a16="http://schemas.microsoft.com/office/drawing/2014/main" id="{897F98DD-E710-B31E-5E19-DD7CF4F8C0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320130"/>
            <a:ext cx="8229600" cy="4629150"/>
          </a:xfrm>
        </p:spPr>
      </p:pic>
    </p:spTree>
    <p:extLst>
      <p:ext uri="{BB962C8B-B14F-4D97-AF65-F5344CB8AC3E}">
        <p14:creationId xmlns:p14="http://schemas.microsoft.com/office/powerpoint/2010/main" val="457805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1A96-3A08-E63B-3A37-8669EE8E2C8F}"/>
              </a:ext>
            </a:extLst>
          </p:cNvPr>
          <p:cNvSpPr>
            <a:spLocks noGrp="1"/>
          </p:cNvSpPr>
          <p:nvPr>
            <p:ph type="title"/>
          </p:nvPr>
        </p:nvSpPr>
        <p:spPr/>
        <p:txBody>
          <a:bodyPr/>
          <a:lstStyle/>
          <a:p>
            <a:endParaRPr lang="en-NG"/>
          </a:p>
        </p:txBody>
      </p:sp>
      <p:pic>
        <p:nvPicPr>
          <p:cNvPr id="5" name="Content Placeholder 4">
            <a:extLst>
              <a:ext uri="{FF2B5EF4-FFF2-40B4-BE49-F238E27FC236}">
                <a16:creationId xmlns:a16="http://schemas.microsoft.com/office/drawing/2014/main" id="{4626C81F-7E7A-5790-6CEB-8018AA3FA0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80512" cy="6858000"/>
          </a:xfrm>
        </p:spPr>
      </p:pic>
    </p:spTree>
    <p:extLst>
      <p:ext uri="{BB962C8B-B14F-4D97-AF65-F5344CB8AC3E}">
        <p14:creationId xmlns:p14="http://schemas.microsoft.com/office/powerpoint/2010/main" val="3023090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60993-B478-DD73-3521-46D81355CCF5}"/>
              </a:ext>
            </a:extLst>
          </p:cNvPr>
          <p:cNvSpPr>
            <a:spLocks noGrp="1"/>
          </p:cNvSpPr>
          <p:nvPr>
            <p:ph type="title"/>
          </p:nvPr>
        </p:nvSpPr>
        <p:spPr>
          <a:xfrm>
            <a:off x="0" y="0"/>
            <a:ext cx="9144000" cy="904528"/>
          </a:xfrm>
        </p:spPr>
        <p:txBody>
          <a:bodyPr/>
          <a:lstStyle/>
          <a:p>
            <a:r>
              <a:rPr lang="en-US" sz="2000" dirty="0"/>
              <a:t>Hanu </a:t>
            </a:r>
            <a:r>
              <a:rPr lang="en-US" sz="2000" dirty="0" err="1"/>
              <a:t>Agbodje’s</a:t>
            </a:r>
            <a:r>
              <a:rPr lang="en-US" sz="2000" dirty="0"/>
              <a:t> Patricia has become a leading e-Commerce platform that trades unused iTunes, Amazon, and Google Play gift cards and it is arguably the first of its kind in sub-Saharan Africa. </a:t>
            </a:r>
            <a:endParaRPr lang="en-NG" sz="2000" dirty="0"/>
          </a:p>
        </p:txBody>
      </p:sp>
      <p:pic>
        <p:nvPicPr>
          <p:cNvPr id="5" name="Content Placeholder 4">
            <a:extLst>
              <a:ext uri="{FF2B5EF4-FFF2-40B4-BE49-F238E27FC236}">
                <a16:creationId xmlns:a16="http://schemas.microsoft.com/office/drawing/2014/main" id="{9979AE05-A557-EE43-1C70-2B1C5CEFD0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04528"/>
            <a:ext cx="9143999" cy="5953472"/>
          </a:xfrm>
        </p:spPr>
      </p:pic>
    </p:spTree>
    <p:extLst>
      <p:ext uri="{BB962C8B-B14F-4D97-AF65-F5344CB8AC3E}">
        <p14:creationId xmlns:p14="http://schemas.microsoft.com/office/powerpoint/2010/main" val="1002638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3C2D5-501B-F2E5-2C87-3FD282AA05BC}"/>
              </a:ext>
            </a:extLst>
          </p:cNvPr>
          <p:cNvSpPr>
            <a:spLocks noGrp="1"/>
          </p:cNvSpPr>
          <p:nvPr>
            <p:ph type="title"/>
          </p:nvPr>
        </p:nvSpPr>
        <p:spPr/>
        <p:txBody>
          <a:bodyPr/>
          <a:lstStyle/>
          <a:p>
            <a:endParaRPr lang="en-NG"/>
          </a:p>
        </p:txBody>
      </p:sp>
      <p:pic>
        <p:nvPicPr>
          <p:cNvPr id="5" name="Content Placeholder 4">
            <a:extLst>
              <a:ext uri="{FF2B5EF4-FFF2-40B4-BE49-F238E27FC236}">
                <a16:creationId xmlns:a16="http://schemas.microsoft.com/office/drawing/2014/main" id="{C0C5ABFA-55F6-2B21-D84D-797F6950B4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64920"/>
            <a:ext cx="8229600" cy="4632960"/>
          </a:xfrm>
        </p:spPr>
      </p:pic>
    </p:spTree>
    <p:extLst>
      <p:ext uri="{BB962C8B-B14F-4D97-AF65-F5344CB8AC3E}">
        <p14:creationId xmlns:p14="http://schemas.microsoft.com/office/powerpoint/2010/main" val="836135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9046-BCFD-3651-D8B9-BEB943110985}"/>
              </a:ext>
            </a:extLst>
          </p:cNvPr>
          <p:cNvSpPr>
            <a:spLocks noGrp="1"/>
          </p:cNvSpPr>
          <p:nvPr>
            <p:ph type="title"/>
          </p:nvPr>
        </p:nvSpPr>
        <p:spPr>
          <a:xfrm>
            <a:off x="0" y="0"/>
            <a:ext cx="9108504" cy="914400"/>
          </a:xfrm>
        </p:spPr>
        <p:txBody>
          <a:bodyPr/>
          <a:lstStyle/>
          <a:p>
            <a:r>
              <a:rPr lang="en-US" sz="2000" dirty="0"/>
              <a:t>Collaboration is the process of two or more people, entities or organizations working together to complete a task or achieve a goal. Collaboration is similar to cooperation. Most collaboration requires leadership</a:t>
            </a:r>
            <a:endParaRPr lang="en-NG" sz="2000" dirty="0"/>
          </a:p>
        </p:txBody>
      </p:sp>
      <p:pic>
        <p:nvPicPr>
          <p:cNvPr id="5" name="Content Placeholder 4">
            <a:extLst>
              <a:ext uri="{FF2B5EF4-FFF2-40B4-BE49-F238E27FC236}">
                <a16:creationId xmlns:a16="http://schemas.microsoft.com/office/drawing/2014/main" id="{A5ED600C-14F9-9028-577D-C310AB9C1D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24744"/>
            <a:ext cx="9144000" cy="5832648"/>
          </a:xfrm>
        </p:spPr>
      </p:pic>
    </p:spTree>
    <p:extLst>
      <p:ext uri="{BB962C8B-B14F-4D97-AF65-F5344CB8AC3E}">
        <p14:creationId xmlns:p14="http://schemas.microsoft.com/office/powerpoint/2010/main" val="1808366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q"/>
            </a:pPr>
            <a:r>
              <a:rPr lang="en-US" dirty="0"/>
              <a:t>Teach Problem Identification</a:t>
            </a:r>
          </a:p>
        </p:txBody>
      </p:sp>
      <p:sp>
        <p:nvSpPr>
          <p:cNvPr id="3" name="Content Placeholder 2"/>
          <p:cNvSpPr>
            <a:spLocks noGrp="1"/>
          </p:cNvSpPr>
          <p:nvPr>
            <p:ph idx="1"/>
          </p:nvPr>
        </p:nvSpPr>
        <p:spPr/>
        <p:txBody>
          <a:bodyPr/>
          <a:lstStyle/>
          <a:p>
            <a:r>
              <a:rPr lang="en-US" sz="2400" dirty="0"/>
              <a:t>Students need to learn how to identify problems before they learn how to solve them.</a:t>
            </a:r>
          </a:p>
          <a:p>
            <a:r>
              <a:rPr lang="en-US" sz="2400" dirty="0"/>
              <a:t>Problem-solving has been taught in schools for decades — but the same cannot be said for problem identification.</a:t>
            </a:r>
          </a:p>
          <a:p>
            <a:r>
              <a:rPr lang="en-US" sz="2400" dirty="0"/>
              <a:t>Traditionally, problem-solving is taught by presenting students with issues that are already clearly defined by someone else.</a:t>
            </a:r>
          </a:p>
          <a:p>
            <a:r>
              <a:rPr lang="en-US" sz="2400" dirty="0"/>
              <a:t>In the real world, problems can only be solved when they have been properly identified and described.</a:t>
            </a:r>
          </a:p>
          <a:p>
            <a:r>
              <a:rPr lang="en-US" sz="2400" dirty="0"/>
              <a:t>Entrepreneurship education teaches students to identify problems they have never encountered before — a skill that will be very useful in tomorrow’s world.</a:t>
            </a:r>
          </a:p>
        </p:txBody>
      </p:sp>
    </p:spTree>
    <p:extLst>
      <p:ext uri="{BB962C8B-B14F-4D97-AF65-F5344CB8AC3E}">
        <p14:creationId xmlns:p14="http://schemas.microsoft.com/office/powerpoint/2010/main" val="1947313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q"/>
            </a:pPr>
            <a:r>
              <a:rPr lang="en-US" dirty="0"/>
              <a:t>Develop Grit</a:t>
            </a:r>
          </a:p>
        </p:txBody>
      </p:sp>
      <p:sp>
        <p:nvSpPr>
          <p:cNvPr id="3" name="Content Placeholder 2"/>
          <p:cNvSpPr>
            <a:spLocks noGrp="1"/>
          </p:cNvSpPr>
          <p:nvPr>
            <p:ph idx="1"/>
          </p:nvPr>
        </p:nvSpPr>
        <p:spPr/>
        <p:txBody>
          <a:bodyPr/>
          <a:lstStyle/>
          <a:p>
            <a:r>
              <a:rPr lang="en-US" sz="2400" dirty="0"/>
              <a:t>In her bestselling book “Grit,” researcher and professor of psychology at the University of Pennsylvania, Angela Duckworth states that “grit” may be the single most important factor in a person’s long term success.</a:t>
            </a:r>
          </a:p>
          <a:p>
            <a:r>
              <a:rPr lang="en-US" sz="2400" dirty="0"/>
              <a:t>Her research shows that grades, intelligence, and socioeconomic status do not stack up to the characteristic she defines as “grit.”</a:t>
            </a:r>
          </a:p>
          <a:p>
            <a:r>
              <a:rPr lang="en-US" sz="2400" dirty="0"/>
              <a:t>According to Duckworth, grit consists of passion and sustained persistence applied toward long-term achievement.</a:t>
            </a:r>
          </a:p>
          <a:p>
            <a:r>
              <a:rPr lang="en-US" sz="2400" dirty="0"/>
              <a:t>The demanding and uncertain entrepreneurship journey requires more passion and sustained persistence than most other activities.</a:t>
            </a:r>
          </a:p>
          <a:p>
            <a:r>
              <a:rPr lang="en-US" sz="2400" dirty="0"/>
              <a:t>This makes an entrepreneurship focused program ideal for developing grit in your students</a:t>
            </a:r>
          </a:p>
          <a:p>
            <a:endParaRPr lang="en-US" sz="2400" dirty="0"/>
          </a:p>
        </p:txBody>
      </p:sp>
    </p:spTree>
    <p:extLst>
      <p:ext uri="{BB962C8B-B14F-4D97-AF65-F5344CB8AC3E}">
        <p14:creationId xmlns:p14="http://schemas.microsoft.com/office/powerpoint/2010/main" val="2903594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Font typeface="Wingdings" panose="05000000000000000000" pitchFamily="2" charset="2"/>
              <a:buChar char="q"/>
            </a:pPr>
            <a:r>
              <a:rPr lang="en-US" dirty="0"/>
              <a:t>Make the World A Better Place</a:t>
            </a:r>
          </a:p>
        </p:txBody>
      </p:sp>
      <p:sp>
        <p:nvSpPr>
          <p:cNvPr id="3" name="Content Placeholder 2"/>
          <p:cNvSpPr>
            <a:spLocks noGrp="1"/>
          </p:cNvSpPr>
          <p:nvPr>
            <p:ph idx="1"/>
          </p:nvPr>
        </p:nvSpPr>
        <p:spPr/>
        <p:txBody>
          <a:bodyPr/>
          <a:lstStyle/>
          <a:p>
            <a:r>
              <a:rPr lang="en-US" dirty="0"/>
              <a:t>Entrepreneurs seek to solve problems, meet needs, and ease pain points with the help of their products and services.</a:t>
            </a:r>
          </a:p>
          <a:p>
            <a:r>
              <a:rPr lang="en-US" dirty="0"/>
              <a:t>They are hard-wired to make a difference and make the world a better place.</a:t>
            </a:r>
          </a:p>
          <a:p>
            <a:r>
              <a:rPr lang="en-US" dirty="0"/>
              <a:t>By participating in entrepreneurship programs, students don’t just become ready to create their own futures — they become ready to change the world.</a:t>
            </a:r>
          </a:p>
          <a:p>
            <a:r>
              <a:rPr lang="en-US" dirty="0"/>
              <a:t> Do you wish to transform your village/country etc.., then be entrepreneurial.</a:t>
            </a:r>
          </a:p>
        </p:txBody>
      </p:sp>
    </p:spTree>
    <p:extLst>
      <p:ext uri="{BB962C8B-B14F-4D97-AF65-F5344CB8AC3E}">
        <p14:creationId xmlns:p14="http://schemas.microsoft.com/office/powerpoint/2010/main" val="4058878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0FB1-9C5E-1A11-99C5-3D6921FAC971}"/>
              </a:ext>
            </a:extLst>
          </p:cNvPr>
          <p:cNvSpPr>
            <a:spLocks noGrp="1"/>
          </p:cNvSpPr>
          <p:nvPr>
            <p:ph type="title"/>
          </p:nvPr>
        </p:nvSpPr>
        <p:spPr/>
        <p:txBody>
          <a:bodyPr/>
          <a:lstStyle/>
          <a:p>
            <a:endParaRPr lang="en-NG"/>
          </a:p>
        </p:txBody>
      </p:sp>
      <p:sp>
        <p:nvSpPr>
          <p:cNvPr id="3" name="Content Placeholder 2">
            <a:extLst>
              <a:ext uri="{FF2B5EF4-FFF2-40B4-BE49-F238E27FC236}">
                <a16:creationId xmlns:a16="http://schemas.microsoft.com/office/drawing/2014/main" id="{735F819A-D3C3-5484-452A-CB0678AD2F63}"/>
              </a:ext>
            </a:extLst>
          </p:cNvPr>
          <p:cNvSpPr>
            <a:spLocks noGrp="1"/>
          </p:cNvSpPr>
          <p:nvPr>
            <p:ph idx="1"/>
          </p:nvPr>
        </p:nvSpPr>
        <p:spPr/>
        <p:txBody>
          <a:bodyPr/>
          <a:lstStyle/>
          <a:p>
            <a:pPr>
              <a:buFont typeface="Wingdings" panose="05000000000000000000" pitchFamily="2" charset="2"/>
              <a:buChar char="q"/>
            </a:pPr>
            <a:r>
              <a:rPr lang="en-US" sz="3200" dirty="0"/>
              <a:t>The majority of the people may think that the term entrepreneurship has one single meaning. </a:t>
            </a:r>
          </a:p>
          <a:p>
            <a:pPr>
              <a:buFont typeface="Wingdings" panose="05000000000000000000" pitchFamily="2" charset="2"/>
              <a:buChar char="q"/>
            </a:pPr>
            <a:r>
              <a:rPr lang="en-US" sz="3200" dirty="0"/>
              <a:t>However, the term is quite elastic and has a wide range of different meanings.</a:t>
            </a:r>
          </a:p>
          <a:p>
            <a:pPr>
              <a:buFont typeface="Wingdings" panose="05000000000000000000" pitchFamily="2" charset="2"/>
              <a:buChar char="q"/>
            </a:pPr>
            <a:r>
              <a:rPr lang="en-US" sz="3200" dirty="0"/>
              <a:t> Two most popular kinds of </a:t>
            </a:r>
            <a:r>
              <a:rPr lang="en-US" sz="2400" dirty="0"/>
              <a:t>entrepreneurship are:</a:t>
            </a:r>
          </a:p>
          <a:p>
            <a:r>
              <a:rPr lang="en-US" sz="3200" dirty="0"/>
              <a:t>Business entrepreneurship and </a:t>
            </a:r>
          </a:p>
          <a:p>
            <a:r>
              <a:rPr lang="en-US" sz="3200" dirty="0"/>
              <a:t>Social entrepreneurship.</a:t>
            </a:r>
            <a:endParaRPr lang="en-NG" sz="3200" dirty="0"/>
          </a:p>
        </p:txBody>
      </p:sp>
    </p:spTree>
    <p:extLst>
      <p:ext uri="{BB962C8B-B14F-4D97-AF65-F5344CB8AC3E}">
        <p14:creationId xmlns:p14="http://schemas.microsoft.com/office/powerpoint/2010/main" val="3006777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FB06-ACED-4E6F-7DFD-A569738FB0FB}"/>
              </a:ext>
            </a:extLst>
          </p:cNvPr>
          <p:cNvSpPr>
            <a:spLocks noGrp="1"/>
          </p:cNvSpPr>
          <p:nvPr>
            <p:ph type="title"/>
          </p:nvPr>
        </p:nvSpPr>
        <p:spPr/>
        <p:txBody>
          <a:bodyPr/>
          <a:lstStyle/>
          <a:p>
            <a:endParaRPr lang="en-NG"/>
          </a:p>
        </p:txBody>
      </p:sp>
      <p:pic>
        <p:nvPicPr>
          <p:cNvPr id="4" name="Content Placeholder 3">
            <a:extLst>
              <a:ext uri="{FF2B5EF4-FFF2-40B4-BE49-F238E27FC236}">
                <a16:creationId xmlns:a16="http://schemas.microsoft.com/office/drawing/2014/main" id="{479C34F2-F160-66E9-B04B-5C3A13D3F5DE}"/>
              </a:ext>
            </a:extLst>
          </p:cNvPr>
          <p:cNvPicPr>
            <a:picLocks noGrp="1" noChangeAspect="1"/>
          </p:cNvPicPr>
          <p:nvPr>
            <p:ph idx="1"/>
          </p:nvPr>
        </p:nvPicPr>
        <p:blipFill>
          <a:blip r:embed="rId2"/>
          <a:stretch>
            <a:fillRect/>
          </a:stretch>
        </p:blipFill>
        <p:spPr>
          <a:xfrm>
            <a:off x="-252536" y="-67817"/>
            <a:ext cx="9577064" cy="6881193"/>
          </a:xfrm>
          <a:prstGeom prst="rect">
            <a:avLst/>
          </a:prstGeom>
        </p:spPr>
      </p:pic>
    </p:spTree>
    <p:extLst>
      <p:ext uri="{BB962C8B-B14F-4D97-AF65-F5344CB8AC3E}">
        <p14:creationId xmlns:p14="http://schemas.microsoft.com/office/powerpoint/2010/main" val="61890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3" y="76200"/>
            <a:ext cx="8856984" cy="6781800"/>
          </a:xfrm>
        </p:spPr>
      </p:pic>
    </p:spTree>
    <p:extLst>
      <p:ext uri="{BB962C8B-B14F-4D97-AF65-F5344CB8AC3E}">
        <p14:creationId xmlns:p14="http://schemas.microsoft.com/office/powerpoint/2010/main" val="944984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7560840" cy="1066800"/>
          </a:xfrm>
        </p:spPr>
        <p:txBody>
          <a:bodyPr/>
          <a:lstStyle/>
          <a:p>
            <a:r>
              <a:rPr lang="en-US" dirty="0"/>
              <a:t> Role of Entrepreneurship Education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836712"/>
            <a:ext cx="8604448" cy="5616623"/>
          </a:xfrm>
        </p:spPr>
      </p:pic>
    </p:spTree>
    <p:extLst>
      <p:ext uri="{BB962C8B-B14F-4D97-AF65-F5344CB8AC3E}">
        <p14:creationId xmlns:p14="http://schemas.microsoft.com/office/powerpoint/2010/main" val="3382239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a:t>Who is an Entrepreneur?</a:t>
            </a:r>
          </a:p>
        </p:txBody>
      </p:sp>
      <p:sp>
        <p:nvSpPr>
          <p:cNvPr id="13315" name="Rectangle 3"/>
          <p:cNvSpPr>
            <a:spLocks noGrp="1" noChangeArrowheads="1"/>
          </p:cNvSpPr>
          <p:nvPr>
            <p:ph type="body" idx="1"/>
          </p:nvPr>
        </p:nvSpPr>
        <p:spPr/>
        <p:txBody>
          <a:bodyPr/>
          <a:lstStyle/>
          <a:p>
            <a:r>
              <a:rPr lang="en-US" altLang="en-US" sz="2400" dirty="0"/>
              <a:t>An Entrepreneur is somebody who is in search of change, who identifies it and exploit it.</a:t>
            </a:r>
          </a:p>
          <a:p>
            <a:r>
              <a:rPr lang="en-US" sz="2400" b="1" dirty="0"/>
              <a:t>Entrepreneurs build many of the things you use and love today</a:t>
            </a:r>
            <a:r>
              <a:rPr lang="en-US" sz="2400" dirty="0"/>
              <a:t>. </a:t>
            </a:r>
          </a:p>
          <a:p>
            <a:r>
              <a:rPr lang="en-US" sz="2400" dirty="0"/>
              <a:t>Think about it. Someone had to come up with an idea and then </a:t>
            </a:r>
            <a:r>
              <a:rPr lang="en-US" sz="2400" dirty="0">
                <a:hlinkClick r:id="rId2"/>
              </a:rPr>
              <a:t>make the effort to build it up</a:t>
            </a:r>
            <a:r>
              <a:rPr lang="en-US" sz="2400" dirty="0"/>
              <a:t>. </a:t>
            </a:r>
          </a:p>
          <a:p>
            <a:r>
              <a:rPr lang="en-US" sz="2400" dirty="0"/>
              <a:t>Someone had to believe in that idea and fork over the money to make it reality.</a:t>
            </a:r>
          </a:p>
          <a:p>
            <a:r>
              <a:rPr lang="en-US" sz="2400" dirty="0"/>
              <a:t> And when you finally unveil your creation, you have to hope that it will be successful to justify the effort put into it. </a:t>
            </a:r>
          </a:p>
          <a:p>
            <a:r>
              <a:rPr lang="en-US" sz="2400" b="1" dirty="0"/>
              <a:t>Entrepreneurship is a really laborious and time consuming effort.</a:t>
            </a:r>
            <a:endParaRPr lang="en-US" sz="2400" dirty="0"/>
          </a:p>
          <a:p>
            <a:pPr marL="0" indent="0">
              <a:buNone/>
            </a:pPr>
            <a:endParaRPr lang="en-US" dirty="0"/>
          </a:p>
          <a:p>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627E-3A7A-5642-28CA-9A21D1E61F02}"/>
              </a:ext>
            </a:extLst>
          </p:cNvPr>
          <p:cNvSpPr>
            <a:spLocks noGrp="1"/>
          </p:cNvSpPr>
          <p:nvPr>
            <p:ph type="title"/>
          </p:nvPr>
        </p:nvSpPr>
        <p:spPr>
          <a:xfrm>
            <a:off x="457200" y="76200"/>
            <a:ext cx="8686800" cy="1066800"/>
          </a:xfrm>
        </p:spPr>
        <p:txBody>
          <a:bodyPr/>
          <a:lstStyle/>
          <a:p>
            <a:r>
              <a:rPr lang="en-US" dirty="0"/>
              <a:t>Characteristics that successful Entrepreneurs Share.</a:t>
            </a:r>
            <a:endParaRPr lang="en-NG" dirty="0"/>
          </a:p>
        </p:txBody>
      </p:sp>
      <p:sp>
        <p:nvSpPr>
          <p:cNvPr id="3" name="Content Placeholder 2">
            <a:extLst>
              <a:ext uri="{FF2B5EF4-FFF2-40B4-BE49-F238E27FC236}">
                <a16:creationId xmlns:a16="http://schemas.microsoft.com/office/drawing/2014/main" id="{81C3404D-9328-CC55-13F0-B7C3E0AB5284}"/>
              </a:ext>
            </a:extLst>
          </p:cNvPr>
          <p:cNvSpPr>
            <a:spLocks noGrp="1"/>
          </p:cNvSpPr>
          <p:nvPr>
            <p:ph idx="1"/>
          </p:nvPr>
        </p:nvSpPr>
        <p:spPr/>
        <p:txBody>
          <a:bodyPr/>
          <a:lstStyle/>
          <a:p>
            <a:pPr>
              <a:buFont typeface="Wingdings" panose="05000000000000000000" pitchFamily="2" charset="2"/>
              <a:buChar char="q"/>
            </a:pPr>
            <a:r>
              <a:rPr lang="en-US" dirty="0"/>
              <a:t>Among them are:</a:t>
            </a:r>
          </a:p>
          <a:p>
            <a:pPr>
              <a:buFont typeface="Arial" panose="020B0604020202020204" pitchFamily="34" charset="0"/>
              <a:buChar char="•"/>
            </a:pPr>
            <a:r>
              <a:rPr lang="en-US" dirty="0"/>
              <a:t>a personal passion to solve a problem</a:t>
            </a:r>
          </a:p>
          <a:p>
            <a:pPr>
              <a:buFont typeface="Arial" panose="020B0604020202020204" pitchFamily="34" charset="0"/>
              <a:buChar char="•"/>
            </a:pPr>
            <a:r>
              <a:rPr lang="en-US" dirty="0"/>
              <a:t>a vision for what’s innovative</a:t>
            </a:r>
          </a:p>
          <a:p>
            <a:pPr>
              <a:buFont typeface="Arial" panose="020B0604020202020204" pitchFamily="34" charset="0"/>
              <a:buChar char="•"/>
            </a:pPr>
            <a:r>
              <a:rPr lang="en-US" dirty="0"/>
              <a:t>the skills to build a product or service, and a business around it</a:t>
            </a:r>
          </a:p>
          <a:p>
            <a:pPr>
              <a:buFont typeface="Arial" panose="020B0604020202020204" pitchFamily="34" charset="0"/>
              <a:buChar char="•"/>
            </a:pPr>
            <a:r>
              <a:rPr lang="en-US" dirty="0"/>
              <a:t>the tenacity to constantly seek feedback, iterate and pivot</a:t>
            </a:r>
          </a:p>
          <a:p>
            <a:pPr>
              <a:buFont typeface="Arial" panose="020B0604020202020204" pitchFamily="34" charset="0"/>
              <a:buChar char="•"/>
            </a:pPr>
            <a:r>
              <a:rPr lang="en-US" dirty="0"/>
              <a:t>the ability to empathize with and inspire those around you.</a:t>
            </a:r>
          </a:p>
          <a:p>
            <a:endParaRPr lang="en-NG" dirty="0"/>
          </a:p>
        </p:txBody>
      </p:sp>
    </p:spTree>
    <p:extLst>
      <p:ext uri="{BB962C8B-B14F-4D97-AF65-F5344CB8AC3E}">
        <p14:creationId xmlns:p14="http://schemas.microsoft.com/office/powerpoint/2010/main" val="3602033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CED5-7740-15B4-7FA8-CDC9E46B9D5F}"/>
              </a:ext>
            </a:extLst>
          </p:cNvPr>
          <p:cNvSpPr>
            <a:spLocks noGrp="1"/>
          </p:cNvSpPr>
          <p:nvPr>
            <p:ph type="title"/>
          </p:nvPr>
        </p:nvSpPr>
        <p:spPr/>
        <p:txBody>
          <a:bodyPr/>
          <a:lstStyle/>
          <a:p>
            <a:r>
              <a:rPr lang="en-US" dirty="0"/>
              <a:t>Can You Make Things Happen?</a:t>
            </a:r>
            <a:endParaRPr lang="en-NG" dirty="0"/>
          </a:p>
        </p:txBody>
      </p:sp>
      <p:pic>
        <p:nvPicPr>
          <p:cNvPr id="4" name="Content Placeholder 3">
            <a:extLst>
              <a:ext uri="{FF2B5EF4-FFF2-40B4-BE49-F238E27FC236}">
                <a16:creationId xmlns:a16="http://schemas.microsoft.com/office/drawing/2014/main" id="{FB29AB04-EADB-8A20-5B73-FFC242A70CCC}"/>
              </a:ext>
            </a:extLst>
          </p:cNvPr>
          <p:cNvPicPr>
            <a:picLocks noGrp="1" noChangeAspect="1"/>
          </p:cNvPicPr>
          <p:nvPr>
            <p:ph idx="1"/>
          </p:nvPr>
        </p:nvPicPr>
        <p:blipFill>
          <a:blip r:embed="rId2"/>
          <a:stretch>
            <a:fillRect/>
          </a:stretch>
        </p:blipFill>
        <p:spPr>
          <a:xfrm>
            <a:off x="457200" y="1314831"/>
            <a:ext cx="8229600" cy="4533138"/>
          </a:xfrm>
          <a:prstGeom prst="rect">
            <a:avLst/>
          </a:prstGeom>
        </p:spPr>
      </p:pic>
    </p:spTree>
    <p:extLst>
      <p:ext uri="{BB962C8B-B14F-4D97-AF65-F5344CB8AC3E}">
        <p14:creationId xmlns:p14="http://schemas.microsoft.com/office/powerpoint/2010/main" val="966652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5D11F-C913-E4BA-9709-3FE01EF5B645}"/>
              </a:ext>
            </a:extLst>
          </p:cNvPr>
          <p:cNvSpPr>
            <a:spLocks noGrp="1"/>
          </p:cNvSpPr>
          <p:nvPr>
            <p:ph type="title"/>
          </p:nvPr>
        </p:nvSpPr>
        <p:spPr>
          <a:xfrm>
            <a:off x="457200" y="76200"/>
            <a:ext cx="7859216" cy="1066800"/>
          </a:xfrm>
        </p:spPr>
        <p:txBody>
          <a:bodyPr/>
          <a:lstStyle/>
          <a:p>
            <a:r>
              <a:rPr lang="en-US" sz="2800" dirty="0"/>
              <a:t>Approach to Develop Sustainable Entrepreneurship Education for Girls in Kano State Schools</a:t>
            </a:r>
            <a:endParaRPr lang="en-NG" sz="2800" dirty="0"/>
          </a:p>
        </p:txBody>
      </p:sp>
      <p:pic>
        <p:nvPicPr>
          <p:cNvPr id="4" name="Content Placeholder 3">
            <a:extLst>
              <a:ext uri="{FF2B5EF4-FFF2-40B4-BE49-F238E27FC236}">
                <a16:creationId xmlns:a16="http://schemas.microsoft.com/office/drawing/2014/main" id="{5CC4745A-C1A1-07F4-8430-DC1ECCF8125C}"/>
              </a:ext>
            </a:extLst>
          </p:cNvPr>
          <p:cNvPicPr>
            <a:picLocks noGrp="1" noChangeAspect="1"/>
          </p:cNvPicPr>
          <p:nvPr>
            <p:ph idx="1"/>
          </p:nvPr>
        </p:nvPicPr>
        <p:blipFill>
          <a:blip r:embed="rId2"/>
          <a:stretch>
            <a:fillRect/>
          </a:stretch>
        </p:blipFill>
        <p:spPr>
          <a:xfrm>
            <a:off x="107505" y="1421252"/>
            <a:ext cx="8928992" cy="5360548"/>
          </a:xfrm>
          <a:prstGeom prst="rect">
            <a:avLst/>
          </a:prstGeom>
        </p:spPr>
      </p:pic>
    </p:spTree>
    <p:extLst>
      <p:ext uri="{BB962C8B-B14F-4D97-AF65-F5344CB8AC3E}">
        <p14:creationId xmlns:p14="http://schemas.microsoft.com/office/powerpoint/2010/main" val="4125734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B6E5-B8F7-ACAE-DDFE-762B1CAD9E8F}"/>
              </a:ext>
            </a:extLst>
          </p:cNvPr>
          <p:cNvSpPr>
            <a:spLocks noGrp="1"/>
          </p:cNvSpPr>
          <p:nvPr>
            <p:ph type="title"/>
          </p:nvPr>
        </p:nvSpPr>
        <p:spPr/>
        <p:txBody>
          <a:bodyPr/>
          <a:lstStyle/>
          <a:p>
            <a:r>
              <a:rPr lang="en-US" dirty="0"/>
              <a:t> Summary</a:t>
            </a:r>
            <a:endParaRPr lang="en-NG" dirty="0"/>
          </a:p>
        </p:txBody>
      </p:sp>
      <p:sp>
        <p:nvSpPr>
          <p:cNvPr id="3" name="Content Placeholder 2">
            <a:extLst>
              <a:ext uri="{FF2B5EF4-FFF2-40B4-BE49-F238E27FC236}">
                <a16:creationId xmlns:a16="http://schemas.microsoft.com/office/drawing/2014/main" id="{B104B62C-F4D3-F627-3E74-3B1765DEC802}"/>
              </a:ext>
            </a:extLst>
          </p:cNvPr>
          <p:cNvSpPr>
            <a:spLocks noGrp="1"/>
          </p:cNvSpPr>
          <p:nvPr>
            <p:ph idx="1"/>
          </p:nvPr>
        </p:nvSpPr>
        <p:spPr/>
        <p:txBody>
          <a:bodyPr/>
          <a:lstStyle/>
          <a:p>
            <a:r>
              <a:rPr lang="en-US" dirty="0"/>
              <a:t>Research tells us that girls perform better in girl-only environments, so it is imperative that we develop more entrepreneurship opportunities for young girls. </a:t>
            </a:r>
          </a:p>
          <a:p>
            <a:r>
              <a:rPr lang="en-US" dirty="0"/>
              <a:t>Business leaders can do their part by volunteering by launching mentoring programs for young girls at their companies. </a:t>
            </a:r>
          </a:p>
          <a:p>
            <a:r>
              <a:rPr lang="en-US" dirty="0"/>
              <a:t>Parents can include their daughters in family decision-making around money, and we can all talk to the girls in our lives about the importance of financial literacy and financial empowerment.</a:t>
            </a:r>
          </a:p>
          <a:p>
            <a:endParaRPr lang="en-NG" dirty="0"/>
          </a:p>
        </p:txBody>
      </p:sp>
    </p:spTree>
    <p:extLst>
      <p:ext uri="{BB962C8B-B14F-4D97-AF65-F5344CB8AC3E}">
        <p14:creationId xmlns:p14="http://schemas.microsoft.com/office/powerpoint/2010/main" val="101476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4810B-580D-4176-1D74-922DA6170755}"/>
              </a:ext>
            </a:extLst>
          </p:cNvPr>
          <p:cNvSpPr>
            <a:spLocks noGrp="1"/>
          </p:cNvSpPr>
          <p:nvPr>
            <p:ph type="title"/>
          </p:nvPr>
        </p:nvSpPr>
        <p:spPr/>
        <p:txBody>
          <a:bodyPr/>
          <a:lstStyle/>
          <a:p>
            <a:endParaRPr lang="en-NG"/>
          </a:p>
        </p:txBody>
      </p:sp>
      <p:sp>
        <p:nvSpPr>
          <p:cNvPr id="3" name="Content Placeholder 2">
            <a:extLst>
              <a:ext uri="{FF2B5EF4-FFF2-40B4-BE49-F238E27FC236}">
                <a16:creationId xmlns:a16="http://schemas.microsoft.com/office/drawing/2014/main" id="{9803E711-D087-0B32-F7AF-AFE707A2FADF}"/>
              </a:ext>
            </a:extLst>
          </p:cNvPr>
          <p:cNvSpPr>
            <a:spLocks noGrp="1"/>
          </p:cNvSpPr>
          <p:nvPr>
            <p:ph idx="1"/>
          </p:nvPr>
        </p:nvSpPr>
        <p:spPr/>
        <p:txBody>
          <a:bodyPr/>
          <a:lstStyle/>
          <a:p>
            <a:r>
              <a:rPr lang="en-US" dirty="0"/>
              <a:t>The young girls of today are preparing for careers in industries that have not yet been invented. We need them to have the courage and the confidence—along with the business acumen and technology skills—to create the solutions that are remaking our world. </a:t>
            </a:r>
          </a:p>
          <a:p>
            <a:r>
              <a:rPr lang="en-US" dirty="0"/>
              <a:t>But they also need to know how to sell that solution so that it gets adopted.</a:t>
            </a:r>
          </a:p>
          <a:p>
            <a:r>
              <a:rPr lang="en-US" dirty="0"/>
              <a:t>Girls need to learn both the hard entrepreneurial skills and those softer leadership skills when they are young so that they can practice them through adolescence and into adulthood.</a:t>
            </a:r>
          </a:p>
          <a:p>
            <a:endParaRPr lang="en-NG" dirty="0"/>
          </a:p>
        </p:txBody>
      </p:sp>
    </p:spTree>
    <p:extLst>
      <p:ext uri="{BB962C8B-B14F-4D97-AF65-F5344CB8AC3E}">
        <p14:creationId xmlns:p14="http://schemas.microsoft.com/office/powerpoint/2010/main" val="2217374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C568-A65C-1F79-CC09-2CCA205FE3F9}"/>
              </a:ext>
            </a:extLst>
          </p:cNvPr>
          <p:cNvSpPr>
            <a:spLocks noGrp="1"/>
          </p:cNvSpPr>
          <p:nvPr>
            <p:ph type="title"/>
          </p:nvPr>
        </p:nvSpPr>
        <p:spPr/>
        <p:txBody>
          <a:bodyPr/>
          <a:lstStyle/>
          <a:p>
            <a:r>
              <a:rPr lang="en-US" dirty="0"/>
              <a:t> Conclusion</a:t>
            </a:r>
            <a:endParaRPr lang="en-NG" dirty="0"/>
          </a:p>
        </p:txBody>
      </p:sp>
      <p:sp>
        <p:nvSpPr>
          <p:cNvPr id="3" name="Content Placeholder 2">
            <a:extLst>
              <a:ext uri="{FF2B5EF4-FFF2-40B4-BE49-F238E27FC236}">
                <a16:creationId xmlns:a16="http://schemas.microsoft.com/office/drawing/2014/main" id="{28AF3137-DE61-EF56-D7BA-CA5E5C303453}"/>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000" b="0" i="0" u="none" strike="noStrike" kern="1200" cap="none" spc="0" normalizeH="0" baseline="0" noProof="0" dirty="0">
                <a:ln>
                  <a:noFill/>
                </a:ln>
                <a:solidFill>
                  <a:prstClr val="black"/>
                </a:solidFill>
                <a:effectLst/>
                <a:uLnTx/>
                <a:uFillTx/>
                <a:latin typeface="Calibri"/>
                <a:ea typeface="+mn-ea"/>
                <a:cs typeface="+mn-cs"/>
              </a:rPr>
              <a:t>To improve better outcomes in promoting girls entrepreneurship, there is the need for: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000" b="0" i="0" u="none" strike="noStrike" kern="1200" cap="none" spc="0" normalizeH="0" baseline="0" noProof="0" dirty="0">
                <a:ln>
                  <a:noFill/>
                </a:ln>
                <a:solidFill>
                  <a:prstClr val="black"/>
                </a:solidFill>
                <a:effectLst/>
                <a:uLnTx/>
                <a:uFillTx/>
                <a:latin typeface="Calibri"/>
                <a:ea typeface="+mn-ea"/>
                <a:cs typeface="+mn-cs"/>
              </a:rPr>
              <a:t>More Collaborations – especially with Multi – lateral agencies, Donor agencies, Civil Society orgs., NGO’s, are required to support and scale up interventions.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000" b="0" i="0" u="none" strike="noStrike" kern="1200" cap="none" spc="0" normalizeH="0" baseline="0" noProof="0" dirty="0">
                <a:ln>
                  <a:noFill/>
                </a:ln>
                <a:solidFill>
                  <a:prstClr val="black"/>
                </a:solidFill>
                <a:effectLst/>
                <a:uLnTx/>
                <a:uFillTx/>
                <a:latin typeface="Calibri"/>
                <a:ea typeface="+mn-ea"/>
                <a:cs typeface="+mn-cs"/>
              </a:rPr>
              <a:t>New Innovative Approaches – geared towards improving the entrepreneurial eco-systems.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000" b="0" i="0" u="none" strike="noStrike" kern="1200" cap="none" spc="0" normalizeH="0" baseline="0" noProof="0" dirty="0">
                <a:ln>
                  <a:noFill/>
                </a:ln>
                <a:solidFill>
                  <a:prstClr val="black"/>
                </a:solidFill>
                <a:effectLst/>
                <a:uLnTx/>
                <a:uFillTx/>
                <a:latin typeface="Calibri"/>
                <a:ea typeface="+mn-ea"/>
                <a:cs typeface="+mn-cs"/>
              </a:rPr>
              <a:t>Entrepreneurial Management – that emphasize the search for new opportunities to improve sustainable development outcomes.</a:t>
            </a:r>
          </a:p>
          <a:p>
            <a:endParaRPr lang="en-NG" dirty="0"/>
          </a:p>
        </p:txBody>
      </p:sp>
    </p:spTree>
    <p:extLst>
      <p:ext uri="{BB962C8B-B14F-4D97-AF65-F5344CB8AC3E}">
        <p14:creationId xmlns:p14="http://schemas.microsoft.com/office/powerpoint/2010/main" val="2535447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B490-B419-5875-54C6-9AF0D0F6E346}"/>
              </a:ext>
            </a:extLst>
          </p:cNvPr>
          <p:cNvSpPr>
            <a:spLocks noGrp="1"/>
          </p:cNvSpPr>
          <p:nvPr>
            <p:ph type="title"/>
          </p:nvPr>
        </p:nvSpPr>
        <p:spPr/>
        <p:txBody>
          <a:bodyPr/>
          <a:lstStyle/>
          <a:p>
            <a:r>
              <a:rPr lang="en-US" dirty="0"/>
              <a:t>                     THANK YOU</a:t>
            </a:r>
            <a:endParaRPr lang="en-NG" dirty="0"/>
          </a:p>
        </p:txBody>
      </p:sp>
      <p:pic>
        <p:nvPicPr>
          <p:cNvPr id="4" name="Content Placeholder 3">
            <a:extLst>
              <a:ext uri="{FF2B5EF4-FFF2-40B4-BE49-F238E27FC236}">
                <a16:creationId xmlns:a16="http://schemas.microsoft.com/office/drawing/2014/main" id="{1BDDCE03-9A55-3CB0-065F-185B3EEF7C84}"/>
              </a:ext>
            </a:extLst>
          </p:cNvPr>
          <p:cNvPicPr>
            <a:picLocks noGrp="1" noChangeAspect="1"/>
          </p:cNvPicPr>
          <p:nvPr>
            <p:ph idx="1"/>
          </p:nvPr>
        </p:nvPicPr>
        <p:blipFill>
          <a:blip r:embed="rId2"/>
          <a:stretch>
            <a:fillRect/>
          </a:stretch>
        </p:blipFill>
        <p:spPr>
          <a:xfrm>
            <a:off x="0" y="1143000"/>
            <a:ext cx="9144000" cy="5715000"/>
          </a:xfrm>
          <a:prstGeom prst="rect">
            <a:avLst/>
          </a:prstGeom>
        </p:spPr>
      </p:pic>
    </p:spTree>
    <p:extLst>
      <p:ext uri="{BB962C8B-B14F-4D97-AF65-F5344CB8AC3E}">
        <p14:creationId xmlns:p14="http://schemas.microsoft.com/office/powerpoint/2010/main" val="719886539"/>
      </p:ext>
    </p:extLst>
  </p:cSld>
  <p:clrMapOvr>
    <a:masterClrMapping/>
  </p:clrMapOvr>
</p:sld>
</file>

<file path=ppt/theme/theme1.xml><?xml version="1.0" encoding="utf-8"?>
<a:theme xmlns:a="http://schemas.openxmlformats.org/drawingml/2006/main" name="Presentation on product or service">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 History Month presentation</Template>
  <TotalTime>26323</TotalTime>
  <Words>1689</Words>
  <Application>Microsoft Office PowerPoint</Application>
  <PresentationFormat>On-screen Show (4:3)</PresentationFormat>
  <Paragraphs>128</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Gill Sans MT</vt:lpstr>
      <vt:lpstr>Times New Roman</vt:lpstr>
      <vt:lpstr>Wingdings</vt:lpstr>
      <vt:lpstr>Presentation on product or service</vt:lpstr>
      <vt:lpstr>BALA ADO KOFARMATA Professor of Entrepreneurial Studies DanGote Business School, Bayero University Kano</vt:lpstr>
      <vt:lpstr> AGENDA</vt:lpstr>
      <vt:lpstr> Introduction</vt:lpstr>
      <vt:lpstr> Quick Facts about Kano</vt:lpstr>
      <vt:lpstr>PowerPoint Presentation</vt:lpstr>
      <vt:lpstr>Entrepreneurship Education</vt:lpstr>
      <vt:lpstr>What is Entrepreneurship Education?</vt:lpstr>
      <vt:lpstr>PowerPoint Presentation</vt:lpstr>
      <vt:lpstr>Importance of Entrepreneurship Education to Students</vt:lpstr>
      <vt:lpstr>PowerPoint Presentation</vt:lpstr>
      <vt:lpstr>Benefits of Entrepreneurship Education for Girls</vt:lpstr>
      <vt:lpstr>Provides Room for Creativity and Innovation</vt:lpstr>
      <vt:lpstr>PowerPoint Presentation</vt:lpstr>
      <vt:lpstr>   Creativity</vt:lpstr>
      <vt:lpstr>Jobberman is a Nigerian based job portal and career platform that lists candidate job applications for employers and helps connect people looking for jobs with companies hiring.</vt:lpstr>
      <vt:lpstr>PowerPoint Presentation</vt:lpstr>
      <vt:lpstr>Intercontinental Schools</vt:lpstr>
      <vt:lpstr> </vt:lpstr>
      <vt:lpstr>Flutterwave, its goal is brilliant and heroic — enable payments across platforms for businesses, big and small, across the continent. One of its most beloved products, Barter, makes it possible for Nigerian users to buy dollars with the naira in their local accounts.</vt:lpstr>
      <vt:lpstr> PAYSTACK AND CO-INVESTORS</vt:lpstr>
      <vt:lpstr>Youths are the Key To Achieve Progress</vt:lpstr>
      <vt:lpstr>PowerPoint Presentation</vt:lpstr>
      <vt:lpstr>Hanu Agbodje’s Patricia has become a leading e-Commerce platform that trades unused iTunes, Amazon, and Google Play gift cards and it is arguably the first of its kind in sub-Saharan Africa. </vt:lpstr>
      <vt:lpstr>PowerPoint Presentation</vt:lpstr>
      <vt:lpstr>Collaboration is the process of two or more people, entities or organizations working together to complete a task or achieve a goal. Collaboration is similar to cooperation. Most collaboration requires leadership</vt:lpstr>
      <vt:lpstr>Teach Problem Identification</vt:lpstr>
      <vt:lpstr>Develop Grit</vt:lpstr>
      <vt:lpstr>Make the World A Better Place</vt:lpstr>
      <vt:lpstr>PowerPoint Presentation</vt:lpstr>
      <vt:lpstr>PowerPoint Presentation</vt:lpstr>
      <vt:lpstr>PowerPoint Presentation</vt:lpstr>
      <vt:lpstr> Role of Entrepreneurship Education</vt:lpstr>
      <vt:lpstr>Who is an Entrepreneur?</vt:lpstr>
      <vt:lpstr>Characteristics that successful Entrepreneurs Share.</vt:lpstr>
      <vt:lpstr>Can You Make Things Happen?</vt:lpstr>
      <vt:lpstr>Approach to Develop Sustainable Entrepreneurship Education for Girls in Kano State Schools</vt:lpstr>
      <vt:lpstr> Summary</vt:lpstr>
      <vt:lpstr>PowerPoint Presentation</vt:lpstr>
      <vt:lpstr> Conclusion</vt:lpstr>
      <vt:lpstr>                     THANK YOU</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 ADO KOFARMATA Professor of Entrepreneurial Studies DanGote Business School, Bayero University Kano</dc:title>
  <dc:subject/>
  <dc:creator>Bala KofarMata</dc:creator>
  <cp:keywords/>
  <dc:description/>
  <cp:lastModifiedBy>Bala Ado K/Mata</cp:lastModifiedBy>
  <cp:revision>24</cp:revision>
  <dcterms:created xsi:type="dcterms:W3CDTF">2022-08-01T05:14:52Z</dcterms:created>
  <dcterms:modified xsi:type="dcterms:W3CDTF">2024-02-20T19:58:01Z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TC101030761033</vt:lpwstr>
  </property>
</Properties>
</file>