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59"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92A3CD-7264-4D05-AC8A-FAA0DBEB100E}" type="doc">
      <dgm:prSet loTypeId="urn:microsoft.com/office/officeart/2005/8/layout/list1" loCatId="list" qsTypeId="urn:microsoft.com/office/officeart/2005/8/quickstyle/3d1" qsCatId="3D" csTypeId="urn:microsoft.com/office/officeart/2005/8/colors/accent0_3" csCatId="mainScheme" phldr="1"/>
      <dgm:spPr/>
      <dgm:t>
        <a:bodyPr/>
        <a:lstStyle/>
        <a:p>
          <a:endParaRPr lang="en-US"/>
        </a:p>
      </dgm:t>
    </dgm:pt>
    <dgm:pt modelId="{35A97DC6-CB5E-4BA8-AA70-8593CD85EBE9}">
      <dgm:prSet phldrT="[Text]" custT="1"/>
      <dgm:spPr/>
      <dgm:t>
        <a:bodyPr/>
        <a:lstStyle/>
        <a:p>
          <a:r>
            <a:rPr lang="en-US" sz="3600" b="1" dirty="0"/>
            <a:t>Buildings</a:t>
          </a:r>
        </a:p>
      </dgm:t>
    </dgm:pt>
    <dgm:pt modelId="{F52C3BA0-35E2-4C41-97F1-0D0FB3D768DF}" type="parTrans" cxnId="{8C054712-F7EC-4492-8626-D7DCC5674058}">
      <dgm:prSet/>
      <dgm:spPr/>
      <dgm:t>
        <a:bodyPr/>
        <a:lstStyle/>
        <a:p>
          <a:endParaRPr lang="en-US" sz="2800" b="1"/>
        </a:p>
      </dgm:t>
    </dgm:pt>
    <dgm:pt modelId="{C2EA7EC9-AF09-4213-A3E3-E8373B9F7299}" type="sibTrans" cxnId="{8C054712-F7EC-4492-8626-D7DCC5674058}">
      <dgm:prSet/>
      <dgm:spPr/>
      <dgm:t>
        <a:bodyPr/>
        <a:lstStyle/>
        <a:p>
          <a:endParaRPr lang="en-US" sz="2800" b="1"/>
        </a:p>
      </dgm:t>
    </dgm:pt>
    <dgm:pt modelId="{97E0AA15-91C5-4929-A31D-33E4EFE5141D}">
      <dgm:prSet phldrT="[Text]" custT="1"/>
      <dgm:spPr/>
      <dgm:t>
        <a:bodyPr/>
        <a:lstStyle/>
        <a:p>
          <a:r>
            <a:rPr lang="en-US" sz="3600" b="1" dirty="0"/>
            <a:t>Classroom facilities</a:t>
          </a:r>
        </a:p>
      </dgm:t>
    </dgm:pt>
    <dgm:pt modelId="{FBEABF4E-F012-46B1-B4B0-72280DF7B153}" type="parTrans" cxnId="{BA757866-62E2-4458-9048-B01361BA4D52}">
      <dgm:prSet/>
      <dgm:spPr/>
      <dgm:t>
        <a:bodyPr/>
        <a:lstStyle/>
        <a:p>
          <a:endParaRPr lang="en-US" sz="2800" b="1"/>
        </a:p>
      </dgm:t>
    </dgm:pt>
    <dgm:pt modelId="{11D7C713-7D72-4023-BD7F-74294E04172C}" type="sibTrans" cxnId="{BA757866-62E2-4458-9048-B01361BA4D52}">
      <dgm:prSet/>
      <dgm:spPr/>
      <dgm:t>
        <a:bodyPr/>
        <a:lstStyle/>
        <a:p>
          <a:endParaRPr lang="en-US" sz="2800" b="1"/>
        </a:p>
      </dgm:t>
    </dgm:pt>
    <dgm:pt modelId="{7231FB0C-B4B9-4B80-A7C4-06DB548C0863}">
      <dgm:prSet phldrT="[Text]" custT="1"/>
      <dgm:spPr/>
      <dgm:t>
        <a:bodyPr/>
        <a:lstStyle/>
        <a:p>
          <a:r>
            <a:rPr lang="en-US" sz="3600" b="1" dirty="0"/>
            <a:t>Safety and Security</a:t>
          </a:r>
        </a:p>
      </dgm:t>
    </dgm:pt>
    <dgm:pt modelId="{2ECA15BA-2C13-4390-8085-0B580BF723E3}" type="parTrans" cxnId="{8BE1CF41-C770-44B9-9065-3A3806955C61}">
      <dgm:prSet/>
      <dgm:spPr/>
      <dgm:t>
        <a:bodyPr/>
        <a:lstStyle/>
        <a:p>
          <a:endParaRPr lang="en-US" sz="2800" b="1"/>
        </a:p>
      </dgm:t>
    </dgm:pt>
    <dgm:pt modelId="{D26ADBCF-BB21-441A-9444-81FED5D0F743}" type="sibTrans" cxnId="{8BE1CF41-C770-44B9-9065-3A3806955C61}">
      <dgm:prSet/>
      <dgm:spPr/>
      <dgm:t>
        <a:bodyPr/>
        <a:lstStyle/>
        <a:p>
          <a:endParaRPr lang="en-US" sz="2800" b="1"/>
        </a:p>
      </dgm:t>
    </dgm:pt>
    <dgm:pt modelId="{394C4AE0-C98F-435D-9E89-B7E708BE24EC}">
      <dgm:prSet phldrT="[Text]" custT="1"/>
      <dgm:spPr/>
      <dgm:t>
        <a:bodyPr/>
        <a:lstStyle/>
        <a:p>
          <a:r>
            <a:rPr lang="en-US" sz="3600" b="1" dirty="0"/>
            <a:t>Sanitation and Hygiene</a:t>
          </a:r>
        </a:p>
      </dgm:t>
    </dgm:pt>
    <dgm:pt modelId="{B4E43A3E-D74F-4DD4-B666-1569767D30C2}" type="parTrans" cxnId="{6108E940-E0BC-4078-B001-06B2CA8505E5}">
      <dgm:prSet/>
      <dgm:spPr/>
      <dgm:t>
        <a:bodyPr/>
        <a:lstStyle/>
        <a:p>
          <a:endParaRPr lang="en-US" sz="2800" b="1"/>
        </a:p>
      </dgm:t>
    </dgm:pt>
    <dgm:pt modelId="{4B266BF6-865B-4478-9D7A-C0FE7D6A280C}" type="sibTrans" cxnId="{6108E940-E0BC-4078-B001-06B2CA8505E5}">
      <dgm:prSet/>
      <dgm:spPr/>
      <dgm:t>
        <a:bodyPr/>
        <a:lstStyle/>
        <a:p>
          <a:endParaRPr lang="en-US" sz="2800" b="1"/>
        </a:p>
      </dgm:t>
    </dgm:pt>
    <dgm:pt modelId="{B2159CF3-344F-4F34-851F-730B2A442276}" type="pres">
      <dgm:prSet presAssocID="{7492A3CD-7264-4D05-AC8A-FAA0DBEB100E}" presName="linear" presStyleCnt="0">
        <dgm:presLayoutVars>
          <dgm:dir/>
          <dgm:animLvl val="lvl"/>
          <dgm:resizeHandles val="exact"/>
        </dgm:presLayoutVars>
      </dgm:prSet>
      <dgm:spPr/>
    </dgm:pt>
    <dgm:pt modelId="{DDADCA07-CEDE-4B00-B9E7-22DD48A7DC4A}" type="pres">
      <dgm:prSet presAssocID="{35A97DC6-CB5E-4BA8-AA70-8593CD85EBE9}" presName="parentLin" presStyleCnt="0"/>
      <dgm:spPr/>
    </dgm:pt>
    <dgm:pt modelId="{AC1247B6-E450-41A2-9E94-1527CC0D58D8}" type="pres">
      <dgm:prSet presAssocID="{35A97DC6-CB5E-4BA8-AA70-8593CD85EBE9}" presName="parentLeftMargin" presStyleLbl="node1" presStyleIdx="0" presStyleCnt="4"/>
      <dgm:spPr/>
    </dgm:pt>
    <dgm:pt modelId="{3DCF71F5-6902-4672-AAC6-920D3C3A7746}" type="pres">
      <dgm:prSet presAssocID="{35A97DC6-CB5E-4BA8-AA70-8593CD85EBE9}" presName="parentText" presStyleLbl="node1" presStyleIdx="0" presStyleCnt="4">
        <dgm:presLayoutVars>
          <dgm:chMax val="0"/>
          <dgm:bulletEnabled val="1"/>
        </dgm:presLayoutVars>
      </dgm:prSet>
      <dgm:spPr/>
    </dgm:pt>
    <dgm:pt modelId="{F0BEF82C-3963-4CFD-A0E5-4A410E75F553}" type="pres">
      <dgm:prSet presAssocID="{35A97DC6-CB5E-4BA8-AA70-8593CD85EBE9}" presName="negativeSpace" presStyleCnt="0"/>
      <dgm:spPr/>
    </dgm:pt>
    <dgm:pt modelId="{07793602-8412-4F9C-813E-968B70A0E312}" type="pres">
      <dgm:prSet presAssocID="{35A97DC6-CB5E-4BA8-AA70-8593CD85EBE9}" presName="childText" presStyleLbl="conFgAcc1" presStyleIdx="0" presStyleCnt="4">
        <dgm:presLayoutVars>
          <dgm:bulletEnabled val="1"/>
        </dgm:presLayoutVars>
      </dgm:prSet>
      <dgm:spPr/>
    </dgm:pt>
    <dgm:pt modelId="{9E351671-3D83-4D8F-B36A-BC78ED495C2A}" type="pres">
      <dgm:prSet presAssocID="{C2EA7EC9-AF09-4213-A3E3-E8373B9F7299}" presName="spaceBetweenRectangles" presStyleCnt="0"/>
      <dgm:spPr/>
    </dgm:pt>
    <dgm:pt modelId="{5F2DCEFD-3A88-4AC4-A402-8AC001BB8CB5}" type="pres">
      <dgm:prSet presAssocID="{97E0AA15-91C5-4929-A31D-33E4EFE5141D}" presName="parentLin" presStyleCnt="0"/>
      <dgm:spPr/>
    </dgm:pt>
    <dgm:pt modelId="{748FD9B5-F9D3-4631-8F27-B3625189A431}" type="pres">
      <dgm:prSet presAssocID="{97E0AA15-91C5-4929-A31D-33E4EFE5141D}" presName="parentLeftMargin" presStyleLbl="node1" presStyleIdx="0" presStyleCnt="4"/>
      <dgm:spPr/>
    </dgm:pt>
    <dgm:pt modelId="{D15C3437-2051-4685-A1E5-013637607A3F}" type="pres">
      <dgm:prSet presAssocID="{97E0AA15-91C5-4929-A31D-33E4EFE5141D}" presName="parentText" presStyleLbl="node1" presStyleIdx="1" presStyleCnt="4">
        <dgm:presLayoutVars>
          <dgm:chMax val="0"/>
          <dgm:bulletEnabled val="1"/>
        </dgm:presLayoutVars>
      </dgm:prSet>
      <dgm:spPr/>
    </dgm:pt>
    <dgm:pt modelId="{4B405B0A-23C3-4F5D-B9DA-424CFF32D1E2}" type="pres">
      <dgm:prSet presAssocID="{97E0AA15-91C5-4929-A31D-33E4EFE5141D}" presName="negativeSpace" presStyleCnt="0"/>
      <dgm:spPr/>
    </dgm:pt>
    <dgm:pt modelId="{9AD60AEB-3596-458A-8562-9EE9AE7E70C3}" type="pres">
      <dgm:prSet presAssocID="{97E0AA15-91C5-4929-A31D-33E4EFE5141D}" presName="childText" presStyleLbl="conFgAcc1" presStyleIdx="1" presStyleCnt="4">
        <dgm:presLayoutVars>
          <dgm:bulletEnabled val="1"/>
        </dgm:presLayoutVars>
      </dgm:prSet>
      <dgm:spPr/>
    </dgm:pt>
    <dgm:pt modelId="{2B11CA7A-A131-42EA-9224-ED06D6E19707}" type="pres">
      <dgm:prSet presAssocID="{11D7C713-7D72-4023-BD7F-74294E04172C}" presName="spaceBetweenRectangles" presStyleCnt="0"/>
      <dgm:spPr/>
    </dgm:pt>
    <dgm:pt modelId="{E85D2479-0977-4DE9-9733-0957381797CD}" type="pres">
      <dgm:prSet presAssocID="{7231FB0C-B4B9-4B80-A7C4-06DB548C0863}" presName="parentLin" presStyleCnt="0"/>
      <dgm:spPr/>
    </dgm:pt>
    <dgm:pt modelId="{4342530C-8E98-4DEC-8E17-3F719843FF67}" type="pres">
      <dgm:prSet presAssocID="{7231FB0C-B4B9-4B80-A7C4-06DB548C0863}" presName="parentLeftMargin" presStyleLbl="node1" presStyleIdx="1" presStyleCnt="4"/>
      <dgm:spPr/>
    </dgm:pt>
    <dgm:pt modelId="{E6FBBD3B-50AB-4827-B9BC-EBF9DB7EBABA}" type="pres">
      <dgm:prSet presAssocID="{7231FB0C-B4B9-4B80-A7C4-06DB548C0863}" presName="parentText" presStyleLbl="node1" presStyleIdx="2" presStyleCnt="4">
        <dgm:presLayoutVars>
          <dgm:chMax val="0"/>
          <dgm:bulletEnabled val="1"/>
        </dgm:presLayoutVars>
      </dgm:prSet>
      <dgm:spPr/>
    </dgm:pt>
    <dgm:pt modelId="{EEE39E3C-6954-44EE-B810-B9BD10FE0F50}" type="pres">
      <dgm:prSet presAssocID="{7231FB0C-B4B9-4B80-A7C4-06DB548C0863}" presName="negativeSpace" presStyleCnt="0"/>
      <dgm:spPr/>
    </dgm:pt>
    <dgm:pt modelId="{C53DBF74-46AA-402C-93C1-BE18F47014B6}" type="pres">
      <dgm:prSet presAssocID="{7231FB0C-B4B9-4B80-A7C4-06DB548C0863}" presName="childText" presStyleLbl="conFgAcc1" presStyleIdx="2" presStyleCnt="4">
        <dgm:presLayoutVars>
          <dgm:bulletEnabled val="1"/>
        </dgm:presLayoutVars>
      </dgm:prSet>
      <dgm:spPr/>
    </dgm:pt>
    <dgm:pt modelId="{8C411174-358B-425D-B1A1-329F45CA5EBA}" type="pres">
      <dgm:prSet presAssocID="{D26ADBCF-BB21-441A-9444-81FED5D0F743}" presName="spaceBetweenRectangles" presStyleCnt="0"/>
      <dgm:spPr/>
    </dgm:pt>
    <dgm:pt modelId="{E3133651-2C2A-4C9D-B2CC-5C6CB3658588}" type="pres">
      <dgm:prSet presAssocID="{394C4AE0-C98F-435D-9E89-B7E708BE24EC}" presName="parentLin" presStyleCnt="0"/>
      <dgm:spPr/>
    </dgm:pt>
    <dgm:pt modelId="{2D0AEBA4-A97E-4515-BE39-F5142C34AFF9}" type="pres">
      <dgm:prSet presAssocID="{394C4AE0-C98F-435D-9E89-B7E708BE24EC}" presName="parentLeftMargin" presStyleLbl="node1" presStyleIdx="2" presStyleCnt="4"/>
      <dgm:spPr/>
    </dgm:pt>
    <dgm:pt modelId="{3594802C-887F-443A-9A40-7C70B419A25B}" type="pres">
      <dgm:prSet presAssocID="{394C4AE0-C98F-435D-9E89-B7E708BE24EC}" presName="parentText" presStyleLbl="node1" presStyleIdx="3" presStyleCnt="4">
        <dgm:presLayoutVars>
          <dgm:chMax val="0"/>
          <dgm:bulletEnabled val="1"/>
        </dgm:presLayoutVars>
      </dgm:prSet>
      <dgm:spPr/>
    </dgm:pt>
    <dgm:pt modelId="{7858DFAA-CF00-49FF-866B-A32FD4C2ED6A}" type="pres">
      <dgm:prSet presAssocID="{394C4AE0-C98F-435D-9E89-B7E708BE24EC}" presName="negativeSpace" presStyleCnt="0"/>
      <dgm:spPr/>
    </dgm:pt>
    <dgm:pt modelId="{558EB7D7-A711-4D26-AABF-A05E3223A9C2}" type="pres">
      <dgm:prSet presAssocID="{394C4AE0-C98F-435D-9E89-B7E708BE24EC}" presName="childText" presStyleLbl="conFgAcc1" presStyleIdx="3" presStyleCnt="4">
        <dgm:presLayoutVars>
          <dgm:bulletEnabled val="1"/>
        </dgm:presLayoutVars>
      </dgm:prSet>
      <dgm:spPr/>
    </dgm:pt>
  </dgm:ptLst>
  <dgm:cxnLst>
    <dgm:cxn modelId="{8C054712-F7EC-4492-8626-D7DCC5674058}" srcId="{7492A3CD-7264-4D05-AC8A-FAA0DBEB100E}" destId="{35A97DC6-CB5E-4BA8-AA70-8593CD85EBE9}" srcOrd="0" destOrd="0" parTransId="{F52C3BA0-35E2-4C41-97F1-0D0FB3D768DF}" sibTransId="{C2EA7EC9-AF09-4213-A3E3-E8373B9F7299}"/>
    <dgm:cxn modelId="{051E1327-5E54-4E48-A390-2BF06B18C079}" type="presOf" srcId="{35A97DC6-CB5E-4BA8-AA70-8593CD85EBE9}" destId="{AC1247B6-E450-41A2-9E94-1527CC0D58D8}" srcOrd="0" destOrd="0" presId="urn:microsoft.com/office/officeart/2005/8/layout/list1"/>
    <dgm:cxn modelId="{6108E940-E0BC-4078-B001-06B2CA8505E5}" srcId="{7492A3CD-7264-4D05-AC8A-FAA0DBEB100E}" destId="{394C4AE0-C98F-435D-9E89-B7E708BE24EC}" srcOrd="3" destOrd="0" parTransId="{B4E43A3E-D74F-4DD4-B666-1569767D30C2}" sibTransId="{4B266BF6-865B-4478-9D7A-C0FE7D6A280C}"/>
    <dgm:cxn modelId="{8BE1CF41-C770-44B9-9065-3A3806955C61}" srcId="{7492A3CD-7264-4D05-AC8A-FAA0DBEB100E}" destId="{7231FB0C-B4B9-4B80-A7C4-06DB548C0863}" srcOrd="2" destOrd="0" parTransId="{2ECA15BA-2C13-4390-8085-0B580BF723E3}" sibTransId="{D26ADBCF-BB21-441A-9444-81FED5D0F743}"/>
    <dgm:cxn modelId="{BA757866-62E2-4458-9048-B01361BA4D52}" srcId="{7492A3CD-7264-4D05-AC8A-FAA0DBEB100E}" destId="{97E0AA15-91C5-4929-A31D-33E4EFE5141D}" srcOrd="1" destOrd="0" parTransId="{FBEABF4E-F012-46B1-B4B0-72280DF7B153}" sibTransId="{11D7C713-7D72-4023-BD7F-74294E04172C}"/>
    <dgm:cxn modelId="{29AD9D48-10F3-40AA-B642-9A2EE07D7576}" type="presOf" srcId="{7492A3CD-7264-4D05-AC8A-FAA0DBEB100E}" destId="{B2159CF3-344F-4F34-851F-730B2A442276}" srcOrd="0" destOrd="0" presId="urn:microsoft.com/office/officeart/2005/8/layout/list1"/>
    <dgm:cxn modelId="{F9845E83-2530-4A02-B6BE-29C4E5CB4E67}" type="presOf" srcId="{394C4AE0-C98F-435D-9E89-B7E708BE24EC}" destId="{3594802C-887F-443A-9A40-7C70B419A25B}" srcOrd="1" destOrd="0" presId="urn:microsoft.com/office/officeart/2005/8/layout/list1"/>
    <dgm:cxn modelId="{80DD858A-986B-494B-B0CB-3871703ED348}" type="presOf" srcId="{7231FB0C-B4B9-4B80-A7C4-06DB548C0863}" destId="{E6FBBD3B-50AB-4827-B9BC-EBF9DB7EBABA}" srcOrd="1" destOrd="0" presId="urn:microsoft.com/office/officeart/2005/8/layout/list1"/>
    <dgm:cxn modelId="{3C3EF896-3A72-4D36-B381-BBE7FD12A5EF}" type="presOf" srcId="{35A97DC6-CB5E-4BA8-AA70-8593CD85EBE9}" destId="{3DCF71F5-6902-4672-AAC6-920D3C3A7746}" srcOrd="1" destOrd="0" presId="urn:microsoft.com/office/officeart/2005/8/layout/list1"/>
    <dgm:cxn modelId="{7F69079D-C172-4EFA-AC54-F6FDC032EC2B}" type="presOf" srcId="{7231FB0C-B4B9-4B80-A7C4-06DB548C0863}" destId="{4342530C-8E98-4DEC-8E17-3F719843FF67}" srcOrd="0" destOrd="0" presId="urn:microsoft.com/office/officeart/2005/8/layout/list1"/>
    <dgm:cxn modelId="{EC83C5AA-3DD9-436C-9594-611C7771F214}" type="presOf" srcId="{97E0AA15-91C5-4929-A31D-33E4EFE5141D}" destId="{748FD9B5-F9D3-4631-8F27-B3625189A431}" srcOrd="0" destOrd="0" presId="urn:microsoft.com/office/officeart/2005/8/layout/list1"/>
    <dgm:cxn modelId="{0D693AAD-9E1E-43A2-81F1-5B9329DEECF2}" type="presOf" srcId="{394C4AE0-C98F-435D-9E89-B7E708BE24EC}" destId="{2D0AEBA4-A97E-4515-BE39-F5142C34AFF9}" srcOrd="0" destOrd="0" presId="urn:microsoft.com/office/officeart/2005/8/layout/list1"/>
    <dgm:cxn modelId="{A8B299EE-BC98-452A-9533-38F8C6BF47AA}" type="presOf" srcId="{97E0AA15-91C5-4929-A31D-33E4EFE5141D}" destId="{D15C3437-2051-4685-A1E5-013637607A3F}" srcOrd="1" destOrd="0" presId="urn:microsoft.com/office/officeart/2005/8/layout/list1"/>
    <dgm:cxn modelId="{842C7AA7-452C-4F3A-876B-1E63C67C4DE1}" type="presParOf" srcId="{B2159CF3-344F-4F34-851F-730B2A442276}" destId="{DDADCA07-CEDE-4B00-B9E7-22DD48A7DC4A}" srcOrd="0" destOrd="0" presId="urn:microsoft.com/office/officeart/2005/8/layout/list1"/>
    <dgm:cxn modelId="{1DABB366-96D5-419A-B05D-400972057788}" type="presParOf" srcId="{DDADCA07-CEDE-4B00-B9E7-22DD48A7DC4A}" destId="{AC1247B6-E450-41A2-9E94-1527CC0D58D8}" srcOrd="0" destOrd="0" presId="urn:microsoft.com/office/officeart/2005/8/layout/list1"/>
    <dgm:cxn modelId="{2CC4B887-1A68-4FB7-AB65-BC217EF0A1C9}" type="presParOf" srcId="{DDADCA07-CEDE-4B00-B9E7-22DD48A7DC4A}" destId="{3DCF71F5-6902-4672-AAC6-920D3C3A7746}" srcOrd="1" destOrd="0" presId="urn:microsoft.com/office/officeart/2005/8/layout/list1"/>
    <dgm:cxn modelId="{D159605C-04C1-4467-8038-8DDCFB21BDDD}" type="presParOf" srcId="{B2159CF3-344F-4F34-851F-730B2A442276}" destId="{F0BEF82C-3963-4CFD-A0E5-4A410E75F553}" srcOrd="1" destOrd="0" presId="urn:microsoft.com/office/officeart/2005/8/layout/list1"/>
    <dgm:cxn modelId="{6DE0B3B4-22C7-4BBA-8200-BFE1FF6C8252}" type="presParOf" srcId="{B2159CF3-344F-4F34-851F-730B2A442276}" destId="{07793602-8412-4F9C-813E-968B70A0E312}" srcOrd="2" destOrd="0" presId="urn:microsoft.com/office/officeart/2005/8/layout/list1"/>
    <dgm:cxn modelId="{3F0A7159-7EA1-4D0A-9F2A-7359D78A35DB}" type="presParOf" srcId="{B2159CF3-344F-4F34-851F-730B2A442276}" destId="{9E351671-3D83-4D8F-B36A-BC78ED495C2A}" srcOrd="3" destOrd="0" presId="urn:microsoft.com/office/officeart/2005/8/layout/list1"/>
    <dgm:cxn modelId="{BB6254E4-4866-4AAA-B2A3-A9BB6DB9F321}" type="presParOf" srcId="{B2159CF3-344F-4F34-851F-730B2A442276}" destId="{5F2DCEFD-3A88-4AC4-A402-8AC001BB8CB5}" srcOrd="4" destOrd="0" presId="urn:microsoft.com/office/officeart/2005/8/layout/list1"/>
    <dgm:cxn modelId="{9EAB5A8E-42C2-473C-910D-A3171136E950}" type="presParOf" srcId="{5F2DCEFD-3A88-4AC4-A402-8AC001BB8CB5}" destId="{748FD9B5-F9D3-4631-8F27-B3625189A431}" srcOrd="0" destOrd="0" presId="urn:microsoft.com/office/officeart/2005/8/layout/list1"/>
    <dgm:cxn modelId="{7FC42260-D118-49AF-AC96-6B96E379FF21}" type="presParOf" srcId="{5F2DCEFD-3A88-4AC4-A402-8AC001BB8CB5}" destId="{D15C3437-2051-4685-A1E5-013637607A3F}" srcOrd="1" destOrd="0" presId="urn:microsoft.com/office/officeart/2005/8/layout/list1"/>
    <dgm:cxn modelId="{3E99AD44-2D23-4B6E-AE87-99825505BE93}" type="presParOf" srcId="{B2159CF3-344F-4F34-851F-730B2A442276}" destId="{4B405B0A-23C3-4F5D-B9DA-424CFF32D1E2}" srcOrd="5" destOrd="0" presId="urn:microsoft.com/office/officeart/2005/8/layout/list1"/>
    <dgm:cxn modelId="{BB3500FC-898F-4D6B-BCBE-CC0A4719DC5C}" type="presParOf" srcId="{B2159CF3-344F-4F34-851F-730B2A442276}" destId="{9AD60AEB-3596-458A-8562-9EE9AE7E70C3}" srcOrd="6" destOrd="0" presId="urn:microsoft.com/office/officeart/2005/8/layout/list1"/>
    <dgm:cxn modelId="{C95AA9C4-F195-417F-9DA3-42EC54882897}" type="presParOf" srcId="{B2159CF3-344F-4F34-851F-730B2A442276}" destId="{2B11CA7A-A131-42EA-9224-ED06D6E19707}" srcOrd="7" destOrd="0" presId="urn:microsoft.com/office/officeart/2005/8/layout/list1"/>
    <dgm:cxn modelId="{86FE8EAD-8664-4B6A-A596-15D3E6C526CC}" type="presParOf" srcId="{B2159CF3-344F-4F34-851F-730B2A442276}" destId="{E85D2479-0977-4DE9-9733-0957381797CD}" srcOrd="8" destOrd="0" presId="urn:microsoft.com/office/officeart/2005/8/layout/list1"/>
    <dgm:cxn modelId="{32A65F25-5092-4C0D-B44E-DE7022EEB97E}" type="presParOf" srcId="{E85D2479-0977-4DE9-9733-0957381797CD}" destId="{4342530C-8E98-4DEC-8E17-3F719843FF67}" srcOrd="0" destOrd="0" presId="urn:microsoft.com/office/officeart/2005/8/layout/list1"/>
    <dgm:cxn modelId="{440E8ADB-4B96-4695-9218-783FDBFDAA80}" type="presParOf" srcId="{E85D2479-0977-4DE9-9733-0957381797CD}" destId="{E6FBBD3B-50AB-4827-B9BC-EBF9DB7EBABA}" srcOrd="1" destOrd="0" presId="urn:microsoft.com/office/officeart/2005/8/layout/list1"/>
    <dgm:cxn modelId="{B4849FC9-6B9D-4530-97C7-A46FA2AA9DA2}" type="presParOf" srcId="{B2159CF3-344F-4F34-851F-730B2A442276}" destId="{EEE39E3C-6954-44EE-B810-B9BD10FE0F50}" srcOrd="9" destOrd="0" presId="urn:microsoft.com/office/officeart/2005/8/layout/list1"/>
    <dgm:cxn modelId="{49F17D9E-96A3-4923-824E-AD1657D132F6}" type="presParOf" srcId="{B2159CF3-344F-4F34-851F-730B2A442276}" destId="{C53DBF74-46AA-402C-93C1-BE18F47014B6}" srcOrd="10" destOrd="0" presId="urn:microsoft.com/office/officeart/2005/8/layout/list1"/>
    <dgm:cxn modelId="{25816611-4419-49FE-9771-0045336DCAE7}" type="presParOf" srcId="{B2159CF3-344F-4F34-851F-730B2A442276}" destId="{8C411174-358B-425D-B1A1-329F45CA5EBA}" srcOrd="11" destOrd="0" presId="urn:microsoft.com/office/officeart/2005/8/layout/list1"/>
    <dgm:cxn modelId="{6D619BEF-0D97-49F3-AAE8-B2CF3C9AA711}" type="presParOf" srcId="{B2159CF3-344F-4F34-851F-730B2A442276}" destId="{E3133651-2C2A-4C9D-B2CC-5C6CB3658588}" srcOrd="12" destOrd="0" presId="urn:microsoft.com/office/officeart/2005/8/layout/list1"/>
    <dgm:cxn modelId="{0CEF2FE4-91C5-48AC-BC85-1912A4B78A9A}" type="presParOf" srcId="{E3133651-2C2A-4C9D-B2CC-5C6CB3658588}" destId="{2D0AEBA4-A97E-4515-BE39-F5142C34AFF9}" srcOrd="0" destOrd="0" presId="urn:microsoft.com/office/officeart/2005/8/layout/list1"/>
    <dgm:cxn modelId="{3EE5DB6B-C528-4AE0-B645-42F6B7DF4EE7}" type="presParOf" srcId="{E3133651-2C2A-4C9D-B2CC-5C6CB3658588}" destId="{3594802C-887F-443A-9A40-7C70B419A25B}" srcOrd="1" destOrd="0" presId="urn:microsoft.com/office/officeart/2005/8/layout/list1"/>
    <dgm:cxn modelId="{676D9607-B109-4009-95D9-6BFC728B86CE}" type="presParOf" srcId="{B2159CF3-344F-4F34-851F-730B2A442276}" destId="{7858DFAA-CF00-49FF-866B-A32FD4C2ED6A}" srcOrd="13" destOrd="0" presId="urn:microsoft.com/office/officeart/2005/8/layout/list1"/>
    <dgm:cxn modelId="{AB0B1BD0-E1DC-43D5-825A-4F9E0FD3F57B}" type="presParOf" srcId="{B2159CF3-344F-4F34-851F-730B2A442276}" destId="{558EB7D7-A711-4D26-AABF-A05E3223A9C2}"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93602-8412-4F9C-813E-968B70A0E312}">
      <dsp:nvSpPr>
        <dsp:cNvPr id="0" name=""/>
        <dsp:cNvSpPr/>
      </dsp:nvSpPr>
      <dsp:spPr>
        <a:xfrm>
          <a:off x="0" y="417429"/>
          <a:ext cx="10515600" cy="6048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DCF71F5-6902-4672-AAC6-920D3C3A7746}">
      <dsp:nvSpPr>
        <dsp:cNvPr id="0" name=""/>
        <dsp:cNvSpPr/>
      </dsp:nvSpPr>
      <dsp:spPr>
        <a:xfrm>
          <a:off x="525780" y="63189"/>
          <a:ext cx="7360920" cy="70848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600200">
            <a:lnSpc>
              <a:spcPct val="90000"/>
            </a:lnSpc>
            <a:spcBef>
              <a:spcPct val="0"/>
            </a:spcBef>
            <a:spcAft>
              <a:spcPct val="35000"/>
            </a:spcAft>
            <a:buNone/>
          </a:pPr>
          <a:r>
            <a:rPr lang="en-US" sz="3600" b="1" kern="1200" dirty="0"/>
            <a:t>Buildings</a:t>
          </a:r>
        </a:p>
      </dsp:txBody>
      <dsp:txXfrm>
        <a:off x="560365" y="97774"/>
        <a:ext cx="7291750" cy="639310"/>
      </dsp:txXfrm>
    </dsp:sp>
    <dsp:sp modelId="{9AD60AEB-3596-458A-8562-9EE9AE7E70C3}">
      <dsp:nvSpPr>
        <dsp:cNvPr id="0" name=""/>
        <dsp:cNvSpPr/>
      </dsp:nvSpPr>
      <dsp:spPr>
        <a:xfrm>
          <a:off x="0" y="1506069"/>
          <a:ext cx="10515600" cy="6048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15C3437-2051-4685-A1E5-013637607A3F}">
      <dsp:nvSpPr>
        <dsp:cNvPr id="0" name=""/>
        <dsp:cNvSpPr/>
      </dsp:nvSpPr>
      <dsp:spPr>
        <a:xfrm>
          <a:off x="525780" y="1151829"/>
          <a:ext cx="7360920" cy="70848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600200">
            <a:lnSpc>
              <a:spcPct val="90000"/>
            </a:lnSpc>
            <a:spcBef>
              <a:spcPct val="0"/>
            </a:spcBef>
            <a:spcAft>
              <a:spcPct val="35000"/>
            </a:spcAft>
            <a:buNone/>
          </a:pPr>
          <a:r>
            <a:rPr lang="en-US" sz="3600" b="1" kern="1200" dirty="0"/>
            <a:t>Classroom facilities</a:t>
          </a:r>
        </a:p>
      </dsp:txBody>
      <dsp:txXfrm>
        <a:off x="560365" y="1186414"/>
        <a:ext cx="7291750" cy="639310"/>
      </dsp:txXfrm>
    </dsp:sp>
    <dsp:sp modelId="{C53DBF74-46AA-402C-93C1-BE18F47014B6}">
      <dsp:nvSpPr>
        <dsp:cNvPr id="0" name=""/>
        <dsp:cNvSpPr/>
      </dsp:nvSpPr>
      <dsp:spPr>
        <a:xfrm>
          <a:off x="0" y="2594709"/>
          <a:ext cx="10515600" cy="6048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E6FBBD3B-50AB-4827-B9BC-EBF9DB7EBABA}">
      <dsp:nvSpPr>
        <dsp:cNvPr id="0" name=""/>
        <dsp:cNvSpPr/>
      </dsp:nvSpPr>
      <dsp:spPr>
        <a:xfrm>
          <a:off x="525780" y="2240469"/>
          <a:ext cx="7360920" cy="70848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600200">
            <a:lnSpc>
              <a:spcPct val="90000"/>
            </a:lnSpc>
            <a:spcBef>
              <a:spcPct val="0"/>
            </a:spcBef>
            <a:spcAft>
              <a:spcPct val="35000"/>
            </a:spcAft>
            <a:buNone/>
          </a:pPr>
          <a:r>
            <a:rPr lang="en-US" sz="3600" b="1" kern="1200" dirty="0"/>
            <a:t>Safety and Security</a:t>
          </a:r>
        </a:p>
      </dsp:txBody>
      <dsp:txXfrm>
        <a:off x="560365" y="2275054"/>
        <a:ext cx="7291750" cy="639310"/>
      </dsp:txXfrm>
    </dsp:sp>
    <dsp:sp modelId="{558EB7D7-A711-4D26-AABF-A05E3223A9C2}">
      <dsp:nvSpPr>
        <dsp:cNvPr id="0" name=""/>
        <dsp:cNvSpPr/>
      </dsp:nvSpPr>
      <dsp:spPr>
        <a:xfrm>
          <a:off x="0" y="3683349"/>
          <a:ext cx="10515600" cy="6048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594802C-887F-443A-9A40-7C70B419A25B}">
      <dsp:nvSpPr>
        <dsp:cNvPr id="0" name=""/>
        <dsp:cNvSpPr/>
      </dsp:nvSpPr>
      <dsp:spPr>
        <a:xfrm>
          <a:off x="525780" y="3329109"/>
          <a:ext cx="7360920" cy="70848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600200">
            <a:lnSpc>
              <a:spcPct val="90000"/>
            </a:lnSpc>
            <a:spcBef>
              <a:spcPct val="0"/>
            </a:spcBef>
            <a:spcAft>
              <a:spcPct val="35000"/>
            </a:spcAft>
            <a:buNone/>
          </a:pPr>
          <a:r>
            <a:rPr lang="en-US" sz="3600" b="1" kern="1200" dirty="0"/>
            <a:t>Sanitation and Hygiene</a:t>
          </a:r>
        </a:p>
      </dsp:txBody>
      <dsp:txXfrm>
        <a:off x="560365" y="3363694"/>
        <a:ext cx="7291750" cy="63931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D5BAB-3FEB-9F35-B1AE-0918DCF712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049ADD-BB33-FAC2-5F26-B304CF63EB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D3DF32-5F4D-17C3-22DD-4AA49E985845}"/>
              </a:ext>
            </a:extLst>
          </p:cNvPr>
          <p:cNvSpPr>
            <a:spLocks noGrp="1"/>
          </p:cNvSpPr>
          <p:nvPr>
            <p:ph type="dt" sz="half" idx="10"/>
          </p:nvPr>
        </p:nvSpPr>
        <p:spPr/>
        <p:txBody>
          <a:bodyPr/>
          <a:lstStyle/>
          <a:p>
            <a:fld id="{6DA0DD88-B8E8-4B45-A2E7-4AA196D31EB4}" type="datetimeFigureOut">
              <a:rPr lang="en-US" smtClean="0"/>
              <a:t>2/19/2024</a:t>
            </a:fld>
            <a:endParaRPr lang="en-US"/>
          </a:p>
        </p:txBody>
      </p:sp>
      <p:sp>
        <p:nvSpPr>
          <p:cNvPr id="5" name="Footer Placeholder 4">
            <a:extLst>
              <a:ext uri="{FF2B5EF4-FFF2-40B4-BE49-F238E27FC236}">
                <a16:creationId xmlns:a16="http://schemas.microsoft.com/office/drawing/2014/main" id="{2FB4D227-AAA0-07E0-CA3A-2A4E155786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5D603D-1F91-4193-4BD9-206529EC0A92}"/>
              </a:ext>
            </a:extLst>
          </p:cNvPr>
          <p:cNvSpPr>
            <a:spLocks noGrp="1"/>
          </p:cNvSpPr>
          <p:nvPr>
            <p:ph type="sldNum" sz="quarter" idx="12"/>
          </p:nvPr>
        </p:nvSpPr>
        <p:spPr/>
        <p:txBody>
          <a:bodyPr/>
          <a:lstStyle/>
          <a:p>
            <a:fld id="{6664727E-FDE7-4A38-9772-B05324623612}" type="slidenum">
              <a:rPr lang="en-US" smtClean="0"/>
              <a:t>‹#›</a:t>
            </a:fld>
            <a:endParaRPr lang="en-US"/>
          </a:p>
        </p:txBody>
      </p:sp>
    </p:spTree>
    <p:extLst>
      <p:ext uri="{BB962C8B-B14F-4D97-AF65-F5344CB8AC3E}">
        <p14:creationId xmlns:p14="http://schemas.microsoft.com/office/powerpoint/2010/main" val="1987067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C2E44-F906-C079-077C-699F77C6C5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7589CA-FDF6-0BE0-27AC-159EE8F52E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10BF60-5139-6035-2A0B-F017DB909B0B}"/>
              </a:ext>
            </a:extLst>
          </p:cNvPr>
          <p:cNvSpPr>
            <a:spLocks noGrp="1"/>
          </p:cNvSpPr>
          <p:nvPr>
            <p:ph type="dt" sz="half" idx="10"/>
          </p:nvPr>
        </p:nvSpPr>
        <p:spPr/>
        <p:txBody>
          <a:bodyPr/>
          <a:lstStyle/>
          <a:p>
            <a:fld id="{6DA0DD88-B8E8-4B45-A2E7-4AA196D31EB4}" type="datetimeFigureOut">
              <a:rPr lang="en-US" smtClean="0"/>
              <a:t>2/19/2024</a:t>
            </a:fld>
            <a:endParaRPr lang="en-US"/>
          </a:p>
        </p:txBody>
      </p:sp>
      <p:sp>
        <p:nvSpPr>
          <p:cNvPr id="5" name="Footer Placeholder 4">
            <a:extLst>
              <a:ext uri="{FF2B5EF4-FFF2-40B4-BE49-F238E27FC236}">
                <a16:creationId xmlns:a16="http://schemas.microsoft.com/office/drawing/2014/main" id="{0C27AF6A-7DBD-E4C4-ED39-11F1446B03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FFA082-8094-C3B4-A15F-59857B240BE7}"/>
              </a:ext>
            </a:extLst>
          </p:cNvPr>
          <p:cNvSpPr>
            <a:spLocks noGrp="1"/>
          </p:cNvSpPr>
          <p:nvPr>
            <p:ph type="sldNum" sz="quarter" idx="12"/>
          </p:nvPr>
        </p:nvSpPr>
        <p:spPr/>
        <p:txBody>
          <a:bodyPr/>
          <a:lstStyle/>
          <a:p>
            <a:fld id="{6664727E-FDE7-4A38-9772-B05324623612}" type="slidenum">
              <a:rPr lang="en-US" smtClean="0"/>
              <a:t>‹#›</a:t>
            </a:fld>
            <a:endParaRPr lang="en-US"/>
          </a:p>
        </p:txBody>
      </p:sp>
    </p:spTree>
    <p:extLst>
      <p:ext uri="{BB962C8B-B14F-4D97-AF65-F5344CB8AC3E}">
        <p14:creationId xmlns:p14="http://schemas.microsoft.com/office/powerpoint/2010/main" val="370506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90EB3-09E1-CBB5-B119-40EBFF9E7A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5EF5A8-66E2-844E-192E-56436729A3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5BA8EC-FECF-9AF8-81C7-BD12363A236D}"/>
              </a:ext>
            </a:extLst>
          </p:cNvPr>
          <p:cNvSpPr>
            <a:spLocks noGrp="1"/>
          </p:cNvSpPr>
          <p:nvPr>
            <p:ph type="dt" sz="half" idx="10"/>
          </p:nvPr>
        </p:nvSpPr>
        <p:spPr/>
        <p:txBody>
          <a:bodyPr/>
          <a:lstStyle/>
          <a:p>
            <a:fld id="{6DA0DD88-B8E8-4B45-A2E7-4AA196D31EB4}" type="datetimeFigureOut">
              <a:rPr lang="en-US" smtClean="0"/>
              <a:t>2/19/2024</a:t>
            </a:fld>
            <a:endParaRPr lang="en-US"/>
          </a:p>
        </p:txBody>
      </p:sp>
      <p:sp>
        <p:nvSpPr>
          <p:cNvPr id="5" name="Footer Placeholder 4">
            <a:extLst>
              <a:ext uri="{FF2B5EF4-FFF2-40B4-BE49-F238E27FC236}">
                <a16:creationId xmlns:a16="http://schemas.microsoft.com/office/drawing/2014/main" id="{4E01092C-C4B4-33B2-9FF1-1127A0DFAF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7201B2-FBBA-1E97-6C38-ED02C3B7D9BB}"/>
              </a:ext>
            </a:extLst>
          </p:cNvPr>
          <p:cNvSpPr>
            <a:spLocks noGrp="1"/>
          </p:cNvSpPr>
          <p:nvPr>
            <p:ph type="sldNum" sz="quarter" idx="12"/>
          </p:nvPr>
        </p:nvSpPr>
        <p:spPr/>
        <p:txBody>
          <a:bodyPr/>
          <a:lstStyle/>
          <a:p>
            <a:fld id="{6664727E-FDE7-4A38-9772-B05324623612}" type="slidenum">
              <a:rPr lang="en-US" smtClean="0"/>
              <a:t>‹#›</a:t>
            </a:fld>
            <a:endParaRPr lang="en-US"/>
          </a:p>
        </p:txBody>
      </p:sp>
    </p:spTree>
    <p:extLst>
      <p:ext uri="{BB962C8B-B14F-4D97-AF65-F5344CB8AC3E}">
        <p14:creationId xmlns:p14="http://schemas.microsoft.com/office/powerpoint/2010/main" val="922922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54057-248D-37E8-AC1B-6652F767E0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681A52-9614-7950-0660-BF1965D642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5EF99E-57BE-C321-EAEF-5C800EFFE7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BFB2E2-6EDD-2936-AC27-9BC8386FCD9E}"/>
              </a:ext>
            </a:extLst>
          </p:cNvPr>
          <p:cNvSpPr>
            <a:spLocks noGrp="1"/>
          </p:cNvSpPr>
          <p:nvPr>
            <p:ph type="dt" sz="half" idx="10"/>
          </p:nvPr>
        </p:nvSpPr>
        <p:spPr/>
        <p:txBody>
          <a:bodyPr/>
          <a:lstStyle/>
          <a:p>
            <a:fld id="{6DA0DD88-B8E8-4B45-A2E7-4AA196D31EB4}" type="datetimeFigureOut">
              <a:rPr lang="en-US" smtClean="0"/>
              <a:t>2/19/2024</a:t>
            </a:fld>
            <a:endParaRPr lang="en-US"/>
          </a:p>
        </p:txBody>
      </p:sp>
      <p:sp>
        <p:nvSpPr>
          <p:cNvPr id="6" name="Footer Placeholder 5">
            <a:extLst>
              <a:ext uri="{FF2B5EF4-FFF2-40B4-BE49-F238E27FC236}">
                <a16:creationId xmlns:a16="http://schemas.microsoft.com/office/drawing/2014/main" id="{2810854F-7FDB-707B-BA4C-D9B60C7020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B2CE9D-96DF-5F57-83AF-7083F7E7EE17}"/>
              </a:ext>
            </a:extLst>
          </p:cNvPr>
          <p:cNvSpPr>
            <a:spLocks noGrp="1"/>
          </p:cNvSpPr>
          <p:nvPr>
            <p:ph type="sldNum" sz="quarter" idx="12"/>
          </p:nvPr>
        </p:nvSpPr>
        <p:spPr/>
        <p:txBody>
          <a:bodyPr/>
          <a:lstStyle/>
          <a:p>
            <a:fld id="{6664727E-FDE7-4A38-9772-B05324623612}" type="slidenum">
              <a:rPr lang="en-US" smtClean="0"/>
              <a:t>‹#›</a:t>
            </a:fld>
            <a:endParaRPr lang="en-US"/>
          </a:p>
        </p:txBody>
      </p:sp>
    </p:spTree>
    <p:extLst>
      <p:ext uri="{BB962C8B-B14F-4D97-AF65-F5344CB8AC3E}">
        <p14:creationId xmlns:p14="http://schemas.microsoft.com/office/powerpoint/2010/main" val="3126530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5E773-ACB9-DD51-22B0-94C98D92C0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C0A403B-B174-1F4F-2C4D-905FF04619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7E6810-48F9-BAA3-5843-55507D1769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65E98B-4848-FE89-514B-4FA1172258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E0A910-A6AC-1103-7E8A-91E0927DB6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F856F7-4CDC-6A7D-2072-BF60FA0F327C}"/>
              </a:ext>
            </a:extLst>
          </p:cNvPr>
          <p:cNvSpPr>
            <a:spLocks noGrp="1"/>
          </p:cNvSpPr>
          <p:nvPr>
            <p:ph type="dt" sz="half" idx="10"/>
          </p:nvPr>
        </p:nvSpPr>
        <p:spPr/>
        <p:txBody>
          <a:bodyPr/>
          <a:lstStyle/>
          <a:p>
            <a:fld id="{6DA0DD88-B8E8-4B45-A2E7-4AA196D31EB4}" type="datetimeFigureOut">
              <a:rPr lang="en-US" smtClean="0"/>
              <a:t>2/19/2024</a:t>
            </a:fld>
            <a:endParaRPr lang="en-US"/>
          </a:p>
        </p:txBody>
      </p:sp>
      <p:sp>
        <p:nvSpPr>
          <p:cNvPr id="8" name="Footer Placeholder 7">
            <a:extLst>
              <a:ext uri="{FF2B5EF4-FFF2-40B4-BE49-F238E27FC236}">
                <a16:creationId xmlns:a16="http://schemas.microsoft.com/office/drawing/2014/main" id="{C602E8B6-69DF-6F3F-BF8B-3644A46A0F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5C1ADB-CD40-BF64-986A-329F992FF175}"/>
              </a:ext>
            </a:extLst>
          </p:cNvPr>
          <p:cNvSpPr>
            <a:spLocks noGrp="1"/>
          </p:cNvSpPr>
          <p:nvPr>
            <p:ph type="sldNum" sz="quarter" idx="12"/>
          </p:nvPr>
        </p:nvSpPr>
        <p:spPr/>
        <p:txBody>
          <a:bodyPr/>
          <a:lstStyle/>
          <a:p>
            <a:fld id="{6664727E-FDE7-4A38-9772-B05324623612}" type="slidenum">
              <a:rPr lang="en-US" smtClean="0"/>
              <a:t>‹#›</a:t>
            </a:fld>
            <a:endParaRPr lang="en-US"/>
          </a:p>
        </p:txBody>
      </p:sp>
    </p:spTree>
    <p:extLst>
      <p:ext uri="{BB962C8B-B14F-4D97-AF65-F5344CB8AC3E}">
        <p14:creationId xmlns:p14="http://schemas.microsoft.com/office/powerpoint/2010/main" val="3213806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88959-13EA-99F4-BD44-56722B49C2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184B46-2D37-4623-9B61-B0AF005DAC64}"/>
              </a:ext>
            </a:extLst>
          </p:cNvPr>
          <p:cNvSpPr>
            <a:spLocks noGrp="1"/>
          </p:cNvSpPr>
          <p:nvPr>
            <p:ph type="dt" sz="half" idx="10"/>
          </p:nvPr>
        </p:nvSpPr>
        <p:spPr/>
        <p:txBody>
          <a:bodyPr/>
          <a:lstStyle/>
          <a:p>
            <a:fld id="{6DA0DD88-B8E8-4B45-A2E7-4AA196D31EB4}" type="datetimeFigureOut">
              <a:rPr lang="en-US" smtClean="0"/>
              <a:t>2/19/2024</a:t>
            </a:fld>
            <a:endParaRPr lang="en-US"/>
          </a:p>
        </p:txBody>
      </p:sp>
      <p:sp>
        <p:nvSpPr>
          <p:cNvPr id="4" name="Footer Placeholder 3">
            <a:extLst>
              <a:ext uri="{FF2B5EF4-FFF2-40B4-BE49-F238E27FC236}">
                <a16:creationId xmlns:a16="http://schemas.microsoft.com/office/drawing/2014/main" id="{16CC7E3D-B6F5-3D41-460C-E15A9AAA57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17061D-4AE4-8196-AF03-872099023514}"/>
              </a:ext>
            </a:extLst>
          </p:cNvPr>
          <p:cNvSpPr>
            <a:spLocks noGrp="1"/>
          </p:cNvSpPr>
          <p:nvPr>
            <p:ph type="sldNum" sz="quarter" idx="12"/>
          </p:nvPr>
        </p:nvSpPr>
        <p:spPr/>
        <p:txBody>
          <a:bodyPr/>
          <a:lstStyle/>
          <a:p>
            <a:fld id="{6664727E-FDE7-4A38-9772-B05324623612}" type="slidenum">
              <a:rPr lang="en-US" smtClean="0"/>
              <a:t>‹#›</a:t>
            </a:fld>
            <a:endParaRPr lang="en-US"/>
          </a:p>
        </p:txBody>
      </p:sp>
    </p:spTree>
    <p:extLst>
      <p:ext uri="{BB962C8B-B14F-4D97-AF65-F5344CB8AC3E}">
        <p14:creationId xmlns:p14="http://schemas.microsoft.com/office/powerpoint/2010/main" val="455961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BFDDDF-B77D-1EB9-1828-166457F4439A}"/>
              </a:ext>
            </a:extLst>
          </p:cNvPr>
          <p:cNvSpPr>
            <a:spLocks noGrp="1"/>
          </p:cNvSpPr>
          <p:nvPr>
            <p:ph type="dt" sz="half" idx="10"/>
          </p:nvPr>
        </p:nvSpPr>
        <p:spPr/>
        <p:txBody>
          <a:bodyPr/>
          <a:lstStyle/>
          <a:p>
            <a:fld id="{6DA0DD88-B8E8-4B45-A2E7-4AA196D31EB4}" type="datetimeFigureOut">
              <a:rPr lang="en-US" smtClean="0"/>
              <a:t>2/19/2024</a:t>
            </a:fld>
            <a:endParaRPr lang="en-US"/>
          </a:p>
        </p:txBody>
      </p:sp>
      <p:sp>
        <p:nvSpPr>
          <p:cNvPr id="3" name="Footer Placeholder 2">
            <a:extLst>
              <a:ext uri="{FF2B5EF4-FFF2-40B4-BE49-F238E27FC236}">
                <a16:creationId xmlns:a16="http://schemas.microsoft.com/office/drawing/2014/main" id="{C086EFF1-A79E-6F67-A731-C734A6608F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0ECABD-31C1-A6C1-00FD-A8ED2F9A136D}"/>
              </a:ext>
            </a:extLst>
          </p:cNvPr>
          <p:cNvSpPr>
            <a:spLocks noGrp="1"/>
          </p:cNvSpPr>
          <p:nvPr>
            <p:ph type="sldNum" sz="quarter" idx="12"/>
          </p:nvPr>
        </p:nvSpPr>
        <p:spPr/>
        <p:txBody>
          <a:bodyPr/>
          <a:lstStyle/>
          <a:p>
            <a:fld id="{6664727E-FDE7-4A38-9772-B05324623612}" type="slidenum">
              <a:rPr lang="en-US" smtClean="0"/>
              <a:t>‹#›</a:t>
            </a:fld>
            <a:endParaRPr lang="en-US"/>
          </a:p>
        </p:txBody>
      </p:sp>
    </p:spTree>
    <p:extLst>
      <p:ext uri="{BB962C8B-B14F-4D97-AF65-F5344CB8AC3E}">
        <p14:creationId xmlns:p14="http://schemas.microsoft.com/office/powerpoint/2010/main" val="3916101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F4A1B-7C88-DAA1-35AE-1E542E9B86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3D3A94-0D4C-9322-406F-636E144D54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8E5B2C-B180-0BAA-72AD-143843E132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EFEEB0-B7DF-56C4-6241-708CE27E846C}"/>
              </a:ext>
            </a:extLst>
          </p:cNvPr>
          <p:cNvSpPr>
            <a:spLocks noGrp="1"/>
          </p:cNvSpPr>
          <p:nvPr>
            <p:ph type="dt" sz="half" idx="10"/>
          </p:nvPr>
        </p:nvSpPr>
        <p:spPr/>
        <p:txBody>
          <a:bodyPr/>
          <a:lstStyle/>
          <a:p>
            <a:fld id="{6DA0DD88-B8E8-4B45-A2E7-4AA196D31EB4}" type="datetimeFigureOut">
              <a:rPr lang="en-US" smtClean="0"/>
              <a:t>2/19/2024</a:t>
            </a:fld>
            <a:endParaRPr lang="en-US"/>
          </a:p>
        </p:txBody>
      </p:sp>
      <p:sp>
        <p:nvSpPr>
          <p:cNvPr id="6" name="Footer Placeholder 5">
            <a:extLst>
              <a:ext uri="{FF2B5EF4-FFF2-40B4-BE49-F238E27FC236}">
                <a16:creationId xmlns:a16="http://schemas.microsoft.com/office/drawing/2014/main" id="{8F74FFB7-9305-3FD8-5767-393DB9A720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18E6D9-37D7-DEB0-6391-B67F7B2DECF2}"/>
              </a:ext>
            </a:extLst>
          </p:cNvPr>
          <p:cNvSpPr>
            <a:spLocks noGrp="1"/>
          </p:cNvSpPr>
          <p:nvPr>
            <p:ph type="sldNum" sz="quarter" idx="12"/>
          </p:nvPr>
        </p:nvSpPr>
        <p:spPr/>
        <p:txBody>
          <a:bodyPr/>
          <a:lstStyle/>
          <a:p>
            <a:fld id="{6664727E-FDE7-4A38-9772-B05324623612}" type="slidenum">
              <a:rPr lang="en-US" smtClean="0"/>
              <a:t>‹#›</a:t>
            </a:fld>
            <a:endParaRPr lang="en-US"/>
          </a:p>
        </p:txBody>
      </p:sp>
    </p:spTree>
    <p:extLst>
      <p:ext uri="{BB962C8B-B14F-4D97-AF65-F5344CB8AC3E}">
        <p14:creationId xmlns:p14="http://schemas.microsoft.com/office/powerpoint/2010/main" val="2313919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25AB9-406A-81AD-7A9B-8E9A8F9A9F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8F224C-4B72-DF61-D869-FE63EC07E7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C280D6-6704-437C-CF0B-B460AB709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0E37EF-25FD-C237-D638-90E20BCADD1C}"/>
              </a:ext>
            </a:extLst>
          </p:cNvPr>
          <p:cNvSpPr>
            <a:spLocks noGrp="1"/>
          </p:cNvSpPr>
          <p:nvPr>
            <p:ph type="dt" sz="half" idx="10"/>
          </p:nvPr>
        </p:nvSpPr>
        <p:spPr/>
        <p:txBody>
          <a:bodyPr/>
          <a:lstStyle/>
          <a:p>
            <a:fld id="{6DA0DD88-B8E8-4B45-A2E7-4AA196D31EB4}" type="datetimeFigureOut">
              <a:rPr lang="en-US" smtClean="0"/>
              <a:t>2/19/2024</a:t>
            </a:fld>
            <a:endParaRPr lang="en-US"/>
          </a:p>
        </p:txBody>
      </p:sp>
      <p:sp>
        <p:nvSpPr>
          <p:cNvPr id="6" name="Footer Placeholder 5">
            <a:extLst>
              <a:ext uri="{FF2B5EF4-FFF2-40B4-BE49-F238E27FC236}">
                <a16:creationId xmlns:a16="http://schemas.microsoft.com/office/drawing/2014/main" id="{8415642E-799F-C5A9-8724-52A4EA1AC6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22ADE8-EE2B-578A-0308-8BDDA513CB42}"/>
              </a:ext>
            </a:extLst>
          </p:cNvPr>
          <p:cNvSpPr>
            <a:spLocks noGrp="1"/>
          </p:cNvSpPr>
          <p:nvPr>
            <p:ph type="sldNum" sz="quarter" idx="12"/>
          </p:nvPr>
        </p:nvSpPr>
        <p:spPr/>
        <p:txBody>
          <a:bodyPr/>
          <a:lstStyle/>
          <a:p>
            <a:fld id="{6664727E-FDE7-4A38-9772-B05324623612}" type="slidenum">
              <a:rPr lang="en-US" smtClean="0"/>
              <a:t>‹#›</a:t>
            </a:fld>
            <a:endParaRPr lang="en-US"/>
          </a:p>
        </p:txBody>
      </p:sp>
    </p:spTree>
    <p:extLst>
      <p:ext uri="{BB962C8B-B14F-4D97-AF65-F5344CB8AC3E}">
        <p14:creationId xmlns:p14="http://schemas.microsoft.com/office/powerpoint/2010/main" val="508660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FE1F5-6E88-722B-6C78-6E65593E29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12FC16-C681-86D4-168A-2C3EC149BF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E5323F-D2E6-C317-701C-8DA23D6A89F2}"/>
              </a:ext>
            </a:extLst>
          </p:cNvPr>
          <p:cNvSpPr>
            <a:spLocks noGrp="1"/>
          </p:cNvSpPr>
          <p:nvPr>
            <p:ph type="dt" sz="half" idx="10"/>
          </p:nvPr>
        </p:nvSpPr>
        <p:spPr/>
        <p:txBody>
          <a:bodyPr/>
          <a:lstStyle/>
          <a:p>
            <a:fld id="{6DA0DD88-B8E8-4B45-A2E7-4AA196D31EB4}" type="datetimeFigureOut">
              <a:rPr lang="en-US" smtClean="0"/>
              <a:t>2/19/2024</a:t>
            </a:fld>
            <a:endParaRPr lang="en-US"/>
          </a:p>
        </p:txBody>
      </p:sp>
      <p:sp>
        <p:nvSpPr>
          <p:cNvPr id="5" name="Footer Placeholder 4">
            <a:extLst>
              <a:ext uri="{FF2B5EF4-FFF2-40B4-BE49-F238E27FC236}">
                <a16:creationId xmlns:a16="http://schemas.microsoft.com/office/drawing/2014/main" id="{8C4F80A2-D94B-3B6C-ED96-586937E980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218D34-2AA2-BD59-7EB7-1F9C5845DCF5}"/>
              </a:ext>
            </a:extLst>
          </p:cNvPr>
          <p:cNvSpPr>
            <a:spLocks noGrp="1"/>
          </p:cNvSpPr>
          <p:nvPr>
            <p:ph type="sldNum" sz="quarter" idx="12"/>
          </p:nvPr>
        </p:nvSpPr>
        <p:spPr/>
        <p:txBody>
          <a:bodyPr/>
          <a:lstStyle/>
          <a:p>
            <a:fld id="{6664727E-FDE7-4A38-9772-B05324623612}" type="slidenum">
              <a:rPr lang="en-US" smtClean="0"/>
              <a:t>‹#›</a:t>
            </a:fld>
            <a:endParaRPr lang="en-US"/>
          </a:p>
        </p:txBody>
      </p:sp>
    </p:spTree>
    <p:extLst>
      <p:ext uri="{BB962C8B-B14F-4D97-AF65-F5344CB8AC3E}">
        <p14:creationId xmlns:p14="http://schemas.microsoft.com/office/powerpoint/2010/main" val="858873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21C1DE-E09E-D49D-1ACD-EAE2823A59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604062-EC61-8B5B-648E-03D84BFEF0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6E15CF-EFDD-674A-3CDD-D2F2B7D00E50}"/>
              </a:ext>
            </a:extLst>
          </p:cNvPr>
          <p:cNvSpPr>
            <a:spLocks noGrp="1"/>
          </p:cNvSpPr>
          <p:nvPr>
            <p:ph type="dt" sz="half" idx="10"/>
          </p:nvPr>
        </p:nvSpPr>
        <p:spPr/>
        <p:txBody>
          <a:bodyPr/>
          <a:lstStyle/>
          <a:p>
            <a:fld id="{6DA0DD88-B8E8-4B45-A2E7-4AA196D31EB4}" type="datetimeFigureOut">
              <a:rPr lang="en-US" smtClean="0"/>
              <a:t>2/19/2024</a:t>
            </a:fld>
            <a:endParaRPr lang="en-US"/>
          </a:p>
        </p:txBody>
      </p:sp>
      <p:sp>
        <p:nvSpPr>
          <p:cNvPr id="5" name="Footer Placeholder 4">
            <a:extLst>
              <a:ext uri="{FF2B5EF4-FFF2-40B4-BE49-F238E27FC236}">
                <a16:creationId xmlns:a16="http://schemas.microsoft.com/office/drawing/2014/main" id="{61DF160E-1AA3-85A9-DBD2-4958D2685B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729515-A1AE-A5A1-9953-859BF70CC8A9}"/>
              </a:ext>
            </a:extLst>
          </p:cNvPr>
          <p:cNvSpPr>
            <a:spLocks noGrp="1"/>
          </p:cNvSpPr>
          <p:nvPr>
            <p:ph type="sldNum" sz="quarter" idx="12"/>
          </p:nvPr>
        </p:nvSpPr>
        <p:spPr/>
        <p:txBody>
          <a:bodyPr/>
          <a:lstStyle/>
          <a:p>
            <a:fld id="{6664727E-FDE7-4A38-9772-B05324623612}" type="slidenum">
              <a:rPr lang="en-US" smtClean="0"/>
              <a:t>‹#›</a:t>
            </a:fld>
            <a:endParaRPr lang="en-US"/>
          </a:p>
        </p:txBody>
      </p:sp>
    </p:spTree>
    <p:extLst>
      <p:ext uri="{BB962C8B-B14F-4D97-AF65-F5344CB8AC3E}">
        <p14:creationId xmlns:p14="http://schemas.microsoft.com/office/powerpoint/2010/main" val="435207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AA7E5C-DFEB-2E47-6A53-6CE8C8999C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54A627-2408-5128-0D44-710BF3F50F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F25EF0-F73F-BB68-FCF2-4E9416E096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A0DD88-B8E8-4B45-A2E7-4AA196D31EB4}" type="datetimeFigureOut">
              <a:rPr lang="en-US" smtClean="0"/>
              <a:t>2/19/2024</a:t>
            </a:fld>
            <a:endParaRPr lang="en-US"/>
          </a:p>
        </p:txBody>
      </p:sp>
      <p:sp>
        <p:nvSpPr>
          <p:cNvPr id="5" name="Footer Placeholder 4">
            <a:extLst>
              <a:ext uri="{FF2B5EF4-FFF2-40B4-BE49-F238E27FC236}">
                <a16:creationId xmlns:a16="http://schemas.microsoft.com/office/drawing/2014/main" id="{5552096A-0E09-A85E-7F6C-584AB0A6F3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0DDFAA-0B7E-0E7F-0FF3-E2C9FFE3B6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4727E-FDE7-4A38-9772-B05324623612}" type="slidenum">
              <a:rPr lang="en-US" smtClean="0"/>
              <a:t>‹#›</a:t>
            </a:fld>
            <a:endParaRPr lang="en-US"/>
          </a:p>
        </p:txBody>
      </p:sp>
    </p:spTree>
    <p:extLst>
      <p:ext uri="{BB962C8B-B14F-4D97-AF65-F5344CB8AC3E}">
        <p14:creationId xmlns:p14="http://schemas.microsoft.com/office/powerpoint/2010/main" val="2152394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72634-3754-A07D-625C-EC58A3274CF6}"/>
              </a:ext>
            </a:extLst>
          </p:cNvPr>
          <p:cNvSpPr>
            <a:spLocks noGrp="1"/>
          </p:cNvSpPr>
          <p:nvPr>
            <p:ph type="ctrTitle"/>
          </p:nvPr>
        </p:nvSpPr>
        <p:spPr>
          <a:xfrm>
            <a:off x="337930" y="145775"/>
            <a:ext cx="11516139" cy="1364974"/>
          </a:xfrm>
        </p:spPr>
        <p:txBody>
          <a:bodyPr>
            <a:noAutofit/>
          </a:bodyPr>
          <a:lstStyle/>
          <a:p>
            <a:pPr marL="0" marR="0">
              <a:spcBef>
                <a:spcPts val="0"/>
              </a:spcBef>
              <a:spcAft>
                <a:spcPts val="0"/>
              </a:spcAft>
            </a:pPr>
            <a:br>
              <a:rPr lang="en-US" sz="4400" dirty="0">
                <a:effectLst/>
                <a:latin typeface="Calibri" panose="020F0502020204030204" pitchFamily="34" charset="0"/>
                <a:ea typeface="Calibri" panose="020F0502020204030204" pitchFamily="34" charset="0"/>
                <a:cs typeface="Times New Roman" panose="02020603050405020304" pitchFamily="18" charset="0"/>
              </a:rPr>
            </a:br>
            <a:r>
              <a:rPr lang="en-US" sz="4400" b="1" dirty="0">
                <a:solidFill>
                  <a:srgbClr val="00B050"/>
                </a:solidFill>
                <a:effectLst/>
                <a:latin typeface="Algerian" panose="04020705040A02060702" pitchFamily="82" charset="0"/>
                <a:ea typeface="Calibri" panose="020F0502020204030204" pitchFamily="34" charset="0"/>
                <a:cs typeface="Times New Roman" panose="02020603050405020304" pitchFamily="18" charset="0"/>
              </a:rPr>
              <a:t>INFRASTRUCTURE AND SAFE LEARNING ENVIRONMENT IN KANO STATE</a:t>
            </a:r>
            <a:endParaRPr lang="en-US" sz="4400" b="1" dirty="0">
              <a:solidFill>
                <a:srgbClr val="00B050"/>
              </a:solidFill>
              <a:latin typeface="Algerian" panose="04020705040A02060702" pitchFamily="82" charset="0"/>
            </a:endParaRPr>
          </a:p>
        </p:txBody>
      </p:sp>
      <p:sp>
        <p:nvSpPr>
          <p:cNvPr id="3" name="Subtitle 2">
            <a:extLst>
              <a:ext uri="{FF2B5EF4-FFF2-40B4-BE49-F238E27FC236}">
                <a16:creationId xmlns:a16="http://schemas.microsoft.com/office/drawing/2014/main" id="{0557D9C5-340F-277F-6A88-43DEBBFA5EEB}"/>
              </a:ext>
            </a:extLst>
          </p:cNvPr>
          <p:cNvSpPr>
            <a:spLocks noGrp="1"/>
          </p:cNvSpPr>
          <p:nvPr>
            <p:ph type="subTitle" idx="1"/>
          </p:nvPr>
        </p:nvSpPr>
        <p:spPr>
          <a:xfrm>
            <a:off x="337930" y="2093843"/>
            <a:ext cx="11390243" cy="4426227"/>
          </a:xfrm>
        </p:spPr>
        <p:txBody>
          <a:bodyPr>
            <a:normAutofit fontScale="92500" lnSpcReduction="10000"/>
          </a:bodyPr>
          <a:lstStyle/>
          <a:p>
            <a:r>
              <a:rPr lang="en-US" sz="4000" b="1" dirty="0">
                <a:solidFill>
                  <a:srgbClr val="C00000"/>
                </a:solidFill>
                <a:latin typeface="Tahoma" panose="020B0604030504040204" pitchFamily="34" charset="0"/>
                <a:ea typeface="Tahoma" panose="020B0604030504040204" pitchFamily="34" charset="0"/>
                <a:cs typeface="Tahoma" panose="020B0604030504040204" pitchFamily="34" charset="0"/>
              </a:rPr>
              <a:t>BY</a:t>
            </a:r>
          </a:p>
          <a:p>
            <a:r>
              <a:rPr lang="en-US" sz="4000" b="1" dirty="0">
                <a:solidFill>
                  <a:srgbClr val="0070C0"/>
                </a:solidFill>
                <a:latin typeface="Tahoma" panose="020B0604030504040204" pitchFamily="34" charset="0"/>
                <a:ea typeface="Tahoma" panose="020B0604030504040204" pitchFamily="34" charset="0"/>
                <a:cs typeface="Tahoma" panose="020B0604030504040204" pitchFamily="34" charset="0"/>
              </a:rPr>
              <a:t>Dr. Auwalu Halilu</a:t>
            </a:r>
          </a:p>
          <a:p>
            <a:endParaRPr lang="en-US" dirty="0"/>
          </a:p>
          <a:p>
            <a:r>
              <a:rPr lang="en-US" sz="3600" b="1" dirty="0">
                <a:solidFill>
                  <a:srgbClr val="FFC000"/>
                </a:solidFill>
              </a:rPr>
              <a:t>Department of Adult Education &amp; Community Services</a:t>
            </a:r>
          </a:p>
          <a:p>
            <a:r>
              <a:rPr lang="en-US" sz="3600" b="1" dirty="0">
                <a:solidFill>
                  <a:srgbClr val="00B0F0"/>
                </a:solidFill>
              </a:rPr>
              <a:t>Bayero University, Kano</a:t>
            </a:r>
          </a:p>
          <a:p>
            <a:endParaRPr lang="en-US" sz="3600" b="1" dirty="0">
              <a:solidFill>
                <a:srgbClr val="00B0F0"/>
              </a:solidFill>
            </a:endParaRPr>
          </a:p>
          <a:p>
            <a:r>
              <a:rPr lang="en-US" sz="3600" b="1" dirty="0">
                <a:solidFill>
                  <a:srgbClr val="C00000"/>
                </a:solidFill>
              </a:rPr>
              <a:t>North West &amp; Kano State Coordinator</a:t>
            </a:r>
          </a:p>
          <a:p>
            <a:r>
              <a:rPr lang="en-US" sz="3600" b="1" dirty="0"/>
              <a:t>Civil Society Action Coalition on Education for All (CSACEFA)</a:t>
            </a:r>
          </a:p>
          <a:p>
            <a:endParaRPr lang="en-US" dirty="0"/>
          </a:p>
        </p:txBody>
      </p:sp>
    </p:spTree>
    <p:extLst>
      <p:ext uri="{BB962C8B-B14F-4D97-AF65-F5344CB8AC3E}">
        <p14:creationId xmlns:p14="http://schemas.microsoft.com/office/powerpoint/2010/main" val="348223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1E02D-93C6-51B6-E90B-CB0F0D50884D}"/>
              </a:ext>
            </a:extLst>
          </p:cNvPr>
          <p:cNvSpPr>
            <a:spLocks noGrp="1"/>
          </p:cNvSpPr>
          <p:nvPr>
            <p:ph type="title"/>
          </p:nvPr>
        </p:nvSpPr>
        <p:spPr>
          <a:xfrm>
            <a:off x="397565" y="365125"/>
            <a:ext cx="10956235" cy="827571"/>
          </a:xfrm>
        </p:spPr>
        <p:txBody>
          <a:bodyPr/>
          <a:lstStyle/>
          <a:p>
            <a:r>
              <a:rPr lang="en-US" b="1" dirty="0">
                <a:solidFill>
                  <a:srgbClr val="0070C0"/>
                </a:solidFill>
              </a:rPr>
              <a:t>Introduction</a:t>
            </a:r>
          </a:p>
        </p:txBody>
      </p:sp>
      <p:sp>
        <p:nvSpPr>
          <p:cNvPr id="3" name="Content Placeholder 2">
            <a:extLst>
              <a:ext uri="{FF2B5EF4-FFF2-40B4-BE49-F238E27FC236}">
                <a16:creationId xmlns:a16="http://schemas.microsoft.com/office/drawing/2014/main" id="{73CFF4BE-A145-7D55-A207-C8AAFFAAE416}"/>
              </a:ext>
            </a:extLst>
          </p:cNvPr>
          <p:cNvSpPr>
            <a:spLocks noGrp="1"/>
          </p:cNvSpPr>
          <p:nvPr>
            <p:ph idx="1"/>
          </p:nvPr>
        </p:nvSpPr>
        <p:spPr>
          <a:xfrm>
            <a:off x="397565" y="1311965"/>
            <a:ext cx="11277600" cy="5367129"/>
          </a:xfrm>
        </p:spPr>
        <p:txBody>
          <a:bodyPr>
            <a:normAutofit/>
          </a:bodyPr>
          <a:lstStyle/>
          <a:p>
            <a:pPr algn="just">
              <a:buFont typeface="Wingdings" panose="05000000000000000000" pitchFamily="2" charset="2"/>
              <a:buChar char="ü"/>
            </a:pPr>
            <a:r>
              <a:rPr lang="en-US" dirty="0"/>
              <a:t>Over years, the infrastructure deficit in Nigeria has become an issue of major concern, despite the Nigerian government's recent establishment of the Revised National Integrated Infrastructure Master Plan (NIIMP, 2020–2043) to improve the country's deteriorating infrastructure.</a:t>
            </a:r>
          </a:p>
          <a:p>
            <a:pPr algn="just">
              <a:buFont typeface="Wingdings" panose="05000000000000000000" pitchFamily="2" charset="2"/>
              <a:buChar char="ü"/>
            </a:pPr>
            <a:r>
              <a:rPr lang="en-US" dirty="0"/>
              <a:t>The country continues to suffer from infrastructural deficits as a result of poor management of funds and maintenance of existing civil engineering infrastructure especially in our schools</a:t>
            </a:r>
          </a:p>
          <a:p>
            <a:pPr algn="just">
              <a:buFont typeface="Wingdings" panose="05000000000000000000" pitchFamily="2" charset="2"/>
              <a:buChar char="ü"/>
            </a:pPr>
            <a:r>
              <a:rPr lang="en-US" dirty="0"/>
              <a:t>This has remained a huge threat to the safety and livelihood of a nation with more than 200 million people. </a:t>
            </a:r>
          </a:p>
          <a:p>
            <a:pPr algn="just">
              <a:buFont typeface="Wingdings" panose="05000000000000000000" pitchFamily="2" charset="2"/>
              <a:buChar char="ü"/>
            </a:pPr>
            <a:r>
              <a:rPr lang="en-US" dirty="0"/>
              <a:t>To effectively tackle this problem, sustainable civil engineering infrastructures must be constructed and implemented at all stages to harness sustainable development especially in our schools</a:t>
            </a:r>
          </a:p>
        </p:txBody>
      </p:sp>
    </p:spTree>
    <p:extLst>
      <p:ext uri="{BB962C8B-B14F-4D97-AF65-F5344CB8AC3E}">
        <p14:creationId xmlns:p14="http://schemas.microsoft.com/office/powerpoint/2010/main" val="1438204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969C7-545E-4BA0-1617-7E1E6C36C1F9}"/>
              </a:ext>
            </a:extLst>
          </p:cNvPr>
          <p:cNvSpPr>
            <a:spLocks noGrp="1"/>
          </p:cNvSpPr>
          <p:nvPr>
            <p:ph type="title"/>
          </p:nvPr>
        </p:nvSpPr>
        <p:spPr>
          <a:xfrm>
            <a:off x="838200" y="365125"/>
            <a:ext cx="10515600" cy="840823"/>
          </a:xfrm>
        </p:spPr>
        <p:txBody>
          <a:bodyPr/>
          <a:lstStyle/>
          <a:p>
            <a:r>
              <a:rPr lang="en-US" b="1" dirty="0">
                <a:solidFill>
                  <a:srgbClr val="0070C0"/>
                </a:solidFill>
              </a:rPr>
              <a:t>What is School Infrastructure?</a:t>
            </a:r>
          </a:p>
        </p:txBody>
      </p:sp>
      <p:sp>
        <p:nvSpPr>
          <p:cNvPr id="3" name="Content Placeholder 2">
            <a:extLst>
              <a:ext uri="{FF2B5EF4-FFF2-40B4-BE49-F238E27FC236}">
                <a16:creationId xmlns:a16="http://schemas.microsoft.com/office/drawing/2014/main" id="{32CF8688-C16E-3EB8-EF2A-449A17CACFA1}"/>
              </a:ext>
            </a:extLst>
          </p:cNvPr>
          <p:cNvSpPr>
            <a:spLocks noGrp="1"/>
          </p:cNvSpPr>
          <p:nvPr>
            <p:ph idx="1"/>
          </p:nvPr>
        </p:nvSpPr>
        <p:spPr>
          <a:xfrm>
            <a:off x="838200" y="1404730"/>
            <a:ext cx="10515600" cy="5088145"/>
          </a:xfrm>
        </p:spPr>
        <p:txBody>
          <a:bodyPr/>
          <a:lstStyle/>
          <a:p>
            <a:pPr algn="just">
              <a:lnSpc>
                <a:spcPct val="100000"/>
              </a:lnSpc>
              <a:buFont typeface="Wingdings" panose="05000000000000000000" pitchFamily="2" charset="2"/>
              <a:buChar char="ü"/>
            </a:pPr>
            <a:r>
              <a:rPr lang="en-US" dirty="0"/>
              <a:t>The term “school infrastructure” refers to things like </a:t>
            </a:r>
            <a:r>
              <a:rPr lang="en-US" dirty="0">
                <a:solidFill>
                  <a:srgbClr val="FF0000"/>
                </a:solidFill>
              </a:rPr>
              <a:t>school buildings</a:t>
            </a:r>
            <a:r>
              <a:rPr lang="en-US" dirty="0"/>
              <a:t>, </a:t>
            </a:r>
            <a:r>
              <a:rPr lang="en-US" dirty="0">
                <a:solidFill>
                  <a:srgbClr val="FF0000"/>
                </a:solidFill>
              </a:rPr>
              <a:t>playgrounds</a:t>
            </a:r>
            <a:r>
              <a:rPr lang="en-US" dirty="0"/>
              <a:t>, </a:t>
            </a:r>
            <a:r>
              <a:rPr lang="en-US" dirty="0">
                <a:solidFill>
                  <a:srgbClr val="FF0000"/>
                </a:solidFill>
              </a:rPr>
              <a:t>public amenities</a:t>
            </a:r>
            <a:r>
              <a:rPr lang="en-US" dirty="0"/>
              <a:t>, </a:t>
            </a:r>
            <a:r>
              <a:rPr lang="en-US" dirty="0">
                <a:solidFill>
                  <a:srgbClr val="FF0000"/>
                </a:solidFill>
              </a:rPr>
              <a:t>libraries</a:t>
            </a:r>
            <a:r>
              <a:rPr lang="en-US" dirty="0"/>
              <a:t>, </a:t>
            </a:r>
            <a:r>
              <a:rPr lang="en-US" dirty="0">
                <a:solidFill>
                  <a:srgbClr val="FF0000"/>
                </a:solidFill>
              </a:rPr>
              <a:t>laboratories</a:t>
            </a:r>
            <a:r>
              <a:rPr lang="en-US" dirty="0"/>
              <a:t>, and other </a:t>
            </a:r>
            <a:r>
              <a:rPr lang="en-US" dirty="0">
                <a:solidFill>
                  <a:srgbClr val="FF0000"/>
                </a:solidFill>
              </a:rPr>
              <a:t>facilities.</a:t>
            </a:r>
          </a:p>
          <a:p>
            <a:pPr algn="just">
              <a:lnSpc>
                <a:spcPct val="100000"/>
              </a:lnSpc>
              <a:buFont typeface="Wingdings" panose="05000000000000000000" pitchFamily="2" charset="2"/>
              <a:buChar char="ü"/>
            </a:pPr>
            <a:r>
              <a:rPr lang="en-US" dirty="0"/>
              <a:t>School infrastructure contributes to a positive learning environment.</a:t>
            </a:r>
          </a:p>
          <a:p>
            <a:pPr algn="just">
              <a:lnSpc>
                <a:spcPct val="100000"/>
              </a:lnSpc>
              <a:buFont typeface="Wingdings" panose="05000000000000000000" pitchFamily="2" charset="2"/>
              <a:buChar char="ü"/>
            </a:pPr>
            <a:r>
              <a:rPr lang="en-US" dirty="0"/>
              <a:t>It has an influence on student teaching and learning activities</a:t>
            </a:r>
          </a:p>
          <a:p>
            <a:pPr algn="just">
              <a:lnSpc>
                <a:spcPct val="100000"/>
              </a:lnSpc>
              <a:buFont typeface="Wingdings" panose="05000000000000000000" pitchFamily="2" charset="2"/>
              <a:buChar char="ü"/>
            </a:pPr>
            <a:r>
              <a:rPr lang="en-US" b="1" u="sng" dirty="0"/>
              <a:t>For instance, </a:t>
            </a:r>
            <a:r>
              <a:rPr lang="en-US" dirty="0"/>
              <a:t>the state of the classroom which is part of the school building when in good condition will support the continuity of learning. </a:t>
            </a:r>
          </a:p>
          <a:p>
            <a:pPr algn="just">
              <a:lnSpc>
                <a:spcPct val="100000"/>
              </a:lnSpc>
              <a:buFont typeface="Wingdings" panose="05000000000000000000" pitchFamily="2" charset="2"/>
              <a:buChar char="ü"/>
            </a:pPr>
            <a:r>
              <a:rPr lang="en-US" dirty="0"/>
              <a:t>Students will feel comfortable, excited and facilitated in the learning process when it is fully and well infrastructured.</a:t>
            </a:r>
          </a:p>
        </p:txBody>
      </p:sp>
    </p:spTree>
    <p:extLst>
      <p:ext uri="{BB962C8B-B14F-4D97-AF65-F5344CB8AC3E}">
        <p14:creationId xmlns:p14="http://schemas.microsoft.com/office/powerpoint/2010/main" val="3525764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DA175-B3DF-C64B-F68A-DEAF2623E462}"/>
              </a:ext>
            </a:extLst>
          </p:cNvPr>
          <p:cNvSpPr>
            <a:spLocks noGrp="1"/>
          </p:cNvSpPr>
          <p:nvPr>
            <p:ph type="title"/>
          </p:nvPr>
        </p:nvSpPr>
        <p:spPr/>
        <p:txBody>
          <a:bodyPr/>
          <a:lstStyle/>
          <a:p>
            <a:r>
              <a:rPr lang="en-US" b="1" dirty="0">
                <a:solidFill>
                  <a:srgbClr val="0070C0"/>
                </a:solidFill>
              </a:rPr>
              <a:t>SDGs and School Infrastructure</a:t>
            </a:r>
          </a:p>
        </p:txBody>
      </p:sp>
      <p:sp>
        <p:nvSpPr>
          <p:cNvPr id="3" name="Content Placeholder 2">
            <a:extLst>
              <a:ext uri="{FF2B5EF4-FFF2-40B4-BE49-F238E27FC236}">
                <a16:creationId xmlns:a16="http://schemas.microsoft.com/office/drawing/2014/main" id="{533D2534-09C1-F59A-D4EC-46D120ADA05E}"/>
              </a:ext>
            </a:extLst>
          </p:cNvPr>
          <p:cNvSpPr>
            <a:spLocks noGrp="1"/>
          </p:cNvSpPr>
          <p:nvPr>
            <p:ph idx="1"/>
          </p:nvPr>
        </p:nvSpPr>
        <p:spPr/>
        <p:txBody>
          <a:bodyPr>
            <a:normAutofit/>
          </a:bodyPr>
          <a:lstStyle/>
          <a:p>
            <a:pPr marL="0" indent="0" algn="just">
              <a:buNone/>
            </a:pPr>
            <a:r>
              <a:rPr lang="en-US" sz="3200" dirty="0"/>
              <a:t>The Sustainable Development Goals, which are defined by the United Nations and scope the development agenda for all countries in the world, require countries to:</a:t>
            </a:r>
          </a:p>
          <a:p>
            <a:pPr marL="0" indent="0" algn="just">
              <a:buNone/>
            </a:pPr>
            <a:r>
              <a:rPr lang="en-US" sz="3200" dirty="0"/>
              <a:t> “</a:t>
            </a:r>
            <a:r>
              <a:rPr lang="en-US" sz="3200" dirty="0">
                <a:solidFill>
                  <a:srgbClr val="FF0000"/>
                </a:solidFill>
              </a:rPr>
              <a:t>build and upgrade education facilities that are child, disability and gender sensitive, and provide safe, non-violent, inclusive, and effective learning environments for all</a:t>
            </a:r>
            <a:r>
              <a:rPr lang="en-US" sz="3200" dirty="0"/>
              <a:t>” </a:t>
            </a:r>
          </a:p>
        </p:txBody>
      </p:sp>
    </p:spTree>
    <p:extLst>
      <p:ext uri="{BB962C8B-B14F-4D97-AF65-F5344CB8AC3E}">
        <p14:creationId xmlns:p14="http://schemas.microsoft.com/office/powerpoint/2010/main" val="1339768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68E8B-9132-4DBD-BD82-DFBE201FFD7B}"/>
              </a:ext>
            </a:extLst>
          </p:cNvPr>
          <p:cNvSpPr>
            <a:spLocks noGrp="1"/>
          </p:cNvSpPr>
          <p:nvPr>
            <p:ph type="title"/>
          </p:nvPr>
        </p:nvSpPr>
        <p:spPr>
          <a:xfrm>
            <a:off x="838200" y="365126"/>
            <a:ext cx="10515600" cy="801066"/>
          </a:xfrm>
        </p:spPr>
        <p:txBody>
          <a:bodyPr/>
          <a:lstStyle/>
          <a:p>
            <a:pPr algn="ctr"/>
            <a:r>
              <a:rPr lang="en-US" b="1" dirty="0">
                <a:solidFill>
                  <a:srgbClr val="0070C0"/>
                </a:solidFill>
              </a:rPr>
              <a:t>SUBEB Annual Report and the Status quo</a:t>
            </a:r>
          </a:p>
        </p:txBody>
      </p:sp>
      <p:sp>
        <p:nvSpPr>
          <p:cNvPr id="3" name="Content Placeholder 2">
            <a:extLst>
              <a:ext uri="{FF2B5EF4-FFF2-40B4-BE49-F238E27FC236}">
                <a16:creationId xmlns:a16="http://schemas.microsoft.com/office/drawing/2014/main" id="{A0811621-7D84-22FC-1273-856A6D9C4381}"/>
              </a:ext>
            </a:extLst>
          </p:cNvPr>
          <p:cNvSpPr>
            <a:spLocks noGrp="1"/>
          </p:cNvSpPr>
          <p:nvPr>
            <p:ph idx="1"/>
          </p:nvPr>
        </p:nvSpPr>
        <p:spPr>
          <a:xfrm>
            <a:off x="344557" y="1166192"/>
            <a:ext cx="11489634" cy="5473147"/>
          </a:xfrm>
        </p:spPr>
        <p:txBody>
          <a:bodyPr>
            <a:normAutofit lnSpcReduction="10000"/>
          </a:bodyPr>
          <a:lstStyle/>
          <a:p>
            <a:pPr algn="just">
              <a:buFont typeface="Wingdings" panose="05000000000000000000" pitchFamily="2" charset="2"/>
              <a:buChar char="ü"/>
            </a:pPr>
            <a:r>
              <a:rPr lang="en-US" sz="2400" dirty="0"/>
              <a:t>According to Kano State SUBEB Annual Report (2015), the board awarded contracts for the provision of classroom blocks, toilets facilities and furniture for both teachers and pupils. </a:t>
            </a:r>
          </a:p>
          <a:p>
            <a:pPr algn="just">
              <a:buFont typeface="Wingdings" panose="05000000000000000000" pitchFamily="2" charset="2"/>
              <a:buChar char="ü"/>
            </a:pPr>
            <a:r>
              <a:rPr lang="en-US" sz="2400" dirty="0"/>
              <a:t>The projects were carried out in primary and secondary schools across the 44 Local Government areas of the State. </a:t>
            </a:r>
          </a:p>
          <a:p>
            <a:pPr algn="just">
              <a:buFont typeface="Wingdings" panose="05000000000000000000" pitchFamily="2" charset="2"/>
              <a:buChar char="ü"/>
            </a:pPr>
            <a:r>
              <a:rPr lang="en-US" sz="2400" dirty="0"/>
              <a:t>This resulted in massive renovations of schools across the state. </a:t>
            </a:r>
          </a:p>
          <a:p>
            <a:pPr algn="just">
              <a:buFont typeface="Wingdings" panose="05000000000000000000" pitchFamily="2" charset="2"/>
              <a:buChar char="ü"/>
            </a:pPr>
            <a:r>
              <a:rPr lang="en-US" sz="2400" dirty="0"/>
              <a:t>Despite the huge spending in the provision of school facilities in Kano State, one could still notice that the desired results of students from external examinations are still a mirage. </a:t>
            </a:r>
          </a:p>
          <a:p>
            <a:pPr algn="just">
              <a:buFont typeface="Wingdings" panose="05000000000000000000" pitchFamily="2" charset="2"/>
              <a:buChar char="ü"/>
            </a:pPr>
            <a:r>
              <a:rPr lang="en-US" sz="2400" dirty="0"/>
              <a:t>The quality of learning therefore has been below standard because the school facilities are not properly maintained (Danjuma and </a:t>
            </a:r>
            <a:r>
              <a:rPr lang="en-US" sz="2400" dirty="0" err="1"/>
              <a:t>Adeleye</a:t>
            </a:r>
            <a:r>
              <a:rPr lang="en-US" sz="2400" dirty="0"/>
              <a:t>, 2015). </a:t>
            </a:r>
          </a:p>
          <a:p>
            <a:pPr algn="just">
              <a:buFont typeface="Wingdings" panose="05000000000000000000" pitchFamily="2" charset="2"/>
              <a:buChar char="ü"/>
            </a:pPr>
            <a:r>
              <a:rPr lang="en-US" sz="2400" dirty="0" err="1"/>
              <a:t>Asiyai</a:t>
            </a:r>
            <a:r>
              <a:rPr lang="en-US" sz="2400" dirty="0"/>
              <a:t> (2012) rightly noted that facilities in public schools currently have dilapidated buildings, empty libraries, poor hostel facilities, broken tables and chairs, unclean clinics, unkempt school compound, abandoned broken down school vehicles and so on. </a:t>
            </a:r>
          </a:p>
          <a:p>
            <a:pPr algn="just">
              <a:buFont typeface="Wingdings" panose="05000000000000000000" pitchFamily="2" charset="2"/>
              <a:buChar char="ü"/>
            </a:pPr>
            <a:r>
              <a:rPr lang="en-US" sz="2400" dirty="0"/>
              <a:t>This situation may affect students’ readiness to learn.</a:t>
            </a:r>
          </a:p>
        </p:txBody>
      </p:sp>
    </p:spTree>
    <p:extLst>
      <p:ext uri="{BB962C8B-B14F-4D97-AF65-F5344CB8AC3E}">
        <p14:creationId xmlns:p14="http://schemas.microsoft.com/office/powerpoint/2010/main" val="3821529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35981-D96F-0DC0-0BE1-439D9C1D0916}"/>
              </a:ext>
            </a:extLst>
          </p:cNvPr>
          <p:cNvSpPr>
            <a:spLocks noGrp="1"/>
          </p:cNvSpPr>
          <p:nvPr>
            <p:ph type="title"/>
          </p:nvPr>
        </p:nvSpPr>
        <p:spPr>
          <a:xfrm>
            <a:off x="549965" y="365125"/>
            <a:ext cx="10803835" cy="1325563"/>
          </a:xfrm>
        </p:spPr>
        <p:txBody>
          <a:bodyPr>
            <a:normAutofit/>
          </a:bodyPr>
          <a:lstStyle/>
          <a:p>
            <a:r>
              <a:rPr lang="en-US" sz="4800" b="1" dirty="0">
                <a:solidFill>
                  <a:srgbClr val="0070C0"/>
                </a:solidFill>
              </a:rPr>
              <a:t>Let’s Answer these questions below:</a:t>
            </a:r>
          </a:p>
        </p:txBody>
      </p:sp>
      <p:sp>
        <p:nvSpPr>
          <p:cNvPr id="3" name="Content Placeholder 2">
            <a:extLst>
              <a:ext uri="{FF2B5EF4-FFF2-40B4-BE49-F238E27FC236}">
                <a16:creationId xmlns:a16="http://schemas.microsoft.com/office/drawing/2014/main" id="{1D4473EB-FEF2-75AB-79D6-8A3240D22610}"/>
              </a:ext>
            </a:extLst>
          </p:cNvPr>
          <p:cNvSpPr>
            <a:spLocks noGrp="1"/>
          </p:cNvSpPr>
          <p:nvPr>
            <p:ph idx="1"/>
          </p:nvPr>
        </p:nvSpPr>
        <p:spPr>
          <a:xfrm>
            <a:off x="549965" y="1690688"/>
            <a:ext cx="11092070" cy="4942371"/>
          </a:xfrm>
        </p:spPr>
        <p:txBody>
          <a:bodyPr>
            <a:normAutofit/>
          </a:bodyPr>
          <a:lstStyle/>
          <a:p>
            <a:pPr marL="0" indent="0" algn="just">
              <a:buNone/>
            </a:pPr>
            <a:r>
              <a:rPr lang="en-US" dirty="0"/>
              <a:t>To ensure that investments in school infrastructure have the greatest positive impact on learning, it is important to address the following questions for the education sector in Kano state:</a:t>
            </a:r>
          </a:p>
          <a:p>
            <a:pPr algn="just">
              <a:buFont typeface="Wingdings" panose="05000000000000000000" pitchFamily="2" charset="2"/>
              <a:buChar char="ü"/>
            </a:pPr>
            <a:r>
              <a:rPr lang="en-US" dirty="0"/>
              <a:t>Do all students have equal access to seating in classrooms?</a:t>
            </a:r>
          </a:p>
          <a:p>
            <a:pPr algn="just">
              <a:buFont typeface="Wingdings" panose="05000000000000000000" pitchFamily="2" charset="2"/>
              <a:buChar char="ü"/>
            </a:pPr>
            <a:r>
              <a:rPr lang="en-US" dirty="0"/>
              <a:t>Are the school buildings safe and conducive to a healthy environment?</a:t>
            </a:r>
          </a:p>
          <a:p>
            <a:pPr algn="just">
              <a:buFont typeface="Wingdings" panose="05000000000000000000" pitchFamily="2" charset="2"/>
              <a:buChar char="ü"/>
            </a:pPr>
            <a:r>
              <a:rPr lang="en-US" dirty="0"/>
              <a:t>Are the current learning environments well-suited for effective learning?</a:t>
            </a:r>
          </a:p>
          <a:p>
            <a:pPr algn="just">
              <a:buFont typeface="Wingdings" panose="05000000000000000000" pitchFamily="2" charset="2"/>
              <a:buChar char="ü"/>
            </a:pPr>
            <a:r>
              <a:rPr lang="en-US" dirty="0"/>
              <a:t>Does the school’s layout promote advanced learning and community involvement?</a:t>
            </a:r>
          </a:p>
          <a:p>
            <a:pPr algn="just">
              <a:buFont typeface="Wingdings" panose="05000000000000000000" pitchFamily="2" charset="2"/>
              <a:buChar char="ü"/>
            </a:pPr>
            <a:r>
              <a:rPr lang="en-US" dirty="0"/>
              <a:t>How can school infrastructure be planned and adapted sustainably over time?</a:t>
            </a:r>
          </a:p>
          <a:p>
            <a:pPr algn="just"/>
            <a:endParaRPr lang="en-US" dirty="0"/>
          </a:p>
        </p:txBody>
      </p:sp>
    </p:spTree>
    <p:extLst>
      <p:ext uri="{BB962C8B-B14F-4D97-AF65-F5344CB8AC3E}">
        <p14:creationId xmlns:p14="http://schemas.microsoft.com/office/powerpoint/2010/main" val="2577388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84221-A876-B1C8-F4BA-70F8D6FBCB38}"/>
              </a:ext>
            </a:extLst>
          </p:cNvPr>
          <p:cNvSpPr>
            <a:spLocks noGrp="1"/>
          </p:cNvSpPr>
          <p:nvPr>
            <p:ph type="title"/>
          </p:nvPr>
        </p:nvSpPr>
        <p:spPr/>
        <p:txBody>
          <a:bodyPr/>
          <a:lstStyle/>
          <a:p>
            <a:r>
              <a:rPr lang="en-US" b="1" dirty="0">
                <a:solidFill>
                  <a:srgbClr val="0070C0"/>
                </a:solidFill>
              </a:rPr>
              <a:t>Some Key Aspects of School Infrastructure</a:t>
            </a:r>
          </a:p>
        </p:txBody>
      </p:sp>
      <p:graphicFrame>
        <p:nvGraphicFramePr>
          <p:cNvPr id="5" name="Content Placeholder 4">
            <a:extLst>
              <a:ext uri="{FF2B5EF4-FFF2-40B4-BE49-F238E27FC236}">
                <a16:creationId xmlns:a16="http://schemas.microsoft.com/office/drawing/2014/main" id="{53DEF566-5255-FDF2-392F-0956506222E0}"/>
              </a:ext>
            </a:extLst>
          </p:cNvPr>
          <p:cNvGraphicFramePr>
            <a:graphicFrameLocks noGrp="1"/>
          </p:cNvGraphicFramePr>
          <p:nvPr>
            <p:ph idx="1"/>
            <p:extLst>
              <p:ext uri="{D42A27DB-BD31-4B8C-83A1-F6EECF244321}">
                <p14:modId xmlns:p14="http://schemas.microsoft.com/office/powerpoint/2010/main" val="333464008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1932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F8965-92C8-FD26-2482-66092E9A9100}"/>
              </a:ext>
            </a:extLst>
          </p:cNvPr>
          <p:cNvSpPr>
            <a:spLocks noGrp="1"/>
          </p:cNvSpPr>
          <p:nvPr>
            <p:ph type="title"/>
          </p:nvPr>
        </p:nvSpPr>
        <p:spPr>
          <a:xfrm>
            <a:off x="477079" y="437323"/>
            <a:ext cx="11317356" cy="1205947"/>
          </a:xfrm>
        </p:spPr>
        <p:txBody>
          <a:bodyPr>
            <a:normAutofit fontScale="90000"/>
          </a:bodyPr>
          <a:lstStyle/>
          <a:p>
            <a:pPr algn="ctr"/>
            <a:r>
              <a:rPr lang="en-US" b="1" dirty="0">
                <a:solidFill>
                  <a:srgbClr val="0070C0"/>
                </a:solidFill>
              </a:rPr>
              <a:t>Importance of Infrastructure in the Education Space</a:t>
            </a:r>
          </a:p>
        </p:txBody>
      </p:sp>
      <p:sp>
        <p:nvSpPr>
          <p:cNvPr id="3" name="Content Placeholder 2">
            <a:extLst>
              <a:ext uri="{FF2B5EF4-FFF2-40B4-BE49-F238E27FC236}">
                <a16:creationId xmlns:a16="http://schemas.microsoft.com/office/drawing/2014/main" id="{69F940D8-32E8-CC38-4EFC-6AED539743D0}"/>
              </a:ext>
            </a:extLst>
          </p:cNvPr>
          <p:cNvSpPr>
            <a:spLocks noGrp="1"/>
          </p:cNvSpPr>
          <p:nvPr>
            <p:ph idx="1"/>
          </p:nvPr>
        </p:nvSpPr>
        <p:spPr>
          <a:xfrm>
            <a:off x="477079" y="1577009"/>
            <a:ext cx="11237841" cy="5095460"/>
          </a:xfrm>
        </p:spPr>
        <p:txBody>
          <a:bodyPr>
            <a:normAutofit/>
          </a:bodyPr>
          <a:lstStyle/>
          <a:p>
            <a:pPr algn="just">
              <a:buFont typeface="Wingdings" panose="05000000000000000000" pitchFamily="2" charset="2"/>
              <a:buChar char="ü"/>
            </a:pPr>
            <a:endParaRPr lang="en-US" dirty="0"/>
          </a:p>
          <a:p>
            <a:pPr algn="just">
              <a:buFont typeface="Wingdings" panose="05000000000000000000" pitchFamily="2" charset="2"/>
              <a:buChar char="ü"/>
            </a:pPr>
            <a:r>
              <a:rPr lang="en-US" dirty="0"/>
              <a:t>Having a good library should be at the top of the list for the school management.</a:t>
            </a:r>
          </a:p>
          <a:p>
            <a:pPr algn="just">
              <a:buFont typeface="Wingdings" panose="05000000000000000000" pitchFamily="2" charset="2"/>
              <a:buChar char="ü"/>
            </a:pPr>
            <a:r>
              <a:rPr lang="en-US" dirty="0"/>
              <a:t>Comfortable classrooms should be a priority to ensure student comfort.</a:t>
            </a:r>
          </a:p>
          <a:p>
            <a:pPr algn="just">
              <a:buFont typeface="Wingdings" panose="05000000000000000000" pitchFamily="2" charset="2"/>
              <a:buChar char="ü"/>
            </a:pPr>
            <a:r>
              <a:rPr lang="en-US" dirty="0"/>
              <a:t>Relax/play area should be there to help the students refresh themselves.</a:t>
            </a:r>
          </a:p>
          <a:p>
            <a:pPr algn="just">
              <a:buFont typeface="Wingdings" panose="05000000000000000000" pitchFamily="2" charset="2"/>
              <a:buChar char="ü"/>
            </a:pPr>
            <a:r>
              <a:rPr lang="en-US" dirty="0"/>
              <a:t>Co-curricular activity space is a must for the schools.</a:t>
            </a:r>
          </a:p>
          <a:p>
            <a:pPr algn="just">
              <a:buFont typeface="Wingdings" panose="05000000000000000000" pitchFamily="2" charset="2"/>
              <a:buChar char="ü"/>
            </a:pPr>
            <a:r>
              <a:rPr lang="en-US" dirty="0"/>
              <a:t>A healthy environment is another thing to take care of.</a:t>
            </a:r>
          </a:p>
          <a:p>
            <a:pPr algn="just">
              <a:buFont typeface="Wingdings" panose="05000000000000000000" pitchFamily="2" charset="2"/>
              <a:buChar char="ü"/>
            </a:pPr>
            <a:r>
              <a:rPr lang="en-US" dirty="0"/>
              <a:t>Safe campus should not be missed.</a:t>
            </a:r>
          </a:p>
          <a:p>
            <a:pPr algn="just">
              <a:buFont typeface="Wingdings" panose="05000000000000000000" pitchFamily="2" charset="2"/>
              <a:buChar char="ü"/>
            </a:pPr>
            <a:r>
              <a:rPr lang="en-US" dirty="0"/>
              <a:t>A food zone/canteen with healthy food options would be great.</a:t>
            </a:r>
          </a:p>
          <a:p>
            <a:pPr algn="just"/>
            <a:endParaRPr lang="en-US" dirty="0"/>
          </a:p>
        </p:txBody>
      </p:sp>
    </p:spTree>
    <p:extLst>
      <p:ext uri="{BB962C8B-B14F-4D97-AF65-F5344CB8AC3E}">
        <p14:creationId xmlns:p14="http://schemas.microsoft.com/office/powerpoint/2010/main" val="1134342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AC5C1-7685-2E4C-07B9-B731F4323B75}"/>
              </a:ext>
            </a:extLst>
          </p:cNvPr>
          <p:cNvSpPr>
            <a:spLocks noGrp="1"/>
          </p:cNvSpPr>
          <p:nvPr>
            <p:ph type="title"/>
          </p:nvPr>
        </p:nvSpPr>
        <p:spPr>
          <a:xfrm>
            <a:off x="838200" y="365125"/>
            <a:ext cx="10515600" cy="999849"/>
          </a:xfrm>
        </p:spPr>
        <p:txBody>
          <a:bodyPr>
            <a:normAutofit fontScale="90000"/>
          </a:bodyPr>
          <a:lstStyle/>
          <a:p>
            <a:pPr algn="ctr"/>
            <a:r>
              <a:rPr lang="en-US" sz="4000" b="1" dirty="0">
                <a:solidFill>
                  <a:srgbClr val="0070C0"/>
                </a:solidFill>
              </a:rPr>
              <a:t>A brief Analyses of the Level of Infrastructural Provision in Kano State in the Past</a:t>
            </a:r>
          </a:p>
        </p:txBody>
      </p:sp>
      <p:sp>
        <p:nvSpPr>
          <p:cNvPr id="3" name="Content Placeholder 2">
            <a:extLst>
              <a:ext uri="{FF2B5EF4-FFF2-40B4-BE49-F238E27FC236}">
                <a16:creationId xmlns:a16="http://schemas.microsoft.com/office/drawing/2014/main" id="{3C04481D-6294-1EAF-ED4A-0FB18D34E8A0}"/>
              </a:ext>
            </a:extLst>
          </p:cNvPr>
          <p:cNvSpPr>
            <a:spLocks noGrp="1"/>
          </p:cNvSpPr>
          <p:nvPr>
            <p:ph idx="1"/>
          </p:nvPr>
        </p:nvSpPr>
        <p:spPr>
          <a:xfrm>
            <a:off x="410817" y="1550504"/>
            <a:ext cx="11357113" cy="5141843"/>
          </a:xfrm>
        </p:spPr>
        <p:txBody>
          <a:bodyPr>
            <a:normAutofit fontScale="92500" lnSpcReduction="20000"/>
          </a:bodyPr>
          <a:lstStyle/>
          <a:p>
            <a:pPr algn="just">
              <a:buFont typeface="Wingdings" panose="05000000000000000000" pitchFamily="2" charset="2"/>
              <a:buChar char="ü"/>
            </a:pPr>
            <a:r>
              <a:rPr lang="en-US" dirty="0"/>
              <a:t>The pupil to classroom ratio for primary schools in 2005 was 74:1, well above the recommended standard of 40:1. </a:t>
            </a:r>
          </a:p>
          <a:p>
            <a:pPr algn="just">
              <a:buFont typeface="Wingdings" panose="05000000000000000000" pitchFamily="2" charset="2"/>
              <a:buChar char="ü"/>
            </a:pPr>
            <a:r>
              <a:rPr lang="en-US" dirty="0"/>
              <a:t>Variations across LGAs highlighted cases of overcrowding, e.g. </a:t>
            </a:r>
            <a:r>
              <a:rPr lang="en-US" dirty="0" err="1"/>
              <a:t>Dawakin</a:t>
            </a:r>
            <a:r>
              <a:rPr lang="en-US" dirty="0"/>
              <a:t> Kudu with a PCR of 211:1 and </a:t>
            </a:r>
            <a:r>
              <a:rPr lang="en-US" dirty="0" err="1"/>
              <a:t>Tofa</a:t>
            </a:r>
            <a:r>
              <a:rPr lang="en-US" dirty="0"/>
              <a:t> with a PCR of 145:1, </a:t>
            </a:r>
          </a:p>
          <a:p>
            <a:pPr algn="just">
              <a:buFont typeface="Wingdings" panose="05000000000000000000" pitchFamily="2" charset="2"/>
              <a:buChar char="ü"/>
            </a:pPr>
            <a:r>
              <a:rPr lang="en-US" dirty="0"/>
              <a:t>Under-utilisation of classroom space, e.g. </a:t>
            </a:r>
            <a:r>
              <a:rPr lang="en-US" dirty="0" err="1"/>
              <a:t>Tarauni</a:t>
            </a:r>
            <a:r>
              <a:rPr lang="en-US" dirty="0"/>
              <a:t> with a PCR of 32:1.36</a:t>
            </a:r>
          </a:p>
          <a:p>
            <a:pPr algn="just">
              <a:buFont typeface="Wingdings" panose="05000000000000000000" pitchFamily="2" charset="2"/>
              <a:buChar char="ü"/>
            </a:pPr>
            <a:r>
              <a:rPr lang="en-US" dirty="0"/>
              <a:t>This situation is exacerbated by the seasonal migration of children from rural to urban areas and, more recently, from surrounding States (and even Niger Republic) to Kano which places additional pressure on infrastructural provision in urban areas. </a:t>
            </a:r>
          </a:p>
          <a:p>
            <a:pPr algn="just">
              <a:buFont typeface="Wingdings" panose="05000000000000000000" pitchFamily="2" charset="2"/>
              <a:buChar char="ü"/>
            </a:pPr>
            <a:r>
              <a:rPr lang="en-US" dirty="0"/>
              <a:t>Only 54.5% of available classrooms in the State are in good condition</a:t>
            </a:r>
          </a:p>
          <a:p>
            <a:pPr algn="just">
              <a:buFont typeface="Wingdings" panose="05000000000000000000" pitchFamily="2" charset="2"/>
              <a:buChar char="ü"/>
            </a:pPr>
            <a:r>
              <a:rPr lang="en-US" dirty="0"/>
              <a:t>45.5% need repair</a:t>
            </a:r>
          </a:p>
          <a:p>
            <a:pPr algn="just">
              <a:buFont typeface="Wingdings" panose="05000000000000000000" pitchFamily="2" charset="2"/>
              <a:buChar char="ü"/>
            </a:pPr>
            <a:r>
              <a:rPr lang="en-US" dirty="0"/>
              <a:t>Additional 309 new classrooms are needed to edge the State average towards a 40:1 PCR37.</a:t>
            </a:r>
          </a:p>
          <a:p>
            <a:pPr algn="just">
              <a:buFont typeface="Wingdings" panose="05000000000000000000" pitchFamily="2" charset="2"/>
              <a:buChar char="ü"/>
            </a:pPr>
            <a:r>
              <a:rPr lang="en-US" dirty="0"/>
              <a:t>(</a:t>
            </a:r>
            <a:r>
              <a:rPr lang="en-US" b="1" dirty="0"/>
              <a:t>Kano Education Situational Analysis</a:t>
            </a:r>
            <a:r>
              <a:rPr lang="en-US" dirty="0"/>
              <a:t>)</a:t>
            </a:r>
          </a:p>
          <a:p>
            <a:pPr algn="just"/>
            <a:endParaRPr lang="en-US" dirty="0"/>
          </a:p>
        </p:txBody>
      </p:sp>
    </p:spTree>
    <p:extLst>
      <p:ext uri="{BB962C8B-B14F-4D97-AF65-F5344CB8AC3E}">
        <p14:creationId xmlns:p14="http://schemas.microsoft.com/office/powerpoint/2010/main" val="2516266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6B2A6-8773-24C0-82B9-59984C18EC66}"/>
              </a:ext>
            </a:extLst>
          </p:cNvPr>
          <p:cNvSpPr>
            <a:spLocks noGrp="1"/>
          </p:cNvSpPr>
          <p:nvPr>
            <p:ph type="title"/>
          </p:nvPr>
        </p:nvSpPr>
        <p:spPr>
          <a:xfrm>
            <a:off x="530087" y="49006"/>
            <a:ext cx="10783957" cy="629478"/>
          </a:xfrm>
        </p:spPr>
        <p:txBody>
          <a:bodyPr>
            <a:normAutofit fontScale="90000"/>
          </a:bodyPr>
          <a:lstStyle/>
          <a:p>
            <a:r>
              <a:rPr lang="en-US" b="1" dirty="0">
                <a:solidFill>
                  <a:srgbClr val="0070C0"/>
                </a:solidFill>
              </a:rPr>
              <a:t>Conclusion and Recommendations</a:t>
            </a:r>
          </a:p>
        </p:txBody>
      </p:sp>
      <p:sp>
        <p:nvSpPr>
          <p:cNvPr id="3" name="Content Placeholder 2">
            <a:extLst>
              <a:ext uri="{FF2B5EF4-FFF2-40B4-BE49-F238E27FC236}">
                <a16:creationId xmlns:a16="http://schemas.microsoft.com/office/drawing/2014/main" id="{897F7150-5173-A8C7-AB9C-83AA645FA23A}"/>
              </a:ext>
            </a:extLst>
          </p:cNvPr>
          <p:cNvSpPr>
            <a:spLocks noGrp="1"/>
          </p:cNvSpPr>
          <p:nvPr>
            <p:ph idx="1"/>
          </p:nvPr>
        </p:nvSpPr>
        <p:spPr>
          <a:xfrm>
            <a:off x="225287" y="797753"/>
            <a:ext cx="11741426" cy="5815771"/>
          </a:xfrm>
        </p:spPr>
        <p:txBody>
          <a:bodyPr>
            <a:noAutofit/>
          </a:bodyPr>
          <a:lstStyle/>
          <a:p>
            <a:pPr algn="just">
              <a:lnSpc>
                <a:spcPct val="100000"/>
              </a:lnSpc>
              <a:buFont typeface="Wingdings" panose="05000000000000000000" pitchFamily="2" charset="2"/>
              <a:buChar char="ü"/>
            </a:pPr>
            <a:r>
              <a:rPr lang="en-US" sz="1800" dirty="0"/>
              <a:t>Good school infrastructure plays a vital role in measuring the progress and growth of education. It encompasses the coordination of the physical environment with the organization’s activities, combining school administration, architecture, and behavioral and engineering sciences. </a:t>
            </a:r>
          </a:p>
          <a:p>
            <a:pPr algn="just">
              <a:lnSpc>
                <a:spcPct val="100000"/>
              </a:lnSpc>
              <a:buFont typeface="Wingdings" panose="05000000000000000000" pitchFamily="2" charset="2"/>
              <a:buChar char="ü"/>
            </a:pPr>
            <a:r>
              <a:rPr lang="en-US" sz="1800" dirty="0"/>
              <a:t>Research shows that students perform better in recently built or renovated schools compared to older institutions. The overall condition of the building, its grade level, and the presence of windows in classrooms have a positive correlation with student achievement.</a:t>
            </a:r>
          </a:p>
          <a:p>
            <a:pPr algn="just">
              <a:lnSpc>
                <a:spcPct val="100000"/>
              </a:lnSpc>
              <a:buFont typeface="Wingdings" panose="05000000000000000000" pitchFamily="2" charset="2"/>
              <a:buChar char="ü"/>
            </a:pPr>
            <a:r>
              <a:rPr lang="en-US" sz="1800" dirty="0"/>
              <a:t>School infrastructure facilities significantly impact the efficiency of learning in the classroom. Maximizing the efficiency of school infrastructure can enhance the quality of learning, promoting active engagement and stimulating the minds of children.</a:t>
            </a:r>
          </a:p>
          <a:p>
            <a:pPr algn="just">
              <a:lnSpc>
                <a:spcPct val="100000"/>
              </a:lnSpc>
              <a:buFont typeface="Wingdings" panose="05000000000000000000" pitchFamily="2" charset="2"/>
              <a:buChar char="ü"/>
            </a:pPr>
            <a:r>
              <a:rPr lang="en-US" sz="1800" dirty="0"/>
              <a:t>However, infrastructure also faces challenges in adapting to ever-evolving 21st-century learning methods and strategies. The active participation of teachers and students greatly influences the effectiveness of the learning process. </a:t>
            </a:r>
          </a:p>
          <a:p>
            <a:pPr algn="just">
              <a:lnSpc>
                <a:spcPct val="100000"/>
              </a:lnSpc>
              <a:buFont typeface="Wingdings" panose="05000000000000000000" pitchFamily="2" charset="2"/>
              <a:buChar char="ü"/>
            </a:pPr>
            <a:r>
              <a:rPr lang="en-US" sz="1800" dirty="0"/>
              <a:t>Investing in infrastructure may require spending money, but the advantages it brings usually result in a valuable payoff, making it a worthwhile effort.</a:t>
            </a:r>
          </a:p>
          <a:p>
            <a:pPr algn="just">
              <a:lnSpc>
                <a:spcPct val="100000"/>
              </a:lnSpc>
              <a:buFont typeface="Wingdings" panose="05000000000000000000" pitchFamily="2" charset="2"/>
              <a:buChar char="ü"/>
            </a:pPr>
            <a:r>
              <a:rPr lang="en-US" sz="1800" dirty="0"/>
              <a:t>Funds should also be provided to upgrade ageing, inadequate, unsafe, and poor school infrastructure in previously disadvantaged communities. </a:t>
            </a:r>
          </a:p>
          <a:p>
            <a:pPr algn="just">
              <a:lnSpc>
                <a:spcPct val="100000"/>
              </a:lnSpc>
              <a:buFont typeface="Wingdings" panose="05000000000000000000" pitchFamily="2" charset="2"/>
              <a:buChar char="ü"/>
            </a:pPr>
            <a:r>
              <a:rPr lang="en-US" sz="1800" dirty="0"/>
              <a:t>PPP, or Public-Private Partnership, a funding model that involves collaboration between government agencies and private companies to finance and implement public projects should be explored</a:t>
            </a:r>
          </a:p>
          <a:p>
            <a:pPr algn="just">
              <a:lnSpc>
                <a:spcPct val="100000"/>
              </a:lnSpc>
            </a:pPr>
            <a:endParaRPr lang="en-US" sz="1800" dirty="0"/>
          </a:p>
        </p:txBody>
      </p:sp>
    </p:spTree>
    <p:extLst>
      <p:ext uri="{BB962C8B-B14F-4D97-AF65-F5344CB8AC3E}">
        <p14:creationId xmlns:p14="http://schemas.microsoft.com/office/powerpoint/2010/main" val="3975937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68BC1-3345-28BC-EFDC-1AE493AD9007}"/>
              </a:ext>
            </a:extLst>
          </p:cNvPr>
          <p:cNvSpPr>
            <a:spLocks noGrp="1"/>
          </p:cNvSpPr>
          <p:nvPr>
            <p:ph type="title"/>
          </p:nvPr>
        </p:nvSpPr>
        <p:spPr/>
        <p:txBody>
          <a:bodyPr/>
          <a:lstStyle/>
          <a:p>
            <a:r>
              <a:rPr lang="en-US" b="1" dirty="0">
                <a:solidFill>
                  <a:srgbClr val="0070C0"/>
                </a:solidFill>
              </a:rPr>
              <a:t>Thank You…</a:t>
            </a:r>
          </a:p>
        </p:txBody>
      </p:sp>
      <p:sp>
        <p:nvSpPr>
          <p:cNvPr id="3" name="Content Placeholder 2">
            <a:extLst>
              <a:ext uri="{FF2B5EF4-FFF2-40B4-BE49-F238E27FC236}">
                <a16:creationId xmlns:a16="http://schemas.microsoft.com/office/drawing/2014/main" id="{FC189C7C-2129-6721-789E-DD1B0A9D248A}"/>
              </a:ext>
            </a:extLst>
          </p:cNvPr>
          <p:cNvSpPr>
            <a:spLocks noGrp="1"/>
          </p:cNvSpPr>
          <p:nvPr>
            <p:ph idx="1"/>
          </p:nvPr>
        </p:nvSpPr>
        <p:spPr/>
        <p:txBody>
          <a:bodyPr>
            <a:normAutofit/>
          </a:bodyPr>
          <a:lstStyle/>
          <a:p>
            <a:pPr marL="0" indent="0" algn="ctr">
              <a:buNone/>
            </a:pPr>
            <a:r>
              <a:rPr lang="en-US" sz="5400" b="1" dirty="0">
                <a:solidFill>
                  <a:srgbClr val="FF0000"/>
                </a:solidFill>
              </a:rPr>
              <a:t>QUESTION?</a:t>
            </a:r>
          </a:p>
        </p:txBody>
      </p:sp>
    </p:spTree>
    <p:extLst>
      <p:ext uri="{BB962C8B-B14F-4D97-AF65-F5344CB8AC3E}">
        <p14:creationId xmlns:p14="http://schemas.microsoft.com/office/powerpoint/2010/main" val="10214845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86</TotalTime>
  <Words>1089</Words>
  <Application>Microsoft Office PowerPoint</Application>
  <PresentationFormat>Widescreen</PresentationFormat>
  <Paragraphs>71</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Algerian</vt:lpstr>
      <vt:lpstr>Arial</vt:lpstr>
      <vt:lpstr>Calibri</vt:lpstr>
      <vt:lpstr>Calibri Light</vt:lpstr>
      <vt:lpstr>Tahoma</vt:lpstr>
      <vt:lpstr>Wingdings</vt:lpstr>
      <vt:lpstr>Office Theme</vt:lpstr>
      <vt:lpstr> INFRASTRUCTURE AND SAFE LEARNING ENVIRONMENT IN KANO STATE</vt:lpstr>
      <vt:lpstr>Introduction</vt:lpstr>
      <vt:lpstr>What is School Infrastructure?</vt:lpstr>
      <vt:lpstr>SDGs and School Infrastructure</vt:lpstr>
      <vt:lpstr>SUBEB Annual Report and the Status quo</vt:lpstr>
      <vt:lpstr>Let’s Answer these questions below:</vt:lpstr>
      <vt:lpstr>Some Key Aspects of School Infrastructure</vt:lpstr>
      <vt:lpstr>Importance of Infrastructure in the Education Space</vt:lpstr>
      <vt:lpstr>A brief Analyses of the Level of Infrastructural Provision in Kano State in the Past</vt:lpstr>
      <vt:lpstr>Conclusion and Recommendations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INFRASTRUCTURE AND SAFE LEARNING ENVIRONMENT IN KANO STATE</dc:title>
  <dc:creator>ALI ABDULRAHMAN SAAD</dc:creator>
  <cp:lastModifiedBy>ALI ABDULRAHMAN SAAD</cp:lastModifiedBy>
  <cp:revision>2</cp:revision>
  <dcterms:created xsi:type="dcterms:W3CDTF">2024-02-19T10:03:15Z</dcterms:created>
  <dcterms:modified xsi:type="dcterms:W3CDTF">2024-02-19T11:29:33Z</dcterms:modified>
</cp:coreProperties>
</file>