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6" Type="http://schemas.openxmlformats.org/officeDocument/2006/relationships/slide" Target="slides/slide3.xml"/><Relationship Id="rId18" Type="http://schemas.openxmlformats.org/officeDocument/2006/relationships/slide" Target="slides/slide15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311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82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197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89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3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500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34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36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94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37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247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1126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042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343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385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76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15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3A41334-4C6D-4890-BFFB-A977F912A127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F7E85-A195-4407-9F17-DF3CB6D5E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4382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isyaku.mambayya@buk.edu.n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E1CB1-68EA-4220-8949-B984E2D3A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875" y="600076"/>
            <a:ext cx="11096625" cy="219074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 of the Current State of Education in Kano State: Ideal Situation, Challenges and Prospects for an Improved System</a:t>
            </a:r>
            <a:endParaRPr lang="en-US" sz="115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F1BF6E-034B-436F-AE89-DCEF54FF61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025" y="3562351"/>
            <a:ext cx="10544175" cy="2943224"/>
          </a:xfrm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MUSTAPHA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Isyaku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Mambayya House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Aminu Kano Centre for Democratic Studies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Bayero University, Kano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misyaku.mambayya@buk.edu.ng</a:t>
            </a:r>
            <a:endParaRPr lang="en-US" u="sng" dirty="0">
              <a:solidFill>
                <a:srgbClr val="0563C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Tuesday, February 20, 2024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13121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FF422-F7E9-47BA-ADC1-6E937DEF2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365125"/>
            <a:ext cx="10925175" cy="692151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</a:t>
            </a:r>
            <a:endParaRPr lang="en-US" sz="1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A724E-6D66-43DC-B126-AC60D0950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1" y="1057276"/>
            <a:ext cx="11877674" cy="56769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Education is central to development and a key to attaining the Sustainable Development</a:t>
            </a:r>
          </a:p>
          <a:p>
            <a:pPr algn="just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According to the World Bank (2009), it is one of the most powerful instruments for reducing poverty and inequality</a:t>
            </a:r>
          </a:p>
          <a:p>
            <a:pPr algn="just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This is partly why governmental policies are directed towards ensuring that citizens are provided with enabling environments that will facilitate education for all.</a:t>
            </a:r>
          </a:p>
          <a:p>
            <a:pPr algn="just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Nigeria, Section 18 of the 1999 Constitution (as amended) enjoins equal and adequate educational opportunities are granted to its citizens at all levels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Unfortunately, right to education in Nigeria is just a directive principle and not enforceable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002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33901-5525-4BBD-A721-381750741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Introduction (</a:t>
            </a:r>
            <a:r>
              <a:rPr lang="en-US" sz="5400" b="1" dirty="0" err="1"/>
              <a:t>Cont</a:t>
            </a:r>
            <a:r>
              <a:rPr lang="en-US" sz="5400" b="1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8D37F-92A2-4FE1-A97F-595349508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1257300"/>
            <a:ext cx="11458575" cy="5324475"/>
          </a:xfrm>
        </p:spPr>
        <p:txBody>
          <a:bodyPr>
            <a:normAutofit/>
          </a:bodyPr>
          <a:lstStyle/>
          <a:p>
            <a:pPr algn="just"/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National Policy on Education (2013) considers education to be instrumental to national development and social change</a:t>
            </a:r>
          </a:p>
          <a:p>
            <a:pPr algn="just"/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thrives to enhance a sustained and unfettered access to quality education at all levels that will promote skill acquisition, job creation and poverty reduction</a:t>
            </a:r>
          </a:p>
          <a:p>
            <a:pPr algn="just"/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spite of the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se,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providing adequate access to education is still problematic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US" sz="2800" dirty="0">
                <a:latin typeface="Times New Roman" panose="02020603050405020304" pitchFamily="18" charset="0"/>
              </a:rPr>
              <a:t>These challenges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manifest more in the areas of funding, human capital resources, pedagogy, quality assurance and relevance, curriculum reforms, attitudinal dispositions and among others (Aliyu and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Bichi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2019)</a:t>
            </a:r>
          </a:p>
          <a:p>
            <a:pPr algn="just"/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girlchild’s right to education especially in sub-Saharan Africa remains an issue or concern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590422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52613-367E-45E1-AC5E-72AB1D433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7375"/>
          </a:xfrm>
        </p:spPr>
        <p:txBody>
          <a:bodyPr>
            <a:noAutofit/>
          </a:bodyPr>
          <a:lstStyle/>
          <a:p>
            <a:r>
              <a:rPr lang="en-US" b="1" dirty="0"/>
              <a:t>Introduction (</a:t>
            </a:r>
            <a:r>
              <a:rPr lang="en-US" b="1" dirty="0" err="1"/>
              <a:t>Cont</a:t>
            </a:r>
            <a:r>
              <a:rPr lang="en-US" b="1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AC1D5-F03A-485C-B5C0-B8C1A8C52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49" y="990600"/>
            <a:ext cx="11553825" cy="5502275"/>
          </a:xfrm>
        </p:spPr>
        <p:txBody>
          <a:bodyPr>
            <a:normAutofit/>
          </a:bodyPr>
          <a:lstStyle/>
          <a:p>
            <a:pPr algn="just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According to UNICEF (2023), Kano State has the highest number of out-of-school children in Nigeria which stands at 989,234</a:t>
            </a:r>
          </a:p>
          <a:p>
            <a:pPr algn="just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This is in addition to enormous challenges such as dilapidated structures, lack well-trained teachers, poor funding, poor teacher recruitment and deployment policies, inadequate curriculum which aid poor educational outcomes, etc.</a:t>
            </a:r>
          </a:p>
          <a:p>
            <a:pPr algn="just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Enrolment in Basic Education in Kano state has increased significantly since 2011.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quality of education as well as learning outcomes has been an issue of concern</a:t>
            </a:r>
          </a:p>
          <a:p>
            <a:pPr algn="just"/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253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0C17A-1A0D-46BB-A451-EB48B8DE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7375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Types of Education Obtainable in Kano State</a:t>
            </a:r>
            <a:endParaRPr lang="en-US" sz="8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B70D92-6210-4C7C-B33C-64B71CC4E1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4451" y="952500"/>
            <a:ext cx="9705974" cy="554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26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F3387-84B7-423B-AC38-278118120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725"/>
          </a:xfrm>
        </p:spPr>
        <p:txBody>
          <a:bodyPr>
            <a:normAutofit/>
          </a:bodyPr>
          <a:lstStyle/>
          <a:p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Quality Education: The Ideal Situation</a:t>
            </a:r>
            <a:endParaRPr lang="en-US" sz="8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E27EE-E631-40E8-A5AF-02D78462C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085850"/>
            <a:ext cx="11525250" cy="5505450"/>
          </a:xfrm>
        </p:spPr>
        <p:txBody>
          <a:bodyPr>
            <a:normAutofit/>
          </a:bodyPr>
          <a:lstStyle/>
          <a:p>
            <a:pPr algn="just"/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Since education is a service and not a product, its quality cannot lie exclusively in its final output</a:t>
            </a:r>
          </a:p>
          <a:p>
            <a:pPr algn="just"/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should also be manifested in the delivery process</a:t>
            </a:r>
          </a:p>
          <a:p>
            <a:pPr algn="just"/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Grisay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and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Mahlck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(1991) posited that, quality of education has a three-dimensional approach comprising of:	</a:t>
            </a:r>
          </a:p>
          <a:p>
            <a:pPr marL="0" indent="0" algn="just"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*Quality of human and material resources available for teaching	(inputs), 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		  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Teaching practices (process) 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		*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Results (outcomes)</a:t>
            </a:r>
          </a:p>
          <a:p>
            <a:pPr marL="914400" lvl="2" indent="0" algn="just">
              <a:buNone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order to achieve this, UNESCO has recommended at least 26%         budgetary allocation to education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778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A6B82-7C12-4758-B2A2-9747090F2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365125"/>
            <a:ext cx="11525250" cy="758825"/>
          </a:xfrm>
        </p:spPr>
        <p:txBody>
          <a:bodyPr>
            <a:normAutofit/>
          </a:bodyPr>
          <a:lstStyle/>
          <a:p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Kano State 5-Year Budgetary Allocation to Education</a:t>
            </a:r>
            <a:endParaRPr lang="en-US" sz="720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241A9E-CDA4-4503-B130-7399EAD214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4951" y="1123949"/>
            <a:ext cx="9029700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48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040FB-83D3-4A84-BF6E-B4C70228A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5126"/>
            <a:ext cx="11515725" cy="996950"/>
          </a:xfrm>
        </p:spPr>
        <p:txBody>
          <a:bodyPr>
            <a:normAutofit/>
          </a:bodyPr>
          <a:lstStyle/>
          <a:p>
            <a:r>
              <a:rPr lang="en-US" sz="4800" b="1" dirty="0"/>
              <a:t>Challenges of Education in Kano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869FF-35EB-4CCA-8C7F-B272BD5E4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49" y="1362074"/>
            <a:ext cx="11382375" cy="513079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Ahmed et al (2020), Education in northern Nigeria faces challenges including but not limited to the following: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Inability to mobilize school-age children to access education</a:t>
            </a:r>
            <a:endParaRPr lang="en-US" sz="3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Poor implementation of curriculum</a:t>
            </a:r>
            <a:endParaRPr lang="en-US" sz="3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number of unqualified teachers</a:t>
            </a:r>
            <a:endParaRPr lang="en-US" sz="3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Low/Poor infrastructure</a:t>
            </a:r>
            <a:endParaRPr lang="en-US" sz="3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Poor teaching and learning resources</a:t>
            </a:r>
            <a:endParaRPr lang="en-US" sz="3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Poor release of funds</a:t>
            </a:r>
          </a:p>
          <a:p>
            <a:pPr algn="just"/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Lack of political will</a:t>
            </a:r>
            <a:endParaRPr lang="en-US" sz="43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419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124FF-CF71-4CAA-9089-CED08FD22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9300"/>
          </a:xfrm>
        </p:spPr>
        <p:txBody>
          <a:bodyPr>
            <a:normAutofit/>
          </a:bodyPr>
          <a:lstStyle/>
          <a:p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Education Policy Environment in Kano State</a:t>
            </a:r>
            <a:endParaRPr lang="en-US" sz="8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B0260-860C-4792-8BB2-31ADE6A1F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49" y="1038224"/>
            <a:ext cx="11439525" cy="566737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Kano State Ministry of Education has domesticated and implemented almost all the Federal Ministry of Education policies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Additionally, it has the:</a:t>
            </a:r>
          </a:p>
          <a:p>
            <a:pPr lvl="1" algn="just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Girl Child Policy (Revised 2021)</a:t>
            </a:r>
          </a:p>
          <a:p>
            <a:pPr lvl="1" algn="just"/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Kano State Teacher Policy</a:t>
            </a:r>
          </a:p>
          <a:p>
            <a:pPr lvl="1" algn="just"/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Home Grown School Feeding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Programme</a:t>
            </a:r>
            <a:endParaRPr lang="en-US" sz="4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 algn="just"/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Inclusive Education Policy (Revised 2021)</a:t>
            </a:r>
          </a:p>
          <a:p>
            <a:pPr lvl="1" algn="just"/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Policy on School Uniform and so on (SESOP, 2022)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360399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F796C-A6D2-4A65-BD47-051D93753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365125"/>
            <a:ext cx="11229975" cy="1325563"/>
          </a:xfrm>
        </p:spPr>
        <p:txBody>
          <a:bodyPr>
            <a:normAutofit/>
          </a:bodyPr>
          <a:lstStyle/>
          <a:p>
            <a:pPr algn="just"/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SWOT Analysis of the Current Situation of Education in Kano State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A8365-18AB-43D7-958F-044F383A9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476375"/>
            <a:ext cx="11229974" cy="5016500"/>
          </a:xfrm>
        </p:spPr>
        <p:txBody>
          <a:bodyPr/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STRENGTHS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Improved level of school enrolment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Improved budgetary allocation (29% in the 2024 Budget)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Existence of multi-dimensional policies on education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Existence of Education Strategic Plans for the state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Demonstration of an appreciable level of political will by the State Government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Demonstration of commitment to girlchild education in the state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005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3148-B0FE-46F8-8DD6-CE43C7C7B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 Analysis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15D92-B5D5-4C82-B110-A99418D97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0175"/>
            <a:ext cx="11277600" cy="5092700"/>
          </a:xfrm>
        </p:spPr>
        <p:txBody>
          <a:bodyPr>
            <a:normAutofit fontScale="92500"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WEAKNESSES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Shortage of teachers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Uneven distribution of teachers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Recruitment of unqualified teachers in the educational system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Dilapidated and overcrowded classrooms 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Inadequate logistics for supervision and monitoring of schools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Negative perception of the IQTE by a few conservatives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014518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C5637-1479-4361-B35A-30B77EA82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50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 Analysis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3041D-5AE7-4E22-8C42-73C49B066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49" y="1381125"/>
            <a:ext cx="11458575" cy="5111750"/>
          </a:xfrm>
        </p:spPr>
        <p:txBody>
          <a:bodyPr>
            <a:normAutofit lnSpcReduction="10000"/>
          </a:bodyPr>
          <a:lstStyle/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OPPORTUNITIES</a:t>
            </a:r>
            <a:endParaRPr lang="en-US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Improved Federal allocation due to fuel subsidy removal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level of interests by donors to intervene in the state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Availability of manpower that will aid the recruitment of quality teachers in the state</a:t>
            </a:r>
          </a:p>
          <a:p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Prioritization of education by the state government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29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6EAF-FDEC-40CD-AF89-E02B84786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6"/>
            <a:ext cx="10782300" cy="1092200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 Analysis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26606-4795-45A8-BDB0-7C145A285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104900"/>
            <a:ext cx="11401424" cy="5305425"/>
          </a:xfrm>
        </p:spPr>
        <p:txBody>
          <a:bodyPr>
            <a:normAutofit fontScale="62500" lnSpcReduction="20000"/>
          </a:bodyPr>
          <a:lstStyle/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5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THREATS</a:t>
            </a:r>
            <a:endParaRPr lang="en-US" sz="57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5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Corruption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5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Insecurity especially in rural communities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5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Interference of the political class in recruitment, deployment and training of teachers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5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Poor teacher effectiveness and commitment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5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Lack of Water, Sanitation and Hygiene in schools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5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School land encroachment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5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Gender-based violence in schools</a:t>
            </a:r>
            <a:endParaRPr lang="en-US" sz="5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5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Challenges of retention, transition and completion</a:t>
            </a:r>
            <a:endParaRPr lang="en-US" sz="5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655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8CDD6-47D7-416B-9E37-DE89C1FD3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/>
          <a:lstStyle/>
          <a:p>
            <a:r>
              <a:rPr lang="en-US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9B459-4D44-43B8-9CF4-E4C18DC55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143000"/>
            <a:ext cx="11430000" cy="534987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Education in Kano state has recorded significant improvement especially in recent years. </a:t>
            </a:r>
          </a:p>
          <a:p>
            <a:pPr algn="just"/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But there are ongoing challenges in the system. </a:t>
            </a:r>
          </a:p>
          <a:p>
            <a:pPr algn="just"/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Stakeholder engagements especially through strategic means can adequately improve existing strengths, address weaknesses, explore opportunities and manage threats. </a:t>
            </a:r>
          </a:p>
          <a:p>
            <a:pPr algn="just"/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Hence, creating an ideal situation for education to thrive with desired quality and expected impact for overall individual and national development.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862860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894C3-4CAE-43A8-AF46-B39794897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3830B-854E-47EB-91AE-D7D6B9EFA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6826"/>
            <a:ext cx="11401425" cy="4981574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Adequate and timely release of funding</a:t>
            </a:r>
          </a:p>
          <a:p>
            <a:r>
              <a:rPr lang="en-US" sz="3200" dirty="0"/>
              <a:t>Monitoring of education related projects by CSOs/CBOs/FBOs to ensure judicious utilization of funds</a:t>
            </a:r>
          </a:p>
          <a:p>
            <a:r>
              <a:rPr lang="en-US" sz="3200" dirty="0"/>
              <a:t>Quality should also be emphasized as against quantity only</a:t>
            </a:r>
          </a:p>
          <a:p>
            <a:r>
              <a:rPr lang="en-US" sz="3200" dirty="0"/>
              <a:t>Adequate teachers with utmost quality be provided in strict compliance with the Kano State Teacher Recruitment Policy</a:t>
            </a:r>
          </a:p>
          <a:p>
            <a:r>
              <a:rPr lang="en-US" sz="3200" dirty="0"/>
              <a:t>Teacher and Learning facilities should be provided and adequate mechanism for maintenance be put in place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379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A3E88-484D-4A62-90BD-AA436E519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2320132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27828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