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Raleway"/>
      <p:regular r:id="rId26"/>
      <p:bold r:id="rId27"/>
      <p:italic r:id="rId28"/>
      <p:boldItalic r:id="rId29"/>
    </p:embeddedFont>
    <p:embeddedFont>
      <p:font typeface="Lato"/>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aleway-regular.fntdata"/><Relationship Id="rId25" Type="http://schemas.openxmlformats.org/officeDocument/2006/relationships/slide" Target="slides/slide20.xml"/><Relationship Id="rId28" Type="http://schemas.openxmlformats.org/officeDocument/2006/relationships/font" Target="fonts/Raleway-italic.fntdata"/><Relationship Id="rId27" Type="http://schemas.openxmlformats.org/officeDocument/2006/relationships/font" Target="fonts/Raleway-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aleway-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bold.fntdata"/><Relationship Id="rId30" Type="http://schemas.openxmlformats.org/officeDocument/2006/relationships/font" Target="fonts/Lato-regular.fntdata"/><Relationship Id="rId11" Type="http://schemas.openxmlformats.org/officeDocument/2006/relationships/slide" Target="slides/slide6.xml"/><Relationship Id="rId33" Type="http://schemas.openxmlformats.org/officeDocument/2006/relationships/font" Target="fonts/Lato-boldItalic.fntdata"/><Relationship Id="rId10" Type="http://schemas.openxmlformats.org/officeDocument/2006/relationships/slide" Target="slides/slide5.xml"/><Relationship Id="rId32" Type="http://schemas.openxmlformats.org/officeDocument/2006/relationships/font" Target="fonts/Lato-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cb9a0b07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cb9a0b07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d5b15f0a3_5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d5b15f0a3_5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723630543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723630543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d251bb473_0_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d251bb473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e965474a9_3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e965474a9_3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d251bb473_0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d251bb473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ba986f30e3_3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ba986f30e3_3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cb9a0b074_1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cb9a0b074_1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723630543_1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723630543_1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cb9a0b074_1_1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cb9a0b074_1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ba986f30e3_3_1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ba986f30e3_3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d814cf7d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d814cf7d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ba986f30e3_3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ba986f30e3_3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723630543_5_2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723630543_5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e965474a9_3_37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e965474a9_3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e965474a9_3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e965474a9_3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cb9a0b074_1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cb9a0b074_1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cb9a0b074_1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cb9a0b074_1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cb9a0b074_1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cb9a0b074_1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ba986f30e3_3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ba986f30e3_3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353535"/>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hyperlink" Target="https://www.thecable.ng/unicef-insecurity-has-caused-closure-of-11-536-schools-in-nigeria-since-dec-2020" TargetMode="External"/><Relationship Id="rId4" Type="http://schemas.openxmlformats.org/officeDocument/2006/relationships/hyperlink" Target="https://www.thecable.ng/unicef-insecurity-has-caused-closure-of-11-536-schools-in-nigeria-since-dec-2020" TargetMode="External"/><Relationship Id="rId11" Type="http://schemas.openxmlformats.org/officeDocument/2006/relationships/image" Target="../media/image2.png"/><Relationship Id="rId10" Type="http://schemas.openxmlformats.org/officeDocument/2006/relationships/hyperlink" Target="about:blank" TargetMode="External"/><Relationship Id="rId12" Type="http://schemas.openxmlformats.org/officeDocument/2006/relationships/image" Target="../media/image6.jpg"/><Relationship Id="rId9" Type="http://schemas.openxmlformats.org/officeDocument/2006/relationships/hyperlink" Target="about:blank" TargetMode="External"/><Relationship Id="rId5" Type="http://schemas.openxmlformats.org/officeDocument/2006/relationships/hyperlink" Target="https://www.unesco.org/gem-report/en/2022-out-school" TargetMode="External"/><Relationship Id="rId6" Type="http://schemas.openxmlformats.org/officeDocument/2006/relationships/hyperlink" Target="https://www.unesco.org/gem-report/en/2022-out-school" TargetMode="External"/><Relationship Id="rId7" Type="http://schemas.openxmlformats.org/officeDocument/2006/relationships/hyperlink" Target="https://www.unicef.org/nigeria/stories/covid-19-education-transformed-through-remote-learning" TargetMode="External"/><Relationship Id="rId8" Type="http://schemas.openxmlformats.org/officeDocument/2006/relationships/hyperlink" Target="https://www.unicef.org/nigeria/stories/covid-19-education-transformed-through-remote-learning"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3"/>
          <p:cNvSpPr txBox="1"/>
          <p:nvPr>
            <p:ph type="ctrTitle"/>
          </p:nvPr>
        </p:nvSpPr>
        <p:spPr>
          <a:xfrm>
            <a:off x="0" y="512500"/>
            <a:ext cx="91440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Addressing Education </a:t>
            </a:r>
            <a:r>
              <a:rPr lang="en"/>
              <a:t>disparities and Inclusion</a:t>
            </a:r>
            <a:endParaRPr/>
          </a:p>
        </p:txBody>
      </p:sp>
      <p:sp>
        <p:nvSpPr>
          <p:cNvPr id="73" name="Google Shape;73;p13"/>
          <p:cNvSpPr txBox="1"/>
          <p:nvPr>
            <p:ph idx="1" type="subTitle"/>
          </p:nvPr>
        </p:nvSpPr>
        <p:spPr>
          <a:xfrm>
            <a:off x="2245150" y="3062950"/>
            <a:ext cx="6331500" cy="1410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t>Dr Suwaiba Said Ahmad </a:t>
            </a:r>
            <a:endParaRPr sz="2400"/>
          </a:p>
          <a:p>
            <a:pPr indent="0" lvl="0" marL="0" rtl="0" algn="l">
              <a:spcBef>
                <a:spcPts val="0"/>
              </a:spcBef>
              <a:spcAft>
                <a:spcPts val="0"/>
              </a:spcAft>
              <a:buNone/>
            </a:pPr>
            <a:r>
              <a:rPr lang="en" sz="2400"/>
              <a:t>Centre for Gender Studies, Bayern University, Kano</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4"/>
          <p:cNvSpPr txBox="1"/>
          <p:nvPr>
            <p:ph idx="4294967295" type="title"/>
          </p:nvPr>
        </p:nvSpPr>
        <p:spPr>
          <a:xfrm>
            <a:off x="0" y="-86700"/>
            <a:ext cx="7108500" cy="5143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2800">
              <a:latin typeface="Lato"/>
              <a:ea typeface="Lato"/>
              <a:cs typeface="Lato"/>
              <a:sym typeface="Lato"/>
            </a:endParaRPr>
          </a:p>
          <a:p>
            <a:pPr indent="0" lvl="0" marL="0" rtl="0" algn="l">
              <a:lnSpc>
                <a:spcPct val="115000"/>
              </a:lnSpc>
              <a:spcBef>
                <a:spcPts val="1600"/>
              </a:spcBef>
              <a:spcAft>
                <a:spcPts val="0"/>
              </a:spcAft>
              <a:buNone/>
            </a:pPr>
            <a:r>
              <a:rPr lang="en" sz="2800">
                <a:solidFill>
                  <a:schemeClr val="dk1"/>
                </a:solidFill>
                <a:latin typeface="Lato"/>
                <a:ea typeface="Lato"/>
                <a:cs typeface="Lato"/>
                <a:sym typeface="Lato"/>
              </a:rPr>
              <a:t>“Education is the premise of progress in every society, in every family”</a:t>
            </a:r>
            <a:endParaRPr sz="2800">
              <a:solidFill>
                <a:schemeClr val="dk1"/>
              </a:solidFill>
              <a:latin typeface="Lato"/>
              <a:ea typeface="Lato"/>
              <a:cs typeface="Lato"/>
              <a:sym typeface="Lato"/>
            </a:endParaRPr>
          </a:p>
          <a:p>
            <a:pPr indent="0" lvl="0" marL="0" rtl="0" algn="l">
              <a:lnSpc>
                <a:spcPct val="115000"/>
              </a:lnSpc>
              <a:spcBef>
                <a:spcPts val="1600"/>
              </a:spcBef>
              <a:spcAft>
                <a:spcPts val="0"/>
              </a:spcAft>
              <a:buNone/>
            </a:pPr>
            <a:r>
              <a:t/>
            </a:r>
            <a:endParaRPr b="0" sz="1800">
              <a:latin typeface="Lato"/>
              <a:ea typeface="Lato"/>
              <a:cs typeface="Lato"/>
              <a:sym typeface="Lato"/>
            </a:endParaRPr>
          </a:p>
          <a:p>
            <a:pPr indent="0" lvl="0" marL="0" rtl="0" algn="l">
              <a:lnSpc>
                <a:spcPct val="115000"/>
              </a:lnSpc>
              <a:spcBef>
                <a:spcPts val="1600"/>
              </a:spcBef>
              <a:spcAft>
                <a:spcPts val="1600"/>
              </a:spcAft>
              <a:buNone/>
            </a:pPr>
            <a:r>
              <a:rPr b="0" lang="en" sz="1800">
                <a:latin typeface="Lato"/>
                <a:ea typeface="Lato"/>
                <a:cs typeface="Lato"/>
                <a:sym typeface="Lato"/>
              </a:rPr>
              <a:t>					</a:t>
            </a:r>
            <a:r>
              <a:rPr lang="en" sz="2400">
                <a:latin typeface="Lato"/>
                <a:ea typeface="Lato"/>
                <a:cs typeface="Lato"/>
                <a:sym typeface="Lato"/>
              </a:rPr>
              <a:t>Kofi Annan</a:t>
            </a:r>
            <a:endParaRPr sz="2400">
              <a:latin typeface="Lato"/>
              <a:ea typeface="Lato"/>
              <a:cs typeface="Lato"/>
              <a:sym typeface="Lato"/>
            </a:endParaRPr>
          </a:p>
        </p:txBody>
      </p:sp>
      <p:pic>
        <p:nvPicPr>
          <p:cNvPr id="79" name="Google Shape;79;p14"/>
          <p:cNvPicPr preferRelativeResize="0"/>
          <p:nvPr/>
        </p:nvPicPr>
        <p:blipFill>
          <a:blip r:embed="rId3">
            <a:alphaModFix/>
          </a:blip>
          <a:stretch>
            <a:fillRect/>
          </a:stretch>
        </p:blipFill>
        <p:spPr>
          <a:xfrm>
            <a:off x="6877275" y="2194800"/>
            <a:ext cx="2231525" cy="2948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3" name="Shape 83"/>
        <p:cNvGrpSpPr/>
        <p:nvPr/>
      </p:nvGrpSpPr>
      <p:grpSpPr>
        <a:xfrm>
          <a:off x="0" y="0"/>
          <a:ext cx="0" cy="0"/>
          <a:chOff x="0" y="0"/>
          <a:chExt cx="0" cy="0"/>
        </a:xfrm>
      </p:grpSpPr>
      <p:pic>
        <p:nvPicPr>
          <p:cNvPr id="84" name="Google Shape;84;p15"/>
          <p:cNvPicPr preferRelativeResize="0"/>
          <p:nvPr/>
        </p:nvPicPr>
        <p:blipFill>
          <a:blip r:embed="rId3">
            <a:alphaModFix/>
          </a:blip>
          <a:stretch>
            <a:fillRect/>
          </a:stretch>
        </p:blipFill>
        <p:spPr>
          <a:xfrm>
            <a:off x="86700" y="162725"/>
            <a:ext cx="7903075" cy="4818049"/>
          </a:xfrm>
          <a:prstGeom prst="rect">
            <a:avLst/>
          </a:prstGeom>
          <a:noFill/>
          <a:ln>
            <a:noFill/>
          </a:ln>
        </p:spPr>
      </p:pic>
      <p:sp>
        <p:nvSpPr>
          <p:cNvPr id="85" name="Google Shape;85;p15"/>
          <p:cNvSpPr txBox="1"/>
          <p:nvPr/>
        </p:nvSpPr>
        <p:spPr>
          <a:xfrm>
            <a:off x="356025" y="412897"/>
            <a:ext cx="3432900" cy="7626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lt2"/>
                </a:solidFill>
                <a:latin typeface="Raleway"/>
                <a:ea typeface="Raleway"/>
                <a:cs typeface="Raleway"/>
                <a:sym typeface="Raleway"/>
              </a:rPr>
              <a:t>1.</a:t>
            </a:r>
            <a:endParaRPr b="1" sz="3000">
              <a:solidFill>
                <a:schemeClr val="lt2"/>
              </a:solidFill>
              <a:latin typeface="Raleway"/>
              <a:ea typeface="Raleway"/>
              <a:cs typeface="Raleway"/>
              <a:sym typeface="Raleway"/>
            </a:endParaRPr>
          </a:p>
          <a:p>
            <a:pPr indent="0" lvl="0" marL="0" rtl="0" algn="l">
              <a:spcBef>
                <a:spcPts val="0"/>
              </a:spcBef>
              <a:spcAft>
                <a:spcPts val="0"/>
              </a:spcAft>
              <a:buNone/>
            </a:pPr>
            <a:r>
              <a:t/>
            </a:r>
            <a:endParaRPr b="1" sz="3000">
              <a:solidFill>
                <a:schemeClr val="lt2"/>
              </a:solidFill>
              <a:latin typeface="Raleway"/>
              <a:ea typeface="Raleway"/>
              <a:cs typeface="Raleway"/>
              <a:sym typeface="Raleway"/>
            </a:endParaRPr>
          </a:p>
          <a:p>
            <a:pPr indent="0" lvl="0" marL="0" rtl="0" algn="l">
              <a:spcBef>
                <a:spcPts val="0"/>
              </a:spcBef>
              <a:spcAft>
                <a:spcPts val="0"/>
              </a:spcAft>
              <a:buNone/>
            </a:pPr>
            <a:r>
              <a:t/>
            </a:r>
            <a:endParaRPr b="1" sz="3000">
              <a:solidFill>
                <a:schemeClr val="lt2"/>
              </a:solidFill>
              <a:latin typeface="Raleway"/>
              <a:ea typeface="Raleway"/>
              <a:cs typeface="Raleway"/>
              <a:sym typeface="Raleway"/>
            </a:endParaRPr>
          </a:p>
          <a:p>
            <a:pPr indent="0" lvl="0" marL="0" rtl="0" algn="l">
              <a:spcBef>
                <a:spcPts val="0"/>
              </a:spcBef>
              <a:spcAft>
                <a:spcPts val="0"/>
              </a:spcAft>
              <a:buNone/>
            </a:pPr>
            <a:r>
              <a:rPr b="1" lang="en" sz="3000">
                <a:solidFill>
                  <a:schemeClr val="dk2"/>
                </a:solidFill>
                <a:latin typeface="Raleway"/>
                <a:ea typeface="Raleway"/>
                <a:cs typeface="Raleway"/>
                <a:sym typeface="Raleway"/>
              </a:rPr>
              <a:t>Outline</a:t>
            </a:r>
            <a:r>
              <a:rPr b="1" lang="en" sz="3000">
                <a:solidFill>
                  <a:schemeClr val="lt2"/>
                </a:solidFill>
                <a:latin typeface="Raleway"/>
                <a:ea typeface="Raleway"/>
                <a:cs typeface="Raleway"/>
                <a:sym typeface="Raleway"/>
              </a:rPr>
              <a:t> </a:t>
            </a:r>
            <a:endParaRPr b="1" sz="3000">
              <a:solidFill>
                <a:schemeClr val="lt2"/>
              </a:solidFill>
              <a:latin typeface="Raleway"/>
              <a:ea typeface="Raleway"/>
              <a:cs typeface="Raleway"/>
              <a:sym typeface="Raleway"/>
            </a:endParaRPr>
          </a:p>
        </p:txBody>
      </p:sp>
      <p:sp>
        <p:nvSpPr>
          <p:cNvPr id="86" name="Google Shape;86;p15"/>
          <p:cNvSpPr txBox="1"/>
          <p:nvPr>
            <p:ph idx="4294967295" type="body"/>
          </p:nvPr>
        </p:nvSpPr>
        <p:spPr>
          <a:xfrm>
            <a:off x="356025" y="1287625"/>
            <a:ext cx="7330200" cy="353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2"/>
              </a:solidFill>
              <a:latin typeface="Raleway"/>
              <a:ea typeface="Raleway"/>
              <a:cs typeface="Raleway"/>
              <a:sym typeface="Raleway"/>
            </a:endParaRPr>
          </a:p>
          <a:p>
            <a:pPr indent="-355600" lvl="0" marL="457200" rtl="0" algn="l">
              <a:spcBef>
                <a:spcPts val="1000"/>
              </a:spcBef>
              <a:spcAft>
                <a:spcPts val="0"/>
              </a:spcAft>
              <a:buClr>
                <a:schemeClr val="dk1"/>
              </a:buClr>
              <a:buSzPts val="2000"/>
              <a:buFont typeface="Raleway"/>
              <a:buChar char="➔"/>
            </a:pPr>
            <a:r>
              <a:rPr lang="en" sz="2000">
                <a:latin typeface="Raleway"/>
                <a:ea typeface="Raleway"/>
                <a:cs typeface="Raleway"/>
                <a:sym typeface="Raleway"/>
              </a:rPr>
              <a:t>Introduction </a:t>
            </a:r>
            <a:endParaRPr sz="2000">
              <a:latin typeface="Raleway"/>
              <a:ea typeface="Raleway"/>
              <a:cs typeface="Raleway"/>
              <a:sym typeface="Raleway"/>
            </a:endParaRPr>
          </a:p>
          <a:p>
            <a:pPr indent="-355600" lvl="0" marL="457200" rtl="0" algn="l">
              <a:spcBef>
                <a:spcPts val="1000"/>
              </a:spcBef>
              <a:spcAft>
                <a:spcPts val="0"/>
              </a:spcAft>
              <a:buClr>
                <a:schemeClr val="dk1"/>
              </a:buClr>
              <a:buSzPts val="2000"/>
              <a:buFont typeface="Raleway"/>
              <a:buChar char="➔"/>
            </a:pPr>
            <a:r>
              <a:rPr lang="en" sz="2000">
                <a:latin typeface="Raleway"/>
                <a:ea typeface="Raleway"/>
                <a:cs typeface="Raleway"/>
                <a:sym typeface="Raleway"/>
              </a:rPr>
              <a:t>Conceptual clarifications </a:t>
            </a:r>
            <a:endParaRPr sz="2000">
              <a:latin typeface="Raleway"/>
              <a:ea typeface="Raleway"/>
              <a:cs typeface="Raleway"/>
              <a:sym typeface="Raleway"/>
            </a:endParaRPr>
          </a:p>
          <a:p>
            <a:pPr indent="-355600" lvl="0" marL="457200" rtl="0" algn="l">
              <a:spcBef>
                <a:spcPts val="1000"/>
              </a:spcBef>
              <a:spcAft>
                <a:spcPts val="0"/>
              </a:spcAft>
              <a:buClr>
                <a:schemeClr val="dk1"/>
              </a:buClr>
              <a:buSzPts val="2000"/>
              <a:buFont typeface="Raleway"/>
              <a:buChar char="➔"/>
            </a:pPr>
            <a:r>
              <a:rPr lang="en" sz="2000">
                <a:latin typeface="Raleway"/>
                <a:ea typeface="Raleway"/>
                <a:cs typeface="Raleway"/>
                <a:sym typeface="Raleway"/>
              </a:rPr>
              <a:t>Factors contributing to education disparities and barriers to inclusion </a:t>
            </a:r>
            <a:endParaRPr sz="2000">
              <a:latin typeface="Raleway"/>
              <a:ea typeface="Raleway"/>
              <a:cs typeface="Raleway"/>
              <a:sym typeface="Raleway"/>
            </a:endParaRPr>
          </a:p>
          <a:p>
            <a:pPr indent="-355600" lvl="0" marL="457200" rtl="0" algn="l">
              <a:spcBef>
                <a:spcPts val="1000"/>
              </a:spcBef>
              <a:spcAft>
                <a:spcPts val="0"/>
              </a:spcAft>
              <a:buClr>
                <a:schemeClr val="dk1"/>
              </a:buClr>
              <a:buSzPts val="2000"/>
              <a:buFont typeface="Raleway"/>
              <a:buChar char="➔"/>
            </a:pPr>
            <a:r>
              <a:rPr lang="en" sz="2000">
                <a:latin typeface="Raleway"/>
                <a:ea typeface="Raleway"/>
                <a:cs typeface="Raleway"/>
                <a:sym typeface="Raleway"/>
              </a:rPr>
              <a:t>Addressing education disparities in Nigeria</a:t>
            </a:r>
            <a:endParaRPr sz="2000">
              <a:latin typeface="Raleway"/>
              <a:ea typeface="Raleway"/>
              <a:cs typeface="Raleway"/>
              <a:sym typeface="Raleway"/>
            </a:endParaRPr>
          </a:p>
          <a:p>
            <a:pPr indent="-355600" lvl="0" marL="457200" rtl="0" algn="l">
              <a:spcBef>
                <a:spcPts val="1000"/>
              </a:spcBef>
              <a:spcAft>
                <a:spcPts val="0"/>
              </a:spcAft>
              <a:buClr>
                <a:schemeClr val="dk1"/>
              </a:buClr>
              <a:buSzPts val="2000"/>
              <a:buFont typeface="Raleway"/>
              <a:buChar char="➔"/>
            </a:pPr>
            <a:r>
              <a:rPr lang="en" sz="2000">
                <a:latin typeface="Raleway"/>
                <a:ea typeface="Raleway"/>
                <a:cs typeface="Raleway"/>
                <a:sym typeface="Raleway"/>
              </a:rPr>
              <a:t>Conclusion </a:t>
            </a:r>
            <a:endParaRPr sz="2000">
              <a:latin typeface="Raleway"/>
              <a:ea typeface="Raleway"/>
              <a:cs typeface="Raleway"/>
              <a:sym typeface="Raleway"/>
            </a:endParaRPr>
          </a:p>
          <a:p>
            <a:pPr indent="-355600" lvl="0" marL="457200" rtl="0" algn="l">
              <a:spcBef>
                <a:spcPts val="1000"/>
              </a:spcBef>
              <a:spcAft>
                <a:spcPts val="1000"/>
              </a:spcAft>
              <a:buClr>
                <a:schemeClr val="dk1"/>
              </a:buClr>
              <a:buSzPts val="2000"/>
              <a:buFont typeface="Raleway"/>
              <a:buChar char="➔"/>
            </a:pPr>
            <a:r>
              <a:rPr lang="en" sz="2000">
                <a:latin typeface="Raleway"/>
                <a:ea typeface="Raleway"/>
                <a:cs typeface="Raleway"/>
                <a:sym typeface="Raleway"/>
              </a:rPr>
              <a:t>Recommendations </a:t>
            </a:r>
            <a:br>
              <a:rPr lang="en" sz="2000">
                <a:latin typeface="Raleway"/>
                <a:ea typeface="Raleway"/>
                <a:cs typeface="Raleway"/>
                <a:sym typeface="Raleway"/>
              </a:rPr>
            </a:br>
            <a:endParaRPr sz="2000">
              <a:solidFill>
                <a:schemeClr val="dk2"/>
              </a:solidFill>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6"/>
          <p:cNvSpPr txBox="1"/>
          <p:nvPr>
            <p:ph type="title"/>
          </p:nvPr>
        </p:nvSpPr>
        <p:spPr>
          <a:xfrm>
            <a:off x="0" y="0"/>
            <a:ext cx="9144000" cy="514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600"/>
          </a:p>
          <a:p>
            <a:pPr indent="0" lvl="0" marL="0" rtl="0" algn="l">
              <a:spcBef>
                <a:spcPts val="0"/>
              </a:spcBef>
              <a:spcAft>
                <a:spcPts val="0"/>
              </a:spcAft>
              <a:buNone/>
            </a:pPr>
            <a:r>
              <a:rPr lang="en" sz="2600"/>
              <a:t>Introduction</a:t>
            </a:r>
            <a:endParaRPr sz="2600">
              <a:solidFill>
                <a:schemeClr val="accent5"/>
              </a:solidFill>
            </a:endParaRPr>
          </a:p>
          <a:p>
            <a:pPr indent="0" lvl="0" marL="0" rtl="0" algn="just">
              <a:spcBef>
                <a:spcPts val="0"/>
              </a:spcBef>
              <a:spcAft>
                <a:spcPts val="0"/>
              </a:spcAft>
              <a:buNone/>
            </a:pPr>
            <a:r>
              <a:rPr lang="en" sz="2500">
                <a:solidFill>
                  <a:schemeClr val="accent5"/>
                </a:solidFill>
              </a:rPr>
              <a:t>Education is a fundamental right of every child regardless of their </a:t>
            </a:r>
            <a:endParaRPr sz="2500">
              <a:solidFill>
                <a:schemeClr val="accent5"/>
              </a:solidFill>
            </a:endParaRPr>
          </a:p>
          <a:p>
            <a:pPr indent="-387350" lvl="0" marL="457200" rtl="0" algn="just">
              <a:spcBef>
                <a:spcPts val="0"/>
              </a:spcBef>
              <a:spcAft>
                <a:spcPts val="0"/>
              </a:spcAft>
              <a:buClr>
                <a:schemeClr val="accent5"/>
              </a:buClr>
              <a:buSzPts val="2500"/>
              <a:buChar char="●"/>
            </a:pPr>
            <a:r>
              <a:rPr lang="en" sz="2500">
                <a:solidFill>
                  <a:schemeClr val="accent5"/>
                </a:solidFill>
              </a:rPr>
              <a:t>Gender, </a:t>
            </a:r>
            <a:endParaRPr sz="2500">
              <a:solidFill>
                <a:schemeClr val="accent5"/>
              </a:solidFill>
            </a:endParaRPr>
          </a:p>
          <a:p>
            <a:pPr indent="-387350" lvl="0" marL="457200" rtl="0" algn="just">
              <a:spcBef>
                <a:spcPts val="0"/>
              </a:spcBef>
              <a:spcAft>
                <a:spcPts val="0"/>
              </a:spcAft>
              <a:buClr>
                <a:schemeClr val="accent5"/>
              </a:buClr>
              <a:buSzPts val="2500"/>
              <a:buChar char="●"/>
            </a:pPr>
            <a:r>
              <a:rPr lang="en" sz="2500">
                <a:solidFill>
                  <a:schemeClr val="accent5"/>
                </a:solidFill>
              </a:rPr>
              <a:t>Race, </a:t>
            </a:r>
            <a:endParaRPr sz="2500">
              <a:solidFill>
                <a:schemeClr val="accent5"/>
              </a:solidFill>
            </a:endParaRPr>
          </a:p>
          <a:p>
            <a:pPr indent="-387350" lvl="0" marL="457200" rtl="0" algn="just">
              <a:spcBef>
                <a:spcPts val="0"/>
              </a:spcBef>
              <a:spcAft>
                <a:spcPts val="0"/>
              </a:spcAft>
              <a:buClr>
                <a:schemeClr val="accent5"/>
              </a:buClr>
              <a:buSzPts val="2500"/>
              <a:buChar char="●"/>
            </a:pPr>
            <a:r>
              <a:rPr lang="en" sz="2500">
                <a:solidFill>
                  <a:schemeClr val="accent5"/>
                </a:solidFill>
              </a:rPr>
              <a:t>Ethnicity, </a:t>
            </a:r>
            <a:endParaRPr sz="2500">
              <a:solidFill>
                <a:schemeClr val="accent5"/>
              </a:solidFill>
            </a:endParaRPr>
          </a:p>
          <a:p>
            <a:pPr indent="-387350" lvl="0" marL="457200" rtl="0" algn="just">
              <a:spcBef>
                <a:spcPts val="0"/>
              </a:spcBef>
              <a:spcAft>
                <a:spcPts val="0"/>
              </a:spcAft>
              <a:buClr>
                <a:schemeClr val="accent5"/>
              </a:buClr>
              <a:buSzPts val="2500"/>
              <a:buChar char="●"/>
            </a:pPr>
            <a:r>
              <a:rPr lang="en" sz="2500">
                <a:solidFill>
                  <a:schemeClr val="accent5"/>
                </a:solidFill>
              </a:rPr>
              <a:t>Religion, </a:t>
            </a:r>
            <a:endParaRPr sz="2500">
              <a:solidFill>
                <a:schemeClr val="accent5"/>
              </a:solidFill>
            </a:endParaRPr>
          </a:p>
          <a:p>
            <a:pPr indent="-387350" lvl="0" marL="457200" rtl="0" algn="just">
              <a:spcBef>
                <a:spcPts val="0"/>
              </a:spcBef>
              <a:spcAft>
                <a:spcPts val="0"/>
              </a:spcAft>
              <a:buClr>
                <a:schemeClr val="accent5"/>
              </a:buClr>
              <a:buSzPts val="2500"/>
              <a:buChar char="●"/>
            </a:pPr>
            <a:r>
              <a:rPr lang="en" sz="2500">
                <a:solidFill>
                  <a:schemeClr val="accent5"/>
                </a:solidFill>
              </a:rPr>
              <a:t>Social class, </a:t>
            </a:r>
            <a:endParaRPr sz="2500">
              <a:solidFill>
                <a:schemeClr val="accent5"/>
              </a:solidFill>
            </a:endParaRPr>
          </a:p>
          <a:p>
            <a:pPr indent="-387350" lvl="0" marL="457200" rtl="0" algn="just">
              <a:spcBef>
                <a:spcPts val="0"/>
              </a:spcBef>
              <a:spcAft>
                <a:spcPts val="0"/>
              </a:spcAft>
              <a:buClr>
                <a:schemeClr val="accent5"/>
              </a:buClr>
              <a:buSzPts val="2500"/>
              <a:buChar char="●"/>
            </a:pPr>
            <a:r>
              <a:rPr lang="en" sz="2500">
                <a:solidFill>
                  <a:schemeClr val="accent5"/>
                </a:solidFill>
              </a:rPr>
              <a:t>Location  </a:t>
            </a:r>
            <a:endParaRPr sz="2500">
              <a:solidFill>
                <a:schemeClr val="accent5"/>
              </a:solidFill>
            </a:endParaRPr>
          </a:p>
          <a:p>
            <a:pPr indent="-387350" lvl="0" marL="457200" rtl="0" algn="just">
              <a:spcBef>
                <a:spcPts val="0"/>
              </a:spcBef>
              <a:spcAft>
                <a:spcPts val="0"/>
              </a:spcAft>
              <a:buClr>
                <a:schemeClr val="accent5"/>
              </a:buClr>
              <a:buSzPts val="2500"/>
              <a:buChar char="●"/>
            </a:pPr>
            <a:r>
              <a:rPr lang="en" sz="2500">
                <a:solidFill>
                  <a:schemeClr val="accent5"/>
                </a:solidFill>
              </a:rPr>
              <a:t>Living with a disability </a:t>
            </a:r>
            <a:endParaRPr sz="2500">
              <a:solidFill>
                <a:schemeClr val="accent5"/>
              </a:solidFill>
            </a:endParaRPr>
          </a:p>
          <a:p>
            <a:pPr indent="0" lvl="0" marL="0" rtl="0" algn="just">
              <a:spcBef>
                <a:spcPts val="0"/>
              </a:spcBef>
              <a:spcAft>
                <a:spcPts val="0"/>
              </a:spcAft>
              <a:buNone/>
            </a:pPr>
            <a:r>
              <a:rPr lang="en" sz="2500">
                <a:solidFill>
                  <a:schemeClr val="accent5"/>
                </a:solidFill>
              </a:rPr>
              <a:t>etc</a:t>
            </a:r>
            <a:endParaRPr sz="2500">
              <a:solidFill>
                <a:schemeClr val="accent5"/>
              </a:solidFill>
            </a:endParaRPr>
          </a:p>
          <a:p>
            <a:pPr indent="0" lvl="0" marL="0" rtl="0" algn="just">
              <a:spcBef>
                <a:spcPts val="0"/>
              </a:spcBef>
              <a:spcAft>
                <a:spcPts val="0"/>
              </a:spcAft>
              <a:buNone/>
            </a:pPr>
            <a:r>
              <a:t/>
            </a:r>
            <a:endParaRPr sz="3600">
              <a:solidFill>
                <a:schemeClr val="accent5"/>
              </a:solidFill>
            </a:endParaRPr>
          </a:p>
          <a:p>
            <a:pPr indent="0" lvl="0" marL="0" rtl="0" algn="l">
              <a:spcBef>
                <a:spcPts val="0"/>
              </a:spcBef>
              <a:spcAft>
                <a:spcPts val="0"/>
              </a:spcAft>
              <a:buNone/>
            </a:pPr>
            <a:r>
              <a:t/>
            </a:r>
            <a:endParaRPr>
              <a:solidFill>
                <a:schemeClr val="accent5"/>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7"/>
          <p:cNvSpPr txBox="1"/>
          <p:nvPr>
            <p:ph type="title"/>
          </p:nvPr>
        </p:nvSpPr>
        <p:spPr>
          <a:xfrm>
            <a:off x="0" y="-150"/>
            <a:ext cx="4572000" cy="5143500"/>
          </a:xfrm>
          <a:prstGeom prst="rect">
            <a:avLst/>
          </a:prstGeom>
        </p:spPr>
        <p:txBody>
          <a:bodyPr anchorCtr="0" anchor="ctr" bIns="91425" lIns="91425" spcFirstLastPara="1" rIns="91425" wrap="square" tIns="91425">
            <a:noAutofit/>
          </a:bodyPr>
          <a:lstStyle/>
          <a:p>
            <a:pPr indent="0" lvl="0" marL="0" rtl="0" algn="just">
              <a:spcBef>
                <a:spcPts val="0"/>
              </a:spcBef>
              <a:spcAft>
                <a:spcPts val="0"/>
              </a:spcAft>
              <a:buNone/>
            </a:pPr>
            <a:r>
              <a:t/>
            </a:r>
            <a:endParaRPr b="0" sz="2400">
              <a:solidFill>
                <a:schemeClr val="dk2"/>
              </a:solidFill>
            </a:endParaRPr>
          </a:p>
          <a:p>
            <a:pPr indent="-381000" lvl="0" marL="457200" rtl="0" algn="just">
              <a:spcBef>
                <a:spcPts val="0"/>
              </a:spcBef>
              <a:spcAft>
                <a:spcPts val="0"/>
              </a:spcAft>
              <a:buClr>
                <a:schemeClr val="dk2"/>
              </a:buClr>
              <a:buSzPts val="2400"/>
              <a:buChar char="●"/>
            </a:pPr>
            <a:r>
              <a:rPr b="0" lang="en" sz="2400">
                <a:solidFill>
                  <a:schemeClr val="dk2"/>
                </a:solidFill>
              </a:rPr>
              <a:t>UNESCO Convention against Discrimination in Education (1960)</a:t>
            </a:r>
            <a:endParaRPr b="0" sz="2400">
              <a:solidFill>
                <a:schemeClr val="dk2"/>
              </a:solidFill>
            </a:endParaRPr>
          </a:p>
          <a:p>
            <a:pPr indent="-381000" lvl="0" marL="457200" rtl="0" algn="just">
              <a:spcBef>
                <a:spcPts val="0"/>
              </a:spcBef>
              <a:spcAft>
                <a:spcPts val="0"/>
              </a:spcAft>
              <a:buClr>
                <a:schemeClr val="dk2"/>
              </a:buClr>
              <a:buSzPts val="2400"/>
              <a:buChar char="●"/>
            </a:pPr>
            <a:r>
              <a:rPr b="0" lang="en" sz="2400">
                <a:solidFill>
                  <a:schemeClr val="dk2"/>
                </a:solidFill>
              </a:rPr>
              <a:t>Universal Basic Education act (2004) and the associated State UBE laws </a:t>
            </a:r>
            <a:endParaRPr b="0" sz="2400">
              <a:solidFill>
                <a:schemeClr val="dk2"/>
              </a:solidFill>
            </a:endParaRPr>
          </a:p>
          <a:p>
            <a:pPr indent="-381000" lvl="0" marL="457200" rtl="0" algn="just">
              <a:spcBef>
                <a:spcPts val="0"/>
              </a:spcBef>
              <a:spcAft>
                <a:spcPts val="0"/>
              </a:spcAft>
              <a:buClr>
                <a:schemeClr val="dk2"/>
              </a:buClr>
              <a:buSzPts val="2400"/>
              <a:buChar char="●"/>
            </a:pPr>
            <a:r>
              <a:rPr b="0" lang="en" sz="2400">
                <a:solidFill>
                  <a:schemeClr val="dk2"/>
                </a:solidFill>
              </a:rPr>
              <a:t>National Policy on Education (2014) section 4</a:t>
            </a:r>
            <a:endParaRPr b="0" sz="2400">
              <a:solidFill>
                <a:schemeClr val="dk2"/>
              </a:solidFill>
            </a:endParaRPr>
          </a:p>
          <a:p>
            <a:pPr indent="-381000" lvl="0" marL="457200" rtl="0" algn="just">
              <a:spcBef>
                <a:spcPts val="0"/>
              </a:spcBef>
              <a:spcAft>
                <a:spcPts val="0"/>
              </a:spcAft>
              <a:buClr>
                <a:schemeClr val="dk2"/>
              </a:buClr>
              <a:buSzPts val="2400"/>
              <a:buChar char="●"/>
            </a:pPr>
            <a:r>
              <a:rPr b="0" lang="en" sz="2400">
                <a:solidFill>
                  <a:schemeClr val="dk2"/>
                </a:solidFill>
              </a:rPr>
              <a:t>Policy addressing the educational needs of </a:t>
            </a:r>
            <a:r>
              <a:rPr b="0" lang="en" sz="2400">
                <a:solidFill>
                  <a:schemeClr val="dk2"/>
                </a:solidFill>
              </a:rPr>
              <a:t>nomadic</a:t>
            </a:r>
            <a:r>
              <a:rPr b="0" lang="en" sz="2400">
                <a:solidFill>
                  <a:schemeClr val="dk2"/>
                </a:solidFill>
              </a:rPr>
              <a:t> groups </a:t>
            </a:r>
            <a:endParaRPr b="0" sz="2400">
              <a:solidFill>
                <a:schemeClr val="dk2"/>
              </a:solidFill>
            </a:endParaRPr>
          </a:p>
          <a:p>
            <a:pPr indent="0" lvl="0" marL="0" rtl="0" algn="just">
              <a:spcBef>
                <a:spcPts val="0"/>
              </a:spcBef>
              <a:spcAft>
                <a:spcPts val="0"/>
              </a:spcAft>
              <a:buNone/>
            </a:pPr>
            <a:r>
              <a:rPr b="0" lang="en" sz="2400">
                <a:solidFill>
                  <a:schemeClr val="dk2"/>
                </a:solidFill>
              </a:rPr>
              <a:t>etc </a:t>
            </a:r>
            <a:endParaRPr b="0" sz="2400">
              <a:solidFill>
                <a:schemeClr val="dk2"/>
              </a:solidFill>
            </a:endParaRPr>
          </a:p>
          <a:p>
            <a:pPr indent="0" lvl="0" marL="0" rtl="0" algn="just">
              <a:spcBef>
                <a:spcPts val="0"/>
              </a:spcBef>
              <a:spcAft>
                <a:spcPts val="0"/>
              </a:spcAft>
              <a:buNone/>
            </a:pPr>
            <a:r>
              <a:t/>
            </a:r>
            <a:endParaRPr b="0" sz="2400">
              <a:solidFill>
                <a:schemeClr val="dk2"/>
              </a:solidFill>
            </a:endParaRPr>
          </a:p>
        </p:txBody>
      </p:sp>
      <p:pic>
        <p:nvPicPr>
          <p:cNvPr id="97" name="Google Shape;97;p17"/>
          <p:cNvPicPr preferRelativeResize="0"/>
          <p:nvPr/>
        </p:nvPicPr>
        <p:blipFill>
          <a:blip r:embed="rId3">
            <a:alphaModFix/>
          </a:blip>
          <a:stretch>
            <a:fillRect/>
          </a:stretch>
        </p:blipFill>
        <p:spPr>
          <a:xfrm>
            <a:off x="4572000" y="-150"/>
            <a:ext cx="4571999" cy="5143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8"/>
          <p:cNvSpPr txBox="1"/>
          <p:nvPr>
            <p:ph type="title"/>
          </p:nvPr>
        </p:nvSpPr>
        <p:spPr>
          <a:xfrm>
            <a:off x="-57800" y="125"/>
            <a:ext cx="9201900" cy="51435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sz="2500"/>
              <a:t>Why?</a:t>
            </a:r>
            <a:endParaRPr sz="2500"/>
          </a:p>
          <a:p>
            <a:pPr indent="-387350" lvl="0" marL="457200" rtl="0" algn="just">
              <a:spcBef>
                <a:spcPts val="0"/>
              </a:spcBef>
              <a:spcAft>
                <a:spcPts val="0"/>
              </a:spcAft>
              <a:buClr>
                <a:schemeClr val="accent5"/>
              </a:buClr>
              <a:buSzPts val="2500"/>
              <a:buChar char="●"/>
            </a:pPr>
            <a:r>
              <a:rPr lang="en" sz="2500">
                <a:solidFill>
                  <a:schemeClr val="accent5"/>
                </a:solidFill>
              </a:rPr>
              <a:t>Education is a proximate determinant of development: Educated forcework is needed to keep up in a modern world driven by technology. </a:t>
            </a:r>
            <a:endParaRPr sz="2500">
              <a:solidFill>
                <a:schemeClr val="accent5"/>
              </a:solidFill>
            </a:endParaRPr>
          </a:p>
          <a:p>
            <a:pPr indent="0" lvl="0" marL="0" rtl="0" algn="just">
              <a:spcBef>
                <a:spcPts val="0"/>
              </a:spcBef>
              <a:spcAft>
                <a:spcPts val="0"/>
              </a:spcAft>
              <a:buNone/>
            </a:pPr>
            <a:r>
              <a:t/>
            </a:r>
            <a:endParaRPr sz="2500">
              <a:solidFill>
                <a:schemeClr val="accent5"/>
              </a:solidFill>
            </a:endParaRPr>
          </a:p>
          <a:p>
            <a:pPr indent="-387350" lvl="0" marL="457200" rtl="0" algn="just">
              <a:spcBef>
                <a:spcPts val="0"/>
              </a:spcBef>
              <a:spcAft>
                <a:spcPts val="0"/>
              </a:spcAft>
              <a:buClr>
                <a:schemeClr val="accent5"/>
              </a:buClr>
              <a:buSzPts val="2500"/>
              <a:buChar char="●"/>
            </a:pPr>
            <a:r>
              <a:rPr lang="en" sz="2500">
                <a:solidFill>
                  <a:schemeClr val="accent5"/>
                </a:solidFill>
              </a:rPr>
              <a:t>A means of upward social mobility, socio-economic development, quality of life, and general wellbeing. </a:t>
            </a:r>
            <a:endParaRPr sz="2500">
              <a:solidFill>
                <a:schemeClr val="accent5"/>
              </a:solidFill>
            </a:endParaRPr>
          </a:p>
          <a:p>
            <a:pPr indent="0" lvl="0" marL="457200" rtl="0" algn="just">
              <a:spcBef>
                <a:spcPts val="0"/>
              </a:spcBef>
              <a:spcAft>
                <a:spcPts val="0"/>
              </a:spcAft>
              <a:buNone/>
            </a:pPr>
            <a:r>
              <a:t/>
            </a:r>
            <a:endParaRPr sz="2500">
              <a:solidFill>
                <a:schemeClr val="accent5"/>
              </a:solidFill>
            </a:endParaRPr>
          </a:p>
          <a:p>
            <a:pPr indent="-387350" lvl="0" marL="457200" rtl="0" algn="just">
              <a:spcBef>
                <a:spcPts val="0"/>
              </a:spcBef>
              <a:spcAft>
                <a:spcPts val="0"/>
              </a:spcAft>
              <a:buClr>
                <a:schemeClr val="accent5"/>
              </a:buClr>
              <a:buSzPts val="2500"/>
              <a:buChar char="●"/>
            </a:pPr>
            <a:r>
              <a:rPr lang="en" sz="2500">
                <a:solidFill>
                  <a:schemeClr val="accent5"/>
                </a:solidFill>
              </a:rPr>
              <a:t>Give people a voice, promote social cohesion, tolerance and understanding.</a:t>
            </a:r>
            <a:endParaRPr sz="2500">
              <a:solidFill>
                <a:schemeClr val="accent5"/>
              </a:solidFill>
            </a:endParaRPr>
          </a:p>
          <a:p>
            <a:pPr indent="0" lvl="0" marL="457200" rtl="0" algn="just">
              <a:spcBef>
                <a:spcPts val="0"/>
              </a:spcBef>
              <a:spcAft>
                <a:spcPts val="0"/>
              </a:spcAft>
              <a:buNone/>
            </a:pPr>
            <a:r>
              <a:t/>
            </a:r>
            <a:endParaRPr sz="2500">
              <a:solidFill>
                <a:schemeClr val="accent5"/>
              </a:solidFill>
            </a:endParaRPr>
          </a:p>
          <a:p>
            <a:pPr indent="-387350" lvl="0" marL="457200" rtl="0" algn="just">
              <a:spcBef>
                <a:spcPts val="0"/>
              </a:spcBef>
              <a:spcAft>
                <a:spcPts val="0"/>
              </a:spcAft>
              <a:buClr>
                <a:schemeClr val="accent5"/>
              </a:buClr>
              <a:buSzPts val="2500"/>
              <a:buChar char="●"/>
            </a:pPr>
            <a:r>
              <a:rPr lang="en" sz="2500">
                <a:solidFill>
                  <a:schemeClr val="accent5"/>
                </a:solidFill>
              </a:rPr>
              <a:t>Reflect global commitment towards ensuring quality education for all.</a:t>
            </a:r>
            <a:endParaRPr sz="2500">
              <a:solidFill>
                <a:schemeClr val="accent5"/>
              </a:solidFill>
            </a:endParaRPr>
          </a:p>
          <a:p>
            <a:pPr indent="0" lvl="0" marL="0" rtl="0" algn="l">
              <a:spcBef>
                <a:spcPts val="0"/>
              </a:spcBef>
              <a:spcAft>
                <a:spcPts val="0"/>
              </a:spcAft>
              <a:buNone/>
            </a:pPr>
            <a:r>
              <a:rPr lang="en"/>
              <a:t> </a:t>
            </a:r>
            <a:endParaRPr/>
          </a:p>
          <a:p>
            <a:pPr indent="0" lvl="0" marL="0" rtl="0" algn="l">
              <a:spcBef>
                <a:spcPts val="1000"/>
              </a:spcBef>
              <a:spcAft>
                <a:spcPts val="1000"/>
              </a:spcAft>
              <a:buNone/>
            </a:pPr>
            <a:r>
              <a:t/>
            </a:r>
            <a:endParaRPr b="0"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9"/>
          <p:cNvSpPr txBox="1"/>
          <p:nvPr>
            <p:ph type="title"/>
          </p:nvPr>
        </p:nvSpPr>
        <p:spPr>
          <a:xfrm>
            <a:off x="-57800" y="72250"/>
            <a:ext cx="9201900" cy="50715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sz="2500"/>
              <a:t>Yet, </a:t>
            </a:r>
            <a:endParaRPr sz="2500"/>
          </a:p>
          <a:p>
            <a:pPr indent="-381000" lvl="0" marL="457200" rtl="0" algn="just">
              <a:spcBef>
                <a:spcPts val="0"/>
              </a:spcBef>
              <a:spcAft>
                <a:spcPts val="0"/>
              </a:spcAft>
              <a:buClr>
                <a:schemeClr val="accent5"/>
              </a:buClr>
              <a:buSzPts val="2400"/>
              <a:buChar char="●"/>
            </a:pPr>
            <a:r>
              <a:rPr lang="en" sz="2400">
                <a:solidFill>
                  <a:schemeClr val="accent5"/>
                </a:solidFill>
              </a:rPr>
              <a:t>Educational disparities and inequalities are the biggest problems in Education.</a:t>
            </a:r>
            <a:endParaRPr sz="2400">
              <a:solidFill>
                <a:schemeClr val="accent5"/>
              </a:solidFill>
            </a:endParaRPr>
          </a:p>
          <a:p>
            <a:pPr indent="0" lvl="0" marL="0" rtl="0" algn="just">
              <a:spcBef>
                <a:spcPts val="0"/>
              </a:spcBef>
              <a:spcAft>
                <a:spcPts val="0"/>
              </a:spcAft>
              <a:buNone/>
            </a:pPr>
            <a:r>
              <a:t/>
            </a:r>
            <a:endParaRPr sz="2400">
              <a:solidFill>
                <a:schemeClr val="accent5"/>
              </a:solidFill>
            </a:endParaRPr>
          </a:p>
          <a:p>
            <a:pPr indent="-381000" lvl="0" marL="457200" rtl="0" algn="just">
              <a:spcBef>
                <a:spcPts val="0"/>
              </a:spcBef>
              <a:spcAft>
                <a:spcPts val="0"/>
              </a:spcAft>
              <a:buClr>
                <a:schemeClr val="accent5"/>
              </a:buClr>
              <a:buSzPts val="2400"/>
              <a:buChar char="●"/>
            </a:pPr>
            <a:r>
              <a:rPr lang="en" sz="2400">
                <a:solidFill>
                  <a:schemeClr val="accent5"/>
                </a:solidFill>
              </a:rPr>
              <a:t>Unequal access to quality education remains a significant obstacle to achieving equitable opportunities for all.</a:t>
            </a:r>
            <a:endParaRPr sz="2400">
              <a:solidFill>
                <a:schemeClr val="accent5"/>
              </a:solidFill>
            </a:endParaRPr>
          </a:p>
          <a:p>
            <a:pPr indent="0" lvl="0" marL="0" rtl="0" algn="just">
              <a:spcBef>
                <a:spcPts val="0"/>
              </a:spcBef>
              <a:spcAft>
                <a:spcPts val="0"/>
              </a:spcAft>
              <a:buNone/>
            </a:pPr>
            <a:r>
              <a:t/>
            </a:r>
            <a:endParaRPr sz="2400">
              <a:solidFill>
                <a:schemeClr val="accent5"/>
              </a:solidFill>
            </a:endParaRPr>
          </a:p>
          <a:p>
            <a:pPr indent="-381000" lvl="0" marL="457200" rtl="0" algn="just">
              <a:spcBef>
                <a:spcPts val="0"/>
              </a:spcBef>
              <a:spcAft>
                <a:spcPts val="0"/>
              </a:spcAft>
              <a:buClr>
                <a:schemeClr val="accent5"/>
              </a:buClr>
              <a:buSzPts val="2400"/>
              <a:buChar char="●"/>
            </a:pPr>
            <a:r>
              <a:rPr lang="en" sz="2400">
                <a:solidFill>
                  <a:schemeClr val="accent5"/>
                </a:solidFill>
              </a:rPr>
              <a:t>A global problem, which put some at disadvantage, affecting their life chances and opportunities.</a:t>
            </a:r>
            <a:endParaRPr sz="2400">
              <a:solidFill>
                <a:schemeClr val="accent5"/>
              </a:solidFill>
            </a:endParaRPr>
          </a:p>
          <a:p>
            <a:pPr indent="0" lvl="0" marL="0" rtl="0" algn="just">
              <a:spcBef>
                <a:spcPts val="0"/>
              </a:spcBef>
              <a:spcAft>
                <a:spcPts val="0"/>
              </a:spcAft>
              <a:buNone/>
            </a:pPr>
            <a:r>
              <a:t/>
            </a:r>
            <a:endParaRPr sz="2400">
              <a:solidFill>
                <a:schemeClr val="accent5"/>
              </a:solidFill>
            </a:endParaRPr>
          </a:p>
          <a:p>
            <a:pPr indent="-381000" lvl="0" marL="457200" rtl="0" algn="just">
              <a:spcBef>
                <a:spcPts val="0"/>
              </a:spcBef>
              <a:spcAft>
                <a:spcPts val="0"/>
              </a:spcAft>
              <a:buClr>
                <a:schemeClr val="accent5"/>
              </a:buClr>
              <a:buSzPts val="2400"/>
              <a:buChar char="●"/>
            </a:pPr>
            <a:r>
              <a:rPr lang="en" sz="2400">
                <a:solidFill>
                  <a:schemeClr val="accent5"/>
                </a:solidFill>
              </a:rPr>
              <a:t>When not designed to ensure inclusion, educational disparity promote the very thing it is suppose to prevent - Inequality! </a:t>
            </a:r>
            <a:endParaRPr sz="2400">
              <a:solidFill>
                <a:schemeClr val="accent5"/>
              </a:solidFill>
            </a:endParaRPr>
          </a:p>
          <a:p>
            <a:pPr indent="0" lvl="0" marL="0" rtl="0" algn="just">
              <a:spcBef>
                <a:spcPts val="0"/>
              </a:spcBef>
              <a:spcAft>
                <a:spcPts val="0"/>
              </a:spcAft>
              <a:buNone/>
            </a:pPr>
            <a:r>
              <a:t/>
            </a:r>
            <a:endParaRPr sz="2500">
              <a:solidFill>
                <a:schemeClr val="accent5"/>
              </a:solidFill>
            </a:endParaRPr>
          </a:p>
          <a:p>
            <a:pPr indent="0" lvl="0" marL="0" rtl="0" algn="l">
              <a:spcBef>
                <a:spcPts val="0"/>
              </a:spcBef>
              <a:spcAft>
                <a:spcPts val="0"/>
              </a:spcAft>
              <a:buNone/>
            </a:pPr>
            <a:r>
              <a:rPr lang="en"/>
              <a:t> </a:t>
            </a:r>
            <a:endParaRPr/>
          </a:p>
          <a:p>
            <a:pPr indent="0" lvl="0" marL="0" rtl="0" algn="l">
              <a:spcBef>
                <a:spcPts val="1000"/>
              </a:spcBef>
              <a:spcAft>
                <a:spcPts val="1000"/>
              </a:spcAft>
              <a:buNone/>
            </a:pPr>
            <a:r>
              <a:t/>
            </a:r>
            <a:endParaRPr b="0" sz="2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1" name="Shape 111"/>
        <p:cNvGrpSpPr/>
        <p:nvPr/>
      </p:nvGrpSpPr>
      <p:grpSpPr>
        <a:xfrm>
          <a:off x="0" y="0"/>
          <a:ext cx="0" cy="0"/>
          <a:chOff x="0" y="0"/>
          <a:chExt cx="0" cy="0"/>
        </a:xfrm>
      </p:grpSpPr>
      <p:sp>
        <p:nvSpPr>
          <p:cNvPr id="112" name="Google Shape;112;p20"/>
          <p:cNvSpPr txBox="1"/>
          <p:nvPr/>
        </p:nvSpPr>
        <p:spPr>
          <a:xfrm>
            <a:off x="2205375" y="0"/>
            <a:ext cx="5264400" cy="1031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dk2"/>
                </a:solidFill>
                <a:latin typeface="Raleway"/>
                <a:ea typeface="Raleway"/>
                <a:cs typeface="Raleway"/>
                <a:sym typeface="Raleway"/>
              </a:rPr>
              <a:t>Conceptual Clarifications </a:t>
            </a:r>
            <a:endParaRPr b="1" sz="3000">
              <a:solidFill>
                <a:schemeClr val="dk2"/>
              </a:solidFill>
              <a:latin typeface="Raleway"/>
              <a:ea typeface="Raleway"/>
              <a:cs typeface="Raleway"/>
              <a:sym typeface="Raleway"/>
            </a:endParaRPr>
          </a:p>
        </p:txBody>
      </p:sp>
      <p:pic>
        <p:nvPicPr>
          <p:cNvPr id="113" name="Google Shape;113;p20"/>
          <p:cNvPicPr preferRelativeResize="0"/>
          <p:nvPr/>
        </p:nvPicPr>
        <p:blipFill>
          <a:blip r:embed="rId3">
            <a:alphaModFix/>
          </a:blip>
          <a:stretch>
            <a:fillRect/>
          </a:stretch>
        </p:blipFill>
        <p:spPr>
          <a:xfrm>
            <a:off x="0" y="2226600"/>
            <a:ext cx="4762500" cy="2916900"/>
          </a:xfrm>
          <a:prstGeom prst="rect">
            <a:avLst/>
          </a:prstGeom>
          <a:noFill/>
          <a:ln>
            <a:noFill/>
          </a:ln>
        </p:spPr>
      </p:pic>
      <p:pic>
        <p:nvPicPr>
          <p:cNvPr id="114" name="Google Shape;114;p20"/>
          <p:cNvPicPr preferRelativeResize="0"/>
          <p:nvPr/>
        </p:nvPicPr>
        <p:blipFill>
          <a:blip r:embed="rId4">
            <a:alphaModFix/>
          </a:blip>
          <a:stretch>
            <a:fillRect/>
          </a:stretch>
        </p:blipFill>
        <p:spPr>
          <a:xfrm>
            <a:off x="4762500" y="1195650"/>
            <a:ext cx="4381500" cy="2752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8" name="Shape 118"/>
        <p:cNvGrpSpPr/>
        <p:nvPr/>
      </p:nvGrpSpPr>
      <p:grpSpPr>
        <a:xfrm>
          <a:off x="0" y="0"/>
          <a:ext cx="0" cy="0"/>
          <a:chOff x="0" y="0"/>
          <a:chExt cx="0" cy="0"/>
        </a:xfrm>
      </p:grpSpPr>
      <p:sp>
        <p:nvSpPr>
          <p:cNvPr id="119" name="Google Shape;119;p21"/>
          <p:cNvSpPr txBox="1"/>
          <p:nvPr>
            <p:ph idx="1" type="body"/>
          </p:nvPr>
        </p:nvSpPr>
        <p:spPr>
          <a:xfrm>
            <a:off x="4615275" y="0"/>
            <a:ext cx="4528800" cy="514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chemeClr val="dk1"/>
                </a:solidFill>
              </a:rPr>
              <a:t>Educational disparities</a:t>
            </a:r>
            <a:endParaRPr sz="3000">
              <a:solidFill>
                <a:schemeClr val="dk1"/>
              </a:solidFill>
            </a:endParaRPr>
          </a:p>
          <a:p>
            <a:pPr indent="0" lvl="0" marL="0" rtl="0" algn="just">
              <a:spcBef>
                <a:spcPts val="1600"/>
              </a:spcBef>
              <a:spcAft>
                <a:spcPts val="0"/>
              </a:spcAft>
              <a:buNone/>
            </a:pPr>
            <a:r>
              <a:rPr lang="en" sz="2200">
                <a:solidFill>
                  <a:srgbClr val="000000"/>
                </a:solidFill>
              </a:rPr>
              <a:t>Refers to unequal access to quality education in terms of its affordability, funding, teachers, library, instructional materials and technology.</a:t>
            </a:r>
            <a:endParaRPr sz="2200">
              <a:solidFill>
                <a:srgbClr val="000000"/>
              </a:solidFill>
            </a:endParaRPr>
          </a:p>
          <a:p>
            <a:pPr indent="0" lvl="0" marL="0" rtl="0" algn="just">
              <a:spcBef>
                <a:spcPts val="1600"/>
              </a:spcBef>
              <a:spcAft>
                <a:spcPts val="1600"/>
              </a:spcAft>
              <a:buClr>
                <a:schemeClr val="dk2"/>
              </a:buClr>
              <a:buSzPts val="1100"/>
              <a:buFont typeface="Arial"/>
              <a:buNone/>
            </a:pPr>
            <a:r>
              <a:rPr lang="en" sz="2200"/>
              <a:t>It also encompasses the differences in access to schooling, retention and learning. </a:t>
            </a:r>
            <a:r>
              <a:rPr lang="en" sz="2200"/>
              <a:t> </a:t>
            </a:r>
            <a:endParaRPr sz="2200">
              <a:solidFill>
                <a:srgbClr val="000000"/>
              </a:solidFill>
            </a:endParaRPr>
          </a:p>
        </p:txBody>
      </p:sp>
      <p:pic>
        <p:nvPicPr>
          <p:cNvPr id="120" name="Google Shape;120;p21"/>
          <p:cNvPicPr preferRelativeResize="0"/>
          <p:nvPr/>
        </p:nvPicPr>
        <p:blipFill>
          <a:blip r:embed="rId3">
            <a:alphaModFix/>
          </a:blip>
          <a:stretch>
            <a:fillRect/>
          </a:stretch>
        </p:blipFill>
        <p:spPr>
          <a:xfrm>
            <a:off x="0" y="0"/>
            <a:ext cx="4462874" cy="51435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4" name="Shape 124"/>
        <p:cNvGrpSpPr/>
        <p:nvPr/>
      </p:nvGrpSpPr>
      <p:grpSpPr>
        <a:xfrm>
          <a:off x="0" y="0"/>
          <a:ext cx="0" cy="0"/>
          <a:chOff x="0" y="0"/>
          <a:chExt cx="0" cy="0"/>
        </a:xfrm>
      </p:grpSpPr>
      <p:sp>
        <p:nvSpPr>
          <p:cNvPr id="125" name="Google Shape;125;p22"/>
          <p:cNvSpPr txBox="1"/>
          <p:nvPr>
            <p:ph idx="1" type="subTitle"/>
          </p:nvPr>
        </p:nvSpPr>
        <p:spPr>
          <a:xfrm>
            <a:off x="0" y="0"/>
            <a:ext cx="4572000" cy="51435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3000">
                <a:solidFill>
                  <a:schemeClr val="dk1"/>
                </a:solidFill>
              </a:rPr>
              <a:t>Addressing Education disparities  </a:t>
            </a:r>
            <a:endParaRPr b="1" sz="3000">
              <a:solidFill>
                <a:schemeClr val="dk1"/>
              </a:solidFill>
            </a:endParaRPr>
          </a:p>
          <a:p>
            <a:pPr indent="0" lvl="0" marL="0" rtl="0" algn="just">
              <a:lnSpc>
                <a:spcPct val="115000"/>
              </a:lnSpc>
              <a:spcBef>
                <a:spcPts val="1600"/>
              </a:spcBef>
              <a:spcAft>
                <a:spcPts val="1600"/>
              </a:spcAft>
              <a:buNone/>
            </a:pPr>
            <a:r>
              <a:rPr lang="en" sz="2200"/>
              <a:t>Means ensuring equitable access to quality and affordable education for all, regardless of social status, gender, location or disability.</a:t>
            </a:r>
            <a:endParaRPr sz="2200"/>
          </a:p>
        </p:txBody>
      </p:sp>
      <p:pic>
        <p:nvPicPr>
          <p:cNvPr id="126" name="Google Shape;126;p22"/>
          <p:cNvPicPr preferRelativeResize="0"/>
          <p:nvPr/>
        </p:nvPicPr>
        <p:blipFill>
          <a:blip r:embed="rId3">
            <a:alphaModFix/>
          </a:blip>
          <a:stretch>
            <a:fillRect/>
          </a:stretch>
        </p:blipFill>
        <p:spPr>
          <a:xfrm>
            <a:off x="4572000" y="0"/>
            <a:ext cx="4572000" cy="51435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0" name="Shape 130"/>
        <p:cNvGrpSpPr/>
        <p:nvPr/>
      </p:nvGrpSpPr>
      <p:grpSpPr>
        <a:xfrm>
          <a:off x="0" y="0"/>
          <a:ext cx="0" cy="0"/>
          <a:chOff x="0" y="0"/>
          <a:chExt cx="0" cy="0"/>
        </a:xfrm>
      </p:grpSpPr>
      <p:sp>
        <p:nvSpPr>
          <p:cNvPr id="131" name="Google Shape;131;p23"/>
          <p:cNvSpPr txBox="1"/>
          <p:nvPr>
            <p:ph idx="1" type="subTitle"/>
          </p:nvPr>
        </p:nvSpPr>
        <p:spPr>
          <a:xfrm>
            <a:off x="265500" y="653700"/>
            <a:ext cx="4045200" cy="38361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3000">
                <a:solidFill>
                  <a:schemeClr val="dk1"/>
                </a:solidFill>
              </a:rPr>
              <a:t>Inclusion in Education </a:t>
            </a:r>
            <a:endParaRPr b="1" sz="3000">
              <a:solidFill>
                <a:schemeClr val="dk1"/>
              </a:solidFill>
            </a:endParaRPr>
          </a:p>
          <a:p>
            <a:pPr indent="0" lvl="0" marL="0" rtl="0" algn="just">
              <a:lnSpc>
                <a:spcPct val="115000"/>
              </a:lnSpc>
              <a:spcBef>
                <a:spcPts val="1600"/>
              </a:spcBef>
              <a:spcAft>
                <a:spcPts val="1600"/>
              </a:spcAft>
              <a:buNone/>
            </a:pPr>
            <a:r>
              <a:rPr lang="en" sz="1800"/>
              <a:t>Refers to addressing all barriers and providing access to quality education to meet the diverse needs of all learners in the same learning environment.</a:t>
            </a:r>
            <a:endParaRPr sz="1800"/>
          </a:p>
        </p:txBody>
      </p:sp>
      <p:pic>
        <p:nvPicPr>
          <p:cNvPr id="132" name="Google Shape;132;p23"/>
          <p:cNvPicPr preferRelativeResize="0"/>
          <p:nvPr/>
        </p:nvPicPr>
        <p:blipFill>
          <a:blip r:embed="rId3">
            <a:alphaModFix/>
          </a:blip>
          <a:stretch>
            <a:fillRect/>
          </a:stretch>
        </p:blipFill>
        <p:spPr>
          <a:xfrm>
            <a:off x="4572000" y="0"/>
            <a:ext cx="4572000" cy="51435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4"/>
          <p:cNvSpPr txBox="1"/>
          <p:nvPr>
            <p:ph type="title"/>
          </p:nvPr>
        </p:nvSpPr>
        <p:spPr>
          <a:xfrm>
            <a:off x="3525325" y="0"/>
            <a:ext cx="5618700" cy="51435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sz="3000"/>
              <a:t>Education disparities and the problem of Inclusion in Nigeria </a:t>
            </a:r>
            <a:endParaRPr sz="3000"/>
          </a:p>
          <a:p>
            <a:pPr indent="-381000" lvl="0" marL="457200" rtl="0" algn="just">
              <a:spcBef>
                <a:spcPts val="0"/>
              </a:spcBef>
              <a:spcAft>
                <a:spcPts val="0"/>
              </a:spcAft>
              <a:buClr>
                <a:schemeClr val="accent5"/>
              </a:buClr>
              <a:buSzPts val="2400"/>
              <a:buChar char="●"/>
            </a:pPr>
            <a:r>
              <a:rPr b="0" lang="en" sz="2400">
                <a:solidFill>
                  <a:schemeClr val="accent5"/>
                </a:solidFill>
              </a:rPr>
              <a:t>Nigeria accounts for 15% of global OOS children (UNESCO, 2023)</a:t>
            </a:r>
            <a:endParaRPr b="0" sz="2400">
              <a:solidFill>
                <a:schemeClr val="accent5"/>
              </a:solidFill>
            </a:endParaRPr>
          </a:p>
          <a:p>
            <a:pPr indent="0" lvl="0" marL="457200" rtl="0" algn="just">
              <a:spcBef>
                <a:spcPts val="0"/>
              </a:spcBef>
              <a:spcAft>
                <a:spcPts val="0"/>
              </a:spcAft>
              <a:buNone/>
            </a:pPr>
            <a:r>
              <a:t/>
            </a:r>
            <a:endParaRPr sz="2400">
              <a:solidFill>
                <a:schemeClr val="accent5"/>
              </a:solidFill>
            </a:endParaRPr>
          </a:p>
          <a:p>
            <a:pPr indent="-381000" lvl="0" marL="457200" rtl="0" algn="just">
              <a:spcBef>
                <a:spcPts val="0"/>
              </a:spcBef>
              <a:spcAft>
                <a:spcPts val="0"/>
              </a:spcAft>
              <a:buClr>
                <a:schemeClr val="accent5"/>
              </a:buClr>
              <a:buSzPts val="2400"/>
              <a:buChar char="●"/>
            </a:pPr>
            <a:r>
              <a:rPr b="0" lang="en" sz="2400">
                <a:solidFill>
                  <a:schemeClr val="accent5"/>
                </a:solidFill>
              </a:rPr>
              <a:t>10.5 million primary school-aged children and 8.1 % of junior secondary school-aged students are out of school, 58% of whom are from poor households (UNICEF, 2022).</a:t>
            </a:r>
            <a:endParaRPr sz="2400">
              <a:solidFill>
                <a:schemeClr val="accent5"/>
              </a:solidFill>
            </a:endParaRPr>
          </a:p>
        </p:txBody>
      </p:sp>
      <p:pic>
        <p:nvPicPr>
          <p:cNvPr id="138" name="Google Shape;138;p24"/>
          <p:cNvPicPr preferRelativeResize="0"/>
          <p:nvPr/>
        </p:nvPicPr>
        <p:blipFill>
          <a:blip r:embed="rId3">
            <a:alphaModFix/>
          </a:blip>
          <a:stretch>
            <a:fillRect/>
          </a:stretch>
        </p:blipFill>
        <p:spPr>
          <a:xfrm>
            <a:off x="152400" y="152400"/>
            <a:ext cx="3372925" cy="2419350"/>
          </a:xfrm>
          <a:prstGeom prst="rect">
            <a:avLst/>
          </a:prstGeom>
          <a:noFill/>
          <a:ln>
            <a:noFill/>
          </a:ln>
        </p:spPr>
      </p:pic>
      <p:pic>
        <p:nvPicPr>
          <p:cNvPr id="139" name="Google Shape;139;p24"/>
          <p:cNvPicPr preferRelativeResize="0"/>
          <p:nvPr/>
        </p:nvPicPr>
        <p:blipFill>
          <a:blip r:embed="rId4">
            <a:alphaModFix/>
          </a:blip>
          <a:stretch>
            <a:fillRect/>
          </a:stretch>
        </p:blipFill>
        <p:spPr>
          <a:xfrm>
            <a:off x="152400" y="2724150"/>
            <a:ext cx="3372925" cy="22748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5"/>
          <p:cNvSpPr txBox="1"/>
          <p:nvPr>
            <p:ph type="title"/>
          </p:nvPr>
        </p:nvSpPr>
        <p:spPr>
          <a:xfrm>
            <a:off x="-57800" y="125"/>
            <a:ext cx="9201900" cy="51435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t/>
            </a:r>
            <a:endParaRPr sz="2500"/>
          </a:p>
          <a:p>
            <a:pPr indent="-361950" lvl="0" marL="457200" rtl="0" algn="just">
              <a:spcBef>
                <a:spcPts val="0"/>
              </a:spcBef>
              <a:spcAft>
                <a:spcPts val="0"/>
              </a:spcAft>
              <a:buClr>
                <a:srgbClr val="FF9900"/>
              </a:buClr>
              <a:buSzPts val="2100"/>
              <a:buFont typeface="Lato"/>
              <a:buChar char="●"/>
            </a:pPr>
            <a:r>
              <a:rPr b="0" lang="en" sz="2100">
                <a:solidFill>
                  <a:srgbClr val="FF9900"/>
                </a:solidFill>
                <a:latin typeface="Lato"/>
                <a:ea typeface="Lato"/>
                <a:cs typeface="Lato"/>
                <a:sym typeface="Lato"/>
              </a:rPr>
              <a:t>The educational system In Nigeria reflects the vast divide between rural and urban, the rich and the poor, boys and girls, the southern and northern regions, and socioeconomic and sociocultural backgrounds.</a:t>
            </a:r>
            <a:endParaRPr b="0" sz="2100">
              <a:solidFill>
                <a:srgbClr val="FF9900"/>
              </a:solidFill>
              <a:latin typeface="Lato"/>
              <a:ea typeface="Lato"/>
              <a:cs typeface="Lato"/>
              <a:sym typeface="Lato"/>
            </a:endParaRPr>
          </a:p>
          <a:p>
            <a:pPr indent="-361950" lvl="0" marL="457200" rtl="0" algn="just">
              <a:spcBef>
                <a:spcPts val="1600"/>
              </a:spcBef>
              <a:spcAft>
                <a:spcPts val="0"/>
              </a:spcAft>
              <a:buClr>
                <a:srgbClr val="FF9900"/>
              </a:buClr>
              <a:buSzPts val="2100"/>
              <a:buFont typeface="Lato"/>
              <a:buChar char="●"/>
            </a:pPr>
            <a:r>
              <a:rPr b="0" lang="en" sz="2100">
                <a:solidFill>
                  <a:srgbClr val="FF9900"/>
                </a:solidFill>
                <a:latin typeface="Lato"/>
                <a:ea typeface="Lato"/>
                <a:cs typeface="Lato"/>
                <a:sym typeface="Lato"/>
              </a:rPr>
              <a:t>The COVID-19 pandemic brought to the forefront the disparities in the Nigerian educational sector, with the number of out-of-school children rising to over 50 million when schools closed down (UNICEF, 2020).</a:t>
            </a:r>
            <a:endParaRPr b="0" sz="2100">
              <a:solidFill>
                <a:srgbClr val="FF9900"/>
              </a:solidFill>
              <a:latin typeface="Lato"/>
              <a:ea typeface="Lato"/>
              <a:cs typeface="Lato"/>
              <a:sym typeface="Lato"/>
            </a:endParaRPr>
          </a:p>
          <a:p>
            <a:pPr indent="0" lvl="0" marL="457200" rtl="0" algn="just">
              <a:spcBef>
                <a:spcPts val="1600"/>
              </a:spcBef>
              <a:spcAft>
                <a:spcPts val="0"/>
              </a:spcAft>
              <a:buNone/>
            </a:pPr>
            <a:r>
              <a:t/>
            </a:r>
            <a:endParaRPr sz="2100">
              <a:solidFill>
                <a:srgbClr val="FF9900"/>
              </a:solidFill>
              <a:latin typeface="Lato"/>
              <a:ea typeface="Lato"/>
              <a:cs typeface="Lato"/>
              <a:sym typeface="Lato"/>
            </a:endParaRPr>
          </a:p>
          <a:p>
            <a:pPr indent="-361950" lvl="0" marL="457200" rtl="0" algn="just">
              <a:spcBef>
                <a:spcPts val="0"/>
              </a:spcBef>
              <a:spcAft>
                <a:spcPts val="0"/>
              </a:spcAft>
              <a:buClr>
                <a:srgbClr val="FF9900"/>
              </a:buClr>
              <a:buSzPts val="2100"/>
              <a:buFont typeface="Lato"/>
              <a:buChar char="●"/>
            </a:pPr>
            <a:r>
              <a:rPr b="0" lang="en" sz="2100">
                <a:solidFill>
                  <a:srgbClr val="FF9900"/>
                </a:solidFill>
                <a:latin typeface="Lato"/>
                <a:ea typeface="Lato"/>
                <a:cs typeface="Lato"/>
                <a:sym typeface="Lato"/>
              </a:rPr>
              <a:t>Although the government implemented remote learning, children living in rural areas were mostly left out.</a:t>
            </a:r>
            <a:endParaRPr sz="2100">
              <a:solidFill>
                <a:srgbClr val="FF9900"/>
              </a:solidFill>
              <a:latin typeface="Lato"/>
              <a:ea typeface="Lato"/>
              <a:cs typeface="Lato"/>
              <a:sym typeface="Lato"/>
            </a:endParaRPr>
          </a:p>
          <a:p>
            <a:pPr indent="0" lvl="0" marL="0" rtl="0" algn="just">
              <a:spcBef>
                <a:spcPts val="0"/>
              </a:spcBef>
              <a:spcAft>
                <a:spcPts val="0"/>
              </a:spcAft>
              <a:buNone/>
            </a:pPr>
            <a:r>
              <a:t/>
            </a:r>
            <a:endParaRPr sz="2100">
              <a:solidFill>
                <a:srgbClr val="FF9900"/>
              </a:solidFill>
              <a:latin typeface="Lato"/>
              <a:ea typeface="Lato"/>
              <a:cs typeface="Lato"/>
              <a:sym typeface="Lato"/>
            </a:endParaRPr>
          </a:p>
          <a:p>
            <a:pPr indent="0" lvl="0" marL="0" rtl="0" algn="l">
              <a:spcBef>
                <a:spcPts val="0"/>
              </a:spcBef>
              <a:spcAft>
                <a:spcPts val="0"/>
              </a:spcAft>
              <a:buNone/>
            </a:pPr>
            <a:r>
              <a:rPr lang="en" sz="2100">
                <a:solidFill>
                  <a:srgbClr val="FF9900"/>
                </a:solidFill>
                <a:latin typeface="Lato"/>
                <a:ea typeface="Lato"/>
                <a:cs typeface="Lato"/>
                <a:sym typeface="Lato"/>
              </a:rPr>
              <a:t> </a:t>
            </a:r>
            <a:endParaRPr sz="2100">
              <a:solidFill>
                <a:srgbClr val="FF9900"/>
              </a:solidFill>
              <a:latin typeface="Lato"/>
              <a:ea typeface="Lato"/>
              <a:cs typeface="Lato"/>
              <a:sym typeface="Lato"/>
            </a:endParaRPr>
          </a:p>
          <a:p>
            <a:pPr indent="0" lvl="0" marL="0" rtl="0" algn="l">
              <a:spcBef>
                <a:spcPts val="1000"/>
              </a:spcBef>
              <a:spcAft>
                <a:spcPts val="1000"/>
              </a:spcAft>
              <a:buNone/>
            </a:pPr>
            <a:r>
              <a:t/>
            </a:r>
            <a:endParaRPr b="0" sz="24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8" name="Shape 148"/>
        <p:cNvGrpSpPr/>
        <p:nvPr/>
      </p:nvGrpSpPr>
      <p:grpSpPr>
        <a:xfrm>
          <a:off x="0" y="0"/>
          <a:ext cx="0" cy="0"/>
          <a:chOff x="0" y="0"/>
          <a:chExt cx="0" cy="0"/>
        </a:xfrm>
      </p:grpSpPr>
      <p:sp>
        <p:nvSpPr>
          <p:cNvPr id="149" name="Google Shape;149;p26"/>
          <p:cNvSpPr/>
          <p:nvPr/>
        </p:nvSpPr>
        <p:spPr>
          <a:xfrm>
            <a:off x="283000" y="297900"/>
            <a:ext cx="4547700" cy="4547700"/>
          </a:xfrm>
          <a:prstGeom prst="rect">
            <a:avLst/>
          </a:prstGeom>
          <a:solidFill>
            <a:srgbClr val="000000">
              <a:alpha val="7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6"/>
          <p:cNvSpPr txBox="1"/>
          <p:nvPr>
            <p:ph idx="4294967295" type="body"/>
          </p:nvPr>
        </p:nvSpPr>
        <p:spPr>
          <a:xfrm>
            <a:off x="187825" y="297850"/>
            <a:ext cx="4642800" cy="4547700"/>
          </a:xfrm>
          <a:prstGeom prst="rect">
            <a:avLst/>
          </a:prstGeom>
        </p:spPr>
        <p:txBody>
          <a:bodyPr anchorCtr="0" anchor="ctr" bIns="91425" lIns="91425" spcFirstLastPara="1" rIns="91425" wrap="square" tIns="91425">
            <a:noAutofit/>
          </a:bodyPr>
          <a:lstStyle/>
          <a:p>
            <a:pPr indent="-361950" lvl="0" marL="457200" rtl="0" algn="just">
              <a:lnSpc>
                <a:spcPct val="100000"/>
              </a:lnSpc>
              <a:spcBef>
                <a:spcPts val="0"/>
              </a:spcBef>
              <a:spcAft>
                <a:spcPts val="0"/>
              </a:spcAft>
              <a:buClr>
                <a:srgbClr val="FF9900"/>
              </a:buClr>
              <a:buSzPts val="2100"/>
              <a:buFont typeface="Lato"/>
              <a:buChar char="●"/>
            </a:pPr>
            <a:r>
              <a:rPr lang="en" sz="2100">
                <a:solidFill>
                  <a:srgbClr val="FF9900"/>
                </a:solidFill>
              </a:rPr>
              <a:t>Until recently, inclusion in education in Nigeria was mostly focused on disability issues, as reflected in the Special Education Policy of 1977. </a:t>
            </a:r>
            <a:endParaRPr sz="2100">
              <a:solidFill>
                <a:srgbClr val="FF9900"/>
              </a:solidFill>
            </a:endParaRPr>
          </a:p>
          <a:p>
            <a:pPr indent="0" lvl="0" marL="457200" rtl="0" algn="just">
              <a:lnSpc>
                <a:spcPct val="100000"/>
              </a:lnSpc>
              <a:spcBef>
                <a:spcPts val="0"/>
              </a:spcBef>
              <a:spcAft>
                <a:spcPts val="0"/>
              </a:spcAft>
              <a:buNone/>
            </a:pPr>
            <a:r>
              <a:t/>
            </a:r>
            <a:endParaRPr sz="2100">
              <a:solidFill>
                <a:srgbClr val="FF9900"/>
              </a:solidFill>
            </a:endParaRPr>
          </a:p>
          <a:p>
            <a:pPr indent="-361950" lvl="0" marL="457200" rtl="0" algn="just">
              <a:lnSpc>
                <a:spcPct val="100000"/>
              </a:lnSpc>
              <a:spcBef>
                <a:spcPts val="0"/>
              </a:spcBef>
              <a:spcAft>
                <a:spcPts val="0"/>
              </a:spcAft>
              <a:buClr>
                <a:schemeClr val="accent5"/>
              </a:buClr>
              <a:buSzPts val="2100"/>
              <a:buFont typeface="Lato"/>
              <a:buChar char="●"/>
            </a:pPr>
            <a:r>
              <a:rPr lang="en" sz="2100">
                <a:solidFill>
                  <a:schemeClr val="accent5"/>
                </a:solidFill>
              </a:rPr>
              <a:t>Unfortunately, the institutional and financial support for special education has been weak, leading to inefficiency. </a:t>
            </a:r>
            <a:endParaRPr sz="2100">
              <a:solidFill>
                <a:schemeClr val="accent5"/>
              </a:solidFill>
            </a:endParaRPr>
          </a:p>
        </p:txBody>
      </p:sp>
      <p:pic>
        <p:nvPicPr>
          <p:cNvPr id="151" name="Google Shape;151;p26"/>
          <p:cNvPicPr preferRelativeResize="0"/>
          <p:nvPr/>
        </p:nvPicPr>
        <p:blipFill>
          <a:blip r:embed="rId3">
            <a:alphaModFix/>
          </a:blip>
          <a:stretch>
            <a:fillRect/>
          </a:stretch>
        </p:blipFill>
        <p:spPr>
          <a:xfrm>
            <a:off x="4830625" y="152400"/>
            <a:ext cx="4313375" cy="4838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5" name="Shape 155"/>
        <p:cNvGrpSpPr/>
        <p:nvPr/>
      </p:nvGrpSpPr>
      <p:grpSpPr>
        <a:xfrm>
          <a:off x="0" y="0"/>
          <a:ext cx="0" cy="0"/>
          <a:chOff x="0" y="0"/>
          <a:chExt cx="0" cy="0"/>
        </a:xfrm>
      </p:grpSpPr>
      <p:sp>
        <p:nvSpPr>
          <p:cNvPr id="156" name="Google Shape;156;p27"/>
          <p:cNvSpPr txBox="1"/>
          <p:nvPr>
            <p:ph idx="1" type="body"/>
          </p:nvPr>
        </p:nvSpPr>
        <p:spPr>
          <a:xfrm>
            <a:off x="0" y="0"/>
            <a:ext cx="3655200" cy="514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chemeClr val="dk1"/>
                </a:solidFill>
              </a:rPr>
              <a:t>Other dimensions of equality are:</a:t>
            </a:r>
            <a:endParaRPr sz="3000">
              <a:solidFill>
                <a:schemeClr val="dk1"/>
              </a:solidFill>
            </a:endParaRPr>
          </a:p>
          <a:p>
            <a:pPr indent="0" lvl="0" marL="0" rtl="0" algn="l">
              <a:spcBef>
                <a:spcPts val="1600"/>
              </a:spcBef>
              <a:spcAft>
                <a:spcPts val="0"/>
              </a:spcAft>
              <a:buClr>
                <a:schemeClr val="dk2"/>
              </a:buClr>
              <a:buSzPts val="1100"/>
              <a:buFont typeface="Arial"/>
              <a:buNone/>
            </a:pPr>
            <a:r>
              <a:rPr b="1" lang="en" sz="1800">
                <a:solidFill>
                  <a:srgbClr val="000000"/>
                </a:solidFill>
              </a:rPr>
              <a:t>Gender </a:t>
            </a:r>
            <a:r>
              <a:rPr b="1" lang="en" sz="1800">
                <a:solidFill>
                  <a:srgbClr val="000000"/>
                </a:solidFill>
              </a:rPr>
              <a:t> </a:t>
            </a:r>
            <a:endParaRPr b="1" sz="1800">
              <a:solidFill>
                <a:srgbClr val="000000"/>
              </a:solidFill>
            </a:endParaRPr>
          </a:p>
          <a:p>
            <a:pPr indent="0" lvl="0" marL="0" rtl="0" algn="just">
              <a:spcBef>
                <a:spcPts val="1600"/>
              </a:spcBef>
              <a:spcAft>
                <a:spcPts val="1600"/>
              </a:spcAft>
              <a:buClr>
                <a:schemeClr val="dk2"/>
              </a:buClr>
              <a:buSzPts val="1100"/>
              <a:buFont typeface="Arial"/>
              <a:buNone/>
            </a:pPr>
            <a:r>
              <a:rPr lang="en" sz="1800">
                <a:solidFill>
                  <a:srgbClr val="0E101A"/>
                </a:solidFill>
              </a:rPr>
              <a:t>Girls account 50% of OOS in Nigeria, and 66% northern region (Cambridge Education, 2021). </a:t>
            </a:r>
            <a:endParaRPr sz="1800">
              <a:solidFill>
                <a:srgbClr val="000000"/>
              </a:solidFill>
            </a:endParaRPr>
          </a:p>
        </p:txBody>
      </p:sp>
      <p:sp>
        <p:nvSpPr>
          <p:cNvPr id="157" name="Google Shape;157;p27"/>
          <p:cNvSpPr txBox="1"/>
          <p:nvPr/>
        </p:nvSpPr>
        <p:spPr>
          <a:xfrm>
            <a:off x="3539775" y="0"/>
            <a:ext cx="5556300" cy="27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Lato"/>
                <a:ea typeface="Lato"/>
                <a:cs typeface="Lato"/>
                <a:sym typeface="Lato"/>
              </a:rPr>
              <a:t>Geographical location </a:t>
            </a:r>
            <a:endParaRPr b="1" sz="1700">
              <a:solidFill>
                <a:schemeClr val="dk1"/>
              </a:solidFill>
              <a:latin typeface="Lato"/>
              <a:ea typeface="Lato"/>
              <a:cs typeface="Lato"/>
              <a:sym typeface="Lato"/>
            </a:endParaRPr>
          </a:p>
          <a:p>
            <a:pPr indent="-317500" lvl="0" marL="457200" rtl="0" algn="just">
              <a:spcBef>
                <a:spcPts val="800"/>
              </a:spcBef>
              <a:spcAft>
                <a:spcPts val="0"/>
              </a:spcAft>
              <a:buClr>
                <a:srgbClr val="0E101A"/>
              </a:buClr>
              <a:buSzPts val="1400"/>
              <a:buFont typeface="Lato"/>
              <a:buChar char="●"/>
            </a:pPr>
            <a:r>
              <a:rPr lang="en" sz="1600">
                <a:solidFill>
                  <a:srgbClr val="0E101A"/>
                </a:solidFill>
                <a:latin typeface="Lato"/>
                <a:ea typeface="Lato"/>
                <a:cs typeface="Lato"/>
                <a:sym typeface="Lato"/>
              </a:rPr>
              <a:t>OOS</a:t>
            </a:r>
            <a:r>
              <a:rPr lang="en" sz="1800">
                <a:solidFill>
                  <a:srgbClr val="0E101A"/>
                </a:solidFill>
                <a:latin typeface="Lato"/>
                <a:ea typeface="Lato"/>
                <a:cs typeface="Lato"/>
                <a:sym typeface="Lato"/>
              </a:rPr>
              <a:t> population is predominantly from rural areas (86%) (UNICEF, 2022). </a:t>
            </a:r>
            <a:endParaRPr sz="1800">
              <a:solidFill>
                <a:srgbClr val="0E101A"/>
              </a:solidFill>
              <a:latin typeface="Lato"/>
              <a:ea typeface="Lato"/>
              <a:cs typeface="Lato"/>
              <a:sym typeface="Lato"/>
            </a:endParaRPr>
          </a:p>
          <a:p>
            <a:pPr indent="-342900" lvl="0" marL="457200" rtl="0" algn="just">
              <a:spcBef>
                <a:spcPts val="0"/>
              </a:spcBef>
              <a:spcAft>
                <a:spcPts val="0"/>
              </a:spcAft>
              <a:buClr>
                <a:srgbClr val="0E101A"/>
              </a:buClr>
              <a:buSzPts val="1800"/>
              <a:buFont typeface="Lato"/>
              <a:buChar char="●"/>
            </a:pPr>
            <a:r>
              <a:rPr lang="en" sz="1800">
                <a:solidFill>
                  <a:srgbClr val="0E101A"/>
                </a:solidFill>
                <a:latin typeface="Lato"/>
                <a:ea typeface="Lato"/>
                <a:cs typeface="Lato"/>
                <a:sym typeface="Lato"/>
              </a:rPr>
              <a:t>Many rural schools lack essential resources for learning, </a:t>
            </a:r>
            <a:endParaRPr sz="1800">
              <a:solidFill>
                <a:srgbClr val="0E101A"/>
              </a:solidFill>
              <a:latin typeface="Lato"/>
              <a:ea typeface="Lato"/>
              <a:cs typeface="Lato"/>
              <a:sym typeface="Lato"/>
            </a:endParaRPr>
          </a:p>
          <a:p>
            <a:pPr indent="-336550" lvl="0" marL="457200" rtl="0" algn="just">
              <a:spcBef>
                <a:spcPts val="0"/>
              </a:spcBef>
              <a:spcAft>
                <a:spcPts val="0"/>
              </a:spcAft>
              <a:buClr>
                <a:srgbClr val="0E101A"/>
              </a:buClr>
              <a:buSzPts val="1700"/>
              <a:buFont typeface="Lato"/>
              <a:buChar char="●"/>
            </a:pPr>
            <a:r>
              <a:rPr lang="en" sz="1700">
                <a:solidFill>
                  <a:srgbClr val="0E101A"/>
                </a:solidFill>
                <a:latin typeface="Lato"/>
                <a:ea typeface="Lato"/>
                <a:cs typeface="Lato"/>
                <a:sym typeface="Lato"/>
              </a:rPr>
              <a:t>66% of OOS are from the northeast and the northwest.</a:t>
            </a:r>
            <a:endParaRPr sz="1700">
              <a:solidFill>
                <a:srgbClr val="0E101A"/>
              </a:solidFill>
              <a:latin typeface="Lato"/>
              <a:ea typeface="Lato"/>
              <a:cs typeface="Lato"/>
              <a:sym typeface="Lato"/>
            </a:endParaRPr>
          </a:p>
        </p:txBody>
      </p:sp>
      <p:sp>
        <p:nvSpPr>
          <p:cNvPr id="158" name="Google Shape;158;p27"/>
          <p:cNvSpPr txBox="1"/>
          <p:nvPr/>
        </p:nvSpPr>
        <p:spPr>
          <a:xfrm>
            <a:off x="3752775" y="2464025"/>
            <a:ext cx="5343300" cy="283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Lato"/>
                <a:ea typeface="Lato"/>
                <a:cs typeface="Lato"/>
                <a:sym typeface="Lato"/>
              </a:rPr>
              <a:t>Socioeconomic status </a:t>
            </a:r>
            <a:r>
              <a:rPr b="1" lang="en" sz="1700">
                <a:solidFill>
                  <a:schemeClr val="dk1"/>
                </a:solidFill>
                <a:latin typeface="Lato"/>
                <a:ea typeface="Lato"/>
                <a:cs typeface="Lato"/>
                <a:sym typeface="Lato"/>
              </a:rPr>
              <a:t> </a:t>
            </a:r>
            <a:endParaRPr b="1" sz="1700">
              <a:solidFill>
                <a:schemeClr val="dk1"/>
              </a:solidFill>
              <a:latin typeface="Lato"/>
              <a:ea typeface="Lato"/>
              <a:cs typeface="Lato"/>
              <a:sym typeface="Lato"/>
            </a:endParaRPr>
          </a:p>
          <a:p>
            <a:pPr indent="-342900" lvl="0" marL="457200" rtl="0" algn="just">
              <a:spcBef>
                <a:spcPts val="800"/>
              </a:spcBef>
              <a:spcAft>
                <a:spcPts val="0"/>
              </a:spcAft>
              <a:buClr>
                <a:schemeClr val="dk2"/>
              </a:buClr>
              <a:buSzPts val="1800"/>
              <a:buFont typeface="Lato"/>
              <a:buChar char="●"/>
            </a:pPr>
            <a:r>
              <a:rPr lang="en" sz="1800">
                <a:solidFill>
                  <a:schemeClr val="dk2"/>
                </a:solidFill>
                <a:latin typeface="Lato"/>
                <a:ea typeface="Lato"/>
                <a:cs typeface="Lato"/>
                <a:sym typeface="Lato"/>
              </a:rPr>
              <a:t>SES determines the type and quality of education a child gets irrespective of their academic performance and efforts). </a:t>
            </a:r>
            <a:endParaRPr sz="1800">
              <a:solidFill>
                <a:schemeClr val="dk2"/>
              </a:solidFill>
              <a:latin typeface="Lato"/>
              <a:ea typeface="Lato"/>
              <a:cs typeface="Lato"/>
              <a:sym typeface="Lato"/>
            </a:endParaRPr>
          </a:p>
          <a:p>
            <a:pPr indent="-342900" lvl="0" marL="457200" rtl="0" algn="just">
              <a:spcBef>
                <a:spcPts val="0"/>
              </a:spcBef>
              <a:spcAft>
                <a:spcPts val="0"/>
              </a:spcAft>
              <a:buClr>
                <a:schemeClr val="dk2"/>
              </a:buClr>
              <a:buSzPts val="1800"/>
              <a:buFont typeface="Lato"/>
              <a:buChar char="●"/>
            </a:pPr>
            <a:r>
              <a:rPr lang="en" sz="1800">
                <a:solidFill>
                  <a:schemeClr val="dk2"/>
                </a:solidFill>
                <a:latin typeface="Lato"/>
                <a:ea typeface="Lato"/>
                <a:cs typeface="Lato"/>
                <a:sym typeface="Lato"/>
              </a:rPr>
              <a:t>Educated households are more likely ensure that their children benefit y from public investments in education.</a:t>
            </a:r>
            <a:endParaRPr sz="1800">
              <a:solidFill>
                <a:srgbClr val="0E101A"/>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8"/>
          <p:cNvSpPr txBox="1"/>
          <p:nvPr>
            <p:ph type="title"/>
          </p:nvPr>
        </p:nvSpPr>
        <p:spPr>
          <a:xfrm>
            <a:off x="0" y="0"/>
            <a:ext cx="6313800" cy="5302500"/>
          </a:xfrm>
          <a:prstGeom prst="rect">
            <a:avLst/>
          </a:prstGeom>
        </p:spPr>
        <p:txBody>
          <a:bodyPr anchorCtr="0" anchor="t" bIns="91425" lIns="91425" spcFirstLastPara="1" rIns="91425" wrap="square" tIns="91425">
            <a:noAutofit/>
          </a:bodyPr>
          <a:lstStyle/>
          <a:p>
            <a:pPr indent="0" lvl="0" marL="0" rtl="0" algn="just">
              <a:spcBef>
                <a:spcPts val="2400"/>
              </a:spcBef>
              <a:spcAft>
                <a:spcPts val="0"/>
              </a:spcAft>
              <a:buClr>
                <a:schemeClr val="dk2"/>
              </a:buClr>
              <a:buSzPts val="1100"/>
              <a:buFont typeface="Arial"/>
              <a:buNone/>
            </a:pPr>
            <a:r>
              <a:rPr lang="en" sz="2200"/>
              <a:t>Factors Contributing to Education Disparities in Nigeria and barriers to inclusivity</a:t>
            </a:r>
            <a:endParaRPr sz="2200"/>
          </a:p>
          <a:p>
            <a:pPr indent="-381000" lvl="0" marL="457200" rtl="0" algn="l">
              <a:spcBef>
                <a:spcPts val="600"/>
              </a:spcBef>
              <a:spcAft>
                <a:spcPts val="0"/>
              </a:spcAft>
              <a:buClr>
                <a:schemeClr val="accent5"/>
              </a:buClr>
              <a:buSzPts val="2400"/>
              <a:buChar char="●"/>
            </a:pPr>
            <a:r>
              <a:rPr lang="en" sz="2400">
                <a:solidFill>
                  <a:schemeClr val="accent5"/>
                </a:solidFill>
              </a:rPr>
              <a:t>Systemic Inequality</a:t>
            </a:r>
            <a:endParaRPr sz="2400">
              <a:solidFill>
                <a:schemeClr val="accent5"/>
              </a:solidFill>
            </a:endParaRPr>
          </a:p>
          <a:p>
            <a:pPr indent="-381000" lvl="0" marL="457200" rtl="0" algn="l">
              <a:spcBef>
                <a:spcPts val="0"/>
              </a:spcBef>
              <a:spcAft>
                <a:spcPts val="0"/>
              </a:spcAft>
              <a:buClr>
                <a:schemeClr val="accent5"/>
              </a:buClr>
              <a:buSzPts val="2400"/>
              <a:buChar char="●"/>
            </a:pPr>
            <a:r>
              <a:rPr lang="en" sz="2400">
                <a:solidFill>
                  <a:schemeClr val="accent5"/>
                </a:solidFill>
              </a:rPr>
              <a:t>Gender Norms</a:t>
            </a:r>
            <a:endParaRPr sz="2400">
              <a:solidFill>
                <a:schemeClr val="accent5"/>
              </a:solidFill>
            </a:endParaRPr>
          </a:p>
          <a:p>
            <a:pPr indent="-381000" lvl="0" marL="457200" rtl="0" algn="l">
              <a:spcBef>
                <a:spcPts val="0"/>
              </a:spcBef>
              <a:spcAft>
                <a:spcPts val="0"/>
              </a:spcAft>
              <a:buClr>
                <a:schemeClr val="accent5"/>
              </a:buClr>
              <a:buSzPts val="2400"/>
              <a:buChar char="●"/>
            </a:pPr>
            <a:r>
              <a:rPr lang="en" sz="2400">
                <a:solidFill>
                  <a:schemeClr val="accent5"/>
                </a:solidFill>
              </a:rPr>
              <a:t>Corruption </a:t>
            </a:r>
            <a:endParaRPr sz="2400">
              <a:solidFill>
                <a:schemeClr val="accent5"/>
              </a:solidFill>
            </a:endParaRPr>
          </a:p>
          <a:p>
            <a:pPr indent="-381000" lvl="0" marL="457200" rtl="0" algn="l">
              <a:spcBef>
                <a:spcPts val="0"/>
              </a:spcBef>
              <a:spcAft>
                <a:spcPts val="0"/>
              </a:spcAft>
              <a:buClr>
                <a:schemeClr val="accent5"/>
              </a:buClr>
              <a:buSzPts val="2400"/>
              <a:buChar char="●"/>
            </a:pPr>
            <a:r>
              <a:rPr lang="en" sz="2400">
                <a:solidFill>
                  <a:schemeClr val="accent5"/>
                </a:solidFill>
              </a:rPr>
              <a:t>Insecurity</a:t>
            </a:r>
            <a:endParaRPr sz="2400">
              <a:solidFill>
                <a:schemeClr val="accent5"/>
              </a:solidFill>
            </a:endParaRPr>
          </a:p>
          <a:p>
            <a:pPr indent="-381000" lvl="0" marL="457200" rtl="0" algn="l">
              <a:spcBef>
                <a:spcPts val="0"/>
              </a:spcBef>
              <a:spcAft>
                <a:spcPts val="0"/>
              </a:spcAft>
              <a:buClr>
                <a:schemeClr val="accent5"/>
              </a:buClr>
              <a:buSzPts val="2400"/>
              <a:buChar char="●"/>
            </a:pPr>
            <a:r>
              <a:rPr lang="en" sz="2400">
                <a:solidFill>
                  <a:schemeClr val="accent5"/>
                </a:solidFill>
              </a:rPr>
              <a:t>Poor funding of education</a:t>
            </a:r>
            <a:endParaRPr sz="2400">
              <a:solidFill>
                <a:schemeClr val="accent5"/>
              </a:solidFill>
            </a:endParaRPr>
          </a:p>
          <a:p>
            <a:pPr indent="-381000" lvl="0" marL="457200" rtl="0" algn="l">
              <a:spcBef>
                <a:spcPts val="0"/>
              </a:spcBef>
              <a:spcAft>
                <a:spcPts val="0"/>
              </a:spcAft>
              <a:buClr>
                <a:schemeClr val="accent5"/>
              </a:buClr>
              <a:buSzPts val="2400"/>
              <a:buChar char="●"/>
            </a:pPr>
            <a:r>
              <a:rPr lang="en" sz="2400">
                <a:solidFill>
                  <a:schemeClr val="accent5"/>
                </a:solidFill>
              </a:rPr>
              <a:t>Lack of implementation of policy/poor implementation </a:t>
            </a:r>
            <a:endParaRPr sz="2400">
              <a:solidFill>
                <a:schemeClr val="accent5"/>
              </a:solidFill>
            </a:endParaRPr>
          </a:p>
          <a:p>
            <a:pPr indent="0" lvl="0" marL="0" rtl="0" algn="l">
              <a:lnSpc>
                <a:spcPct val="115000"/>
              </a:lnSpc>
              <a:spcBef>
                <a:spcPts val="1000"/>
              </a:spcBef>
              <a:spcAft>
                <a:spcPts val="1000"/>
              </a:spcAft>
              <a:buNone/>
            </a:pPr>
            <a:r>
              <a:t/>
            </a:r>
            <a:endParaRPr sz="2400" u="sng">
              <a:solidFill>
                <a:schemeClr val="accent5"/>
              </a:solidFill>
            </a:endParaRPr>
          </a:p>
        </p:txBody>
      </p:sp>
      <p:sp>
        <p:nvSpPr>
          <p:cNvPr id="164" name="Google Shape;164;p28"/>
          <p:cNvSpPr txBox="1"/>
          <p:nvPr/>
        </p:nvSpPr>
        <p:spPr>
          <a:xfrm>
            <a:off x="6138900" y="2730675"/>
            <a:ext cx="3005100" cy="28029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800"/>
              </a:spcAft>
              <a:buNone/>
            </a:pPr>
            <a:r>
              <a:rPr lang="en" sz="1900">
                <a:solidFill>
                  <a:schemeClr val="lt1"/>
                </a:solidFill>
                <a:latin typeface="Raleway"/>
                <a:ea typeface="Raleway"/>
                <a:cs typeface="Raleway"/>
                <a:sym typeface="Raleway"/>
              </a:rPr>
              <a:t>Since the Chibok girls kidnapping in 2014, violence and mass kidnapping have targeted schools in the north, and more than 11,000 schools have been closed, (Hawkins, 2022)</a:t>
            </a:r>
            <a:r>
              <a:rPr lang="en" sz="1900">
                <a:solidFill>
                  <a:schemeClr val="lt1"/>
                </a:solidFill>
                <a:latin typeface="Raleway"/>
                <a:ea typeface="Raleway"/>
                <a:cs typeface="Raleway"/>
                <a:sym typeface="Raleway"/>
              </a:rPr>
              <a:t>.</a:t>
            </a:r>
            <a:endParaRPr b="1" sz="2100">
              <a:solidFill>
                <a:schemeClr val="lt1"/>
              </a:solidFill>
              <a:latin typeface="Raleway"/>
              <a:ea typeface="Raleway"/>
              <a:cs typeface="Raleway"/>
              <a:sym typeface="Raleway"/>
            </a:endParaRPr>
          </a:p>
        </p:txBody>
      </p:sp>
      <p:pic>
        <p:nvPicPr>
          <p:cNvPr id="165" name="Google Shape;165;p28"/>
          <p:cNvPicPr preferRelativeResize="0"/>
          <p:nvPr/>
        </p:nvPicPr>
        <p:blipFill>
          <a:blip r:embed="rId3">
            <a:alphaModFix/>
          </a:blip>
          <a:stretch>
            <a:fillRect/>
          </a:stretch>
        </p:blipFill>
        <p:spPr>
          <a:xfrm>
            <a:off x="6313800" y="2"/>
            <a:ext cx="2830199" cy="27306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9"/>
          <p:cNvSpPr txBox="1"/>
          <p:nvPr>
            <p:ph type="title"/>
          </p:nvPr>
        </p:nvSpPr>
        <p:spPr>
          <a:xfrm>
            <a:off x="283100" y="0"/>
            <a:ext cx="6753000" cy="514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300"/>
              <a:t>Conclusion</a:t>
            </a:r>
            <a:r>
              <a:rPr b="0" lang="en" sz="2300"/>
              <a:t> </a:t>
            </a:r>
            <a:endParaRPr b="0" sz="2300"/>
          </a:p>
          <a:p>
            <a:pPr indent="0" lvl="0" marL="0" rtl="0" algn="just">
              <a:spcBef>
                <a:spcPts val="1600"/>
              </a:spcBef>
              <a:spcAft>
                <a:spcPts val="0"/>
              </a:spcAft>
              <a:buNone/>
            </a:pPr>
            <a:r>
              <a:rPr b="0" lang="en" sz="2000">
                <a:solidFill>
                  <a:schemeClr val="accent5"/>
                </a:solidFill>
              </a:rPr>
              <a:t>Inequities in access to education tend to reinforce socioeconomic disadvantage and limit intergenerational mobility,</a:t>
            </a:r>
            <a:endParaRPr b="0" sz="2000">
              <a:solidFill>
                <a:schemeClr val="accent5"/>
              </a:solidFill>
            </a:endParaRPr>
          </a:p>
          <a:p>
            <a:pPr indent="0" lvl="0" marL="0" rtl="0" algn="just">
              <a:spcBef>
                <a:spcPts val="1000"/>
              </a:spcBef>
              <a:spcAft>
                <a:spcPts val="0"/>
              </a:spcAft>
              <a:buNone/>
            </a:pPr>
            <a:r>
              <a:rPr b="0" lang="en" sz="2000">
                <a:solidFill>
                  <a:schemeClr val="accent5"/>
                </a:solidFill>
              </a:rPr>
              <a:t>To reduce education disparities and achieve equitable access to education, socially disadvantaged children, such as girls, those with disabilities, and children from poor households, must be able to access quality education.</a:t>
            </a:r>
            <a:endParaRPr b="0" sz="2000">
              <a:solidFill>
                <a:schemeClr val="accent5"/>
              </a:solidFill>
            </a:endParaRPr>
          </a:p>
          <a:p>
            <a:pPr indent="0" lvl="0" marL="0" rtl="0" algn="just">
              <a:spcBef>
                <a:spcPts val="1000"/>
              </a:spcBef>
              <a:spcAft>
                <a:spcPts val="1000"/>
              </a:spcAft>
              <a:buNone/>
            </a:pPr>
            <a:r>
              <a:rPr b="0" lang="en" sz="2000">
                <a:solidFill>
                  <a:schemeClr val="accent5"/>
                </a:solidFill>
              </a:rPr>
              <a:t>Achieving this requires a comprehensive approach where governments, donor agencies, the Ministry of Education, communities, families, and other stakeholders work together to ensure equitable distribution of education resources.</a:t>
            </a:r>
            <a:endParaRPr b="0" sz="2000">
              <a:solidFill>
                <a:schemeClr val="accent5"/>
              </a:solidFill>
            </a:endParaRPr>
          </a:p>
        </p:txBody>
      </p:sp>
      <p:pic>
        <p:nvPicPr>
          <p:cNvPr id="171" name="Google Shape;171;p29"/>
          <p:cNvPicPr preferRelativeResize="0"/>
          <p:nvPr/>
        </p:nvPicPr>
        <p:blipFill>
          <a:blip r:embed="rId3">
            <a:alphaModFix/>
          </a:blip>
          <a:stretch>
            <a:fillRect/>
          </a:stretch>
        </p:blipFill>
        <p:spPr>
          <a:xfrm>
            <a:off x="7036100" y="2051625"/>
            <a:ext cx="2107899" cy="30918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5" name="Shape 175"/>
        <p:cNvGrpSpPr/>
        <p:nvPr/>
      </p:nvGrpSpPr>
      <p:grpSpPr>
        <a:xfrm>
          <a:off x="0" y="0"/>
          <a:ext cx="0" cy="0"/>
          <a:chOff x="0" y="0"/>
          <a:chExt cx="0" cy="0"/>
        </a:xfrm>
      </p:grpSpPr>
      <p:pic>
        <p:nvPicPr>
          <p:cNvPr id="176" name="Google Shape;176;p30"/>
          <p:cNvPicPr preferRelativeResize="0"/>
          <p:nvPr/>
        </p:nvPicPr>
        <p:blipFill>
          <a:blip r:embed="rId3">
            <a:alphaModFix/>
          </a:blip>
          <a:stretch>
            <a:fillRect/>
          </a:stretch>
        </p:blipFill>
        <p:spPr>
          <a:xfrm>
            <a:off x="2444700" y="162737"/>
            <a:ext cx="4254600" cy="4818038"/>
          </a:xfrm>
          <a:prstGeom prst="rect">
            <a:avLst/>
          </a:prstGeom>
          <a:noFill/>
          <a:ln>
            <a:noFill/>
          </a:ln>
        </p:spPr>
      </p:pic>
      <p:sp>
        <p:nvSpPr>
          <p:cNvPr id="177" name="Google Shape;177;p30"/>
          <p:cNvSpPr txBox="1"/>
          <p:nvPr>
            <p:ph idx="4294967295" type="body"/>
          </p:nvPr>
        </p:nvSpPr>
        <p:spPr>
          <a:xfrm>
            <a:off x="2855550" y="1377475"/>
            <a:ext cx="3432900" cy="3327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sz="1200">
              <a:latin typeface="Raleway"/>
              <a:ea typeface="Raleway"/>
              <a:cs typeface="Raleway"/>
              <a:sym typeface="Raleway"/>
            </a:endParaRPr>
          </a:p>
        </p:txBody>
      </p:sp>
      <p:pic>
        <p:nvPicPr>
          <p:cNvPr id="178" name="Google Shape;178;p30"/>
          <p:cNvPicPr preferRelativeResize="0"/>
          <p:nvPr/>
        </p:nvPicPr>
        <p:blipFill>
          <a:blip r:embed="rId4">
            <a:alphaModFix/>
          </a:blip>
          <a:stretch>
            <a:fillRect/>
          </a:stretch>
        </p:blipFill>
        <p:spPr>
          <a:xfrm>
            <a:off x="2080525" y="35750"/>
            <a:ext cx="4738950"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1"/>
          <p:cNvSpPr txBox="1"/>
          <p:nvPr>
            <p:ph type="title"/>
          </p:nvPr>
        </p:nvSpPr>
        <p:spPr>
          <a:xfrm>
            <a:off x="0" y="476100"/>
            <a:ext cx="4572000" cy="46674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b="0" lang="en" sz="1200">
                <a:solidFill>
                  <a:schemeClr val="dk2"/>
                </a:solidFill>
                <a:latin typeface="Lato"/>
                <a:ea typeface="Lato"/>
                <a:cs typeface="Lato"/>
                <a:sym typeface="Lato"/>
              </a:rPr>
              <a:t>Cambridge Education. (2021). Investment case for out-of-school children in Nigeria. Cambridge: UNICEF. In United Nations Education Fund (UNICEF) (2022).  Education opportunities for out-of-School children (OOSC). UNICEF Nigeria.</a:t>
            </a:r>
            <a:endParaRPr b="0" sz="1200">
              <a:solidFill>
                <a:schemeClr val="dk2"/>
              </a:solidFill>
              <a:latin typeface="Lato"/>
              <a:ea typeface="Lato"/>
              <a:cs typeface="Lato"/>
              <a:sym typeface="Lato"/>
            </a:endParaRPr>
          </a:p>
          <a:p>
            <a:pPr indent="0" lvl="0" marL="0" rtl="0" algn="just">
              <a:lnSpc>
                <a:spcPct val="100000"/>
              </a:lnSpc>
              <a:spcBef>
                <a:spcPts val="1600"/>
              </a:spcBef>
              <a:spcAft>
                <a:spcPts val="0"/>
              </a:spcAft>
              <a:buClr>
                <a:schemeClr val="dk2"/>
              </a:buClr>
              <a:buSzPts val="1100"/>
              <a:buFont typeface="Arial"/>
              <a:buNone/>
            </a:pPr>
            <a:r>
              <a:rPr b="0" lang="en" sz="1200">
                <a:solidFill>
                  <a:schemeClr val="dk2"/>
                </a:solidFill>
                <a:highlight>
                  <a:srgbClr val="FFFFFF"/>
                </a:highlight>
                <a:latin typeface="Lato"/>
                <a:ea typeface="Lato"/>
                <a:cs typeface="Lato"/>
                <a:sym typeface="Lato"/>
              </a:rPr>
              <a:t>Hawkins, P. (2022). UNICEF: Insecurity has caused the closure of 11, 536 schools in Nigeria since Dec. 2020. In The Cable (April, 2022).</a:t>
            </a:r>
            <a:r>
              <a:rPr b="0" lang="en" sz="1200">
                <a:solidFill>
                  <a:schemeClr val="dk2"/>
                </a:solidFill>
                <a:highlight>
                  <a:srgbClr val="FFFFFF"/>
                </a:highlight>
                <a:uFill>
                  <a:noFill/>
                </a:uFill>
                <a:latin typeface="Lato"/>
                <a:ea typeface="Lato"/>
                <a:cs typeface="Lato"/>
                <a:sym typeface="Lato"/>
                <a:hlinkClick r:id="rId3">
                  <a:extLst>
                    <a:ext uri="{A12FA001-AC4F-418D-AE19-62706E023703}">
                      <ahyp:hlinkClr val="tx"/>
                    </a:ext>
                  </a:extLst>
                </a:hlinkClick>
              </a:rPr>
              <a:t> </a:t>
            </a:r>
            <a:r>
              <a:rPr b="0" lang="en" sz="1200" u="sng">
                <a:solidFill>
                  <a:schemeClr val="hlink"/>
                </a:solidFill>
                <a:highlight>
                  <a:srgbClr val="FFFFFF"/>
                </a:highlight>
                <a:latin typeface="Lato"/>
                <a:ea typeface="Lato"/>
                <a:cs typeface="Lato"/>
                <a:sym typeface="Lato"/>
                <a:hlinkClick r:id="rId4"/>
              </a:rPr>
              <a:t>https://www.thecable.ng/unicef-insecurity-has-caused-closure-of-11-536-schools-in-nigeria-since-dec-2020</a:t>
            </a:r>
            <a:endParaRPr b="0" sz="1200" u="sng">
              <a:solidFill>
                <a:schemeClr val="hlink"/>
              </a:solidFill>
              <a:highlight>
                <a:srgbClr val="FFFFFF"/>
              </a:highlight>
              <a:latin typeface="Lato"/>
              <a:ea typeface="Lato"/>
              <a:cs typeface="Lato"/>
              <a:sym typeface="Lato"/>
            </a:endParaRPr>
          </a:p>
          <a:p>
            <a:pPr indent="0" lvl="0" marL="0" rtl="0" algn="just">
              <a:lnSpc>
                <a:spcPct val="100000"/>
              </a:lnSpc>
              <a:spcBef>
                <a:spcPts val="1200"/>
              </a:spcBef>
              <a:spcAft>
                <a:spcPts val="0"/>
              </a:spcAft>
              <a:buNone/>
            </a:pPr>
            <a:r>
              <a:rPr b="0" lang="en" sz="1200">
                <a:solidFill>
                  <a:schemeClr val="dk2"/>
                </a:solidFill>
                <a:latin typeface="Lato"/>
                <a:ea typeface="Lato"/>
                <a:cs typeface="Lato"/>
                <a:sym typeface="Lato"/>
              </a:rPr>
              <a:t>UNESCO (2023), Out of school numbers are growing in sub-Saharan Africa.</a:t>
            </a:r>
            <a:r>
              <a:rPr b="0" lang="en" sz="1200">
                <a:solidFill>
                  <a:schemeClr val="dk2"/>
                </a:solidFill>
                <a:uFill>
                  <a:noFill/>
                </a:uFill>
                <a:latin typeface="Lato"/>
                <a:ea typeface="Lato"/>
                <a:cs typeface="Lato"/>
                <a:sym typeface="Lato"/>
                <a:hlinkClick r:id="rId5">
                  <a:extLst>
                    <a:ext uri="{A12FA001-AC4F-418D-AE19-62706E023703}">
                      <ahyp:hlinkClr val="tx"/>
                    </a:ext>
                  </a:extLst>
                </a:hlinkClick>
              </a:rPr>
              <a:t> </a:t>
            </a:r>
            <a:r>
              <a:rPr b="0" lang="en" sz="1200" u="sng">
                <a:solidFill>
                  <a:schemeClr val="hlink"/>
                </a:solidFill>
                <a:latin typeface="Lato"/>
                <a:ea typeface="Lato"/>
                <a:cs typeface="Lato"/>
                <a:sym typeface="Lato"/>
                <a:hlinkClick r:id="rId6"/>
              </a:rPr>
              <a:t>https://www.unesco.org/gem-report/en/2022-out-school</a:t>
            </a:r>
            <a:r>
              <a:rPr b="0" lang="en" sz="1200">
                <a:solidFill>
                  <a:schemeClr val="dk2"/>
                </a:solidFill>
                <a:latin typeface="Lato"/>
                <a:ea typeface="Lato"/>
                <a:cs typeface="Lato"/>
                <a:sym typeface="Lato"/>
              </a:rPr>
              <a:t> </a:t>
            </a:r>
            <a:endParaRPr b="0" sz="1200">
              <a:solidFill>
                <a:schemeClr val="dk2"/>
              </a:solidFill>
              <a:latin typeface="Lato"/>
              <a:ea typeface="Lato"/>
              <a:cs typeface="Lato"/>
              <a:sym typeface="Lato"/>
            </a:endParaRPr>
          </a:p>
          <a:p>
            <a:pPr indent="0" lvl="0" marL="0" rtl="0" algn="just">
              <a:lnSpc>
                <a:spcPct val="100000"/>
              </a:lnSpc>
              <a:spcBef>
                <a:spcPts val="1200"/>
              </a:spcBef>
              <a:spcAft>
                <a:spcPts val="0"/>
              </a:spcAft>
              <a:buNone/>
            </a:pPr>
            <a:r>
              <a:rPr b="0" lang="en" sz="1200">
                <a:solidFill>
                  <a:schemeClr val="dk2"/>
                </a:solidFill>
                <a:latin typeface="Lato"/>
                <a:ea typeface="Lato"/>
                <a:cs typeface="Lato"/>
                <a:sym typeface="Lato"/>
              </a:rPr>
              <a:t>UNICEF (2020). COVID 19: Education transform through remote learning.</a:t>
            </a:r>
            <a:r>
              <a:rPr b="0" lang="en" sz="1200">
                <a:solidFill>
                  <a:schemeClr val="dk2"/>
                </a:solidFill>
                <a:uFill>
                  <a:noFill/>
                </a:uFill>
                <a:latin typeface="Lato"/>
                <a:ea typeface="Lato"/>
                <a:cs typeface="Lato"/>
                <a:sym typeface="Lato"/>
                <a:hlinkClick r:id="rId7">
                  <a:extLst>
                    <a:ext uri="{A12FA001-AC4F-418D-AE19-62706E023703}">
                      <ahyp:hlinkClr val="tx"/>
                    </a:ext>
                  </a:extLst>
                </a:hlinkClick>
              </a:rPr>
              <a:t> </a:t>
            </a:r>
            <a:r>
              <a:rPr b="0" lang="en" sz="1200" u="sng">
                <a:solidFill>
                  <a:schemeClr val="hlink"/>
                </a:solidFill>
                <a:latin typeface="Lato"/>
                <a:ea typeface="Lato"/>
                <a:cs typeface="Lato"/>
                <a:sym typeface="Lato"/>
                <a:hlinkClick r:id="rId8"/>
              </a:rPr>
              <a:t>https://www.unicef.org/nigeria/stories/covid-19-education-transformed-through-remote-learning</a:t>
            </a:r>
            <a:endParaRPr b="0" sz="1200" u="sng">
              <a:solidFill>
                <a:schemeClr val="hlink"/>
              </a:solidFill>
              <a:latin typeface="Lato"/>
              <a:ea typeface="Lato"/>
              <a:cs typeface="Lato"/>
              <a:sym typeface="Lato"/>
            </a:endParaRPr>
          </a:p>
          <a:p>
            <a:pPr indent="0" lvl="0" marL="0" rtl="0" algn="just">
              <a:lnSpc>
                <a:spcPct val="100000"/>
              </a:lnSpc>
              <a:spcBef>
                <a:spcPts val="1200"/>
              </a:spcBef>
              <a:spcAft>
                <a:spcPts val="0"/>
              </a:spcAft>
              <a:buNone/>
            </a:pPr>
            <a:r>
              <a:rPr b="0" lang="en" sz="1200">
                <a:solidFill>
                  <a:schemeClr val="dk2"/>
                </a:solidFill>
                <a:latin typeface="Lato"/>
                <a:ea typeface="Lato"/>
                <a:cs typeface="Lato"/>
                <a:sym typeface="Lato"/>
              </a:rPr>
              <a:t>UNICEF (2022). Country office official report: Nigeria.</a:t>
            </a:r>
            <a:r>
              <a:rPr b="0" lang="en" sz="1200">
                <a:solidFill>
                  <a:schemeClr val="dk2"/>
                </a:solidFill>
                <a:uFill>
                  <a:noFill/>
                </a:uFill>
                <a:latin typeface="Lato"/>
                <a:ea typeface="Lato"/>
                <a:cs typeface="Lato"/>
                <a:sym typeface="Lato"/>
                <a:hlinkClick r:id="rId9">
                  <a:extLst>
                    <a:ext uri="{A12FA001-AC4F-418D-AE19-62706E023703}">
                      <ahyp:hlinkClr val="tx"/>
                    </a:ext>
                  </a:extLst>
                </a:hlinkClick>
              </a:rPr>
              <a:t> </a:t>
            </a:r>
            <a:r>
              <a:rPr b="0" lang="en" sz="1200" u="sng">
                <a:solidFill>
                  <a:schemeClr val="hlink"/>
                </a:solidFill>
                <a:latin typeface="Lato"/>
                <a:ea typeface="Lato"/>
                <a:cs typeface="Lato"/>
                <a:sym typeface="Lato"/>
                <a:hlinkClick r:id="rId10"/>
              </a:rPr>
              <a:t>https://https://www.unicef.org/media/136256/file/Nigeria-2022-COAR.pdf</a:t>
            </a:r>
            <a:r>
              <a:rPr b="0" lang="en" sz="1200">
                <a:solidFill>
                  <a:schemeClr val="dk2"/>
                </a:solidFill>
                <a:latin typeface="Lato"/>
                <a:ea typeface="Lato"/>
                <a:cs typeface="Lato"/>
                <a:sym typeface="Lato"/>
              </a:rPr>
              <a:t> </a:t>
            </a:r>
            <a:endParaRPr b="0" sz="1800">
              <a:solidFill>
                <a:schemeClr val="lt2"/>
              </a:solidFill>
            </a:endParaRPr>
          </a:p>
        </p:txBody>
      </p:sp>
      <p:pic>
        <p:nvPicPr>
          <p:cNvPr id="184" name="Google Shape;184;p31"/>
          <p:cNvPicPr preferRelativeResize="0"/>
          <p:nvPr/>
        </p:nvPicPr>
        <p:blipFill>
          <a:blip r:embed="rId11">
            <a:alphaModFix amt="42000"/>
          </a:blip>
          <a:stretch>
            <a:fillRect/>
          </a:stretch>
        </p:blipFill>
        <p:spPr>
          <a:xfrm>
            <a:off x="4651375" y="1297750"/>
            <a:ext cx="3031200" cy="3031200"/>
          </a:xfrm>
          <a:prstGeom prst="rect">
            <a:avLst/>
          </a:prstGeom>
          <a:noFill/>
          <a:ln>
            <a:noFill/>
          </a:ln>
        </p:spPr>
      </p:pic>
      <p:sp>
        <p:nvSpPr>
          <p:cNvPr id="185" name="Google Shape;185;p31"/>
          <p:cNvSpPr txBox="1"/>
          <p:nvPr/>
        </p:nvSpPr>
        <p:spPr>
          <a:xfrm>
            <a:off x="428275" y="66126"/>
            <a:ext cx="3432900" cy="598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lt2"/>
                </a:solidFill>
                <a:latin typeface="Raleway"/>
                <a:ea typeface="Raleway"/>
                <a:cs typeface="Raleway"/>
                <a:sym typeface="Raleway"/>
              </a:rPr>
              <a:t>Reference  </a:t>
            </a:r>
            <a:endParaRPr b="1" sz="3000">
              <a:solidFill>
                <a:schemeClr val="lt2"/>
              </a:solidFill>
              <a:latin typeface="Raleway"/>
              <a:ea typeface="Raleway"/>
              <a:cs typeface="Raleway"/>
              <a:sym typeface="Raleway"/>
            </a:endParaRPr>
          </a:p>
        </p:txBody>
      </p:sp>
      <p:pic>
        <p:nvPicPr>
          <p:cNvPr id="186" name="Google Shape;186;p31"/>
          <p:cNvPicPr preferRelativeResize="0"/>
          <p:nvPr/>
        </p:nvPicPr>
        <p:blipFill>
          <a:blip r:embed="rId12">
            <a:alphaModFix/>
          </a:blip>
          <a:stretch>
            <a:fillRect/>
          </a:stretch>
        </p:blipFill>
        <p:spPr>
          <a:xfrm>
            <a:off x="4572000" y="0"/>
            <a:ext cx="4572001" cy="51434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0" name="Shape 190"/>
        <p:cNvGrpSpPr/>
        <p:nvPr/>
      </p:nvGrpSpPr>
      <p:grpSpPr>
        <a:xfrm>
          <a:off x="0" y="0"/>
          <a:ext cx="0" cy="0"/>
          <a:chOff x="0" y="0"/>
          <a:chExt cx="0" cy="0"/>
        </a:xfrm>
      </p:grpSpPr>
      <p:pic>
        <p:nvPicPr>
          <p:cNvPr id="191" name="Google Shape;191;p32"/>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descr="Piece of duct tape sticking a note to the slide" id="192" name="Google Shape;192;p32"/>
          <p:cNvPicPr preferRelativeResize="0"/>
          <p:nvPr/>
        </p:nvPicPr>
        <p:blipFill rotWithShape="1">
          <a:blip r:embed="rId4">
            <a:alphaModFix/>
          </a:blip>
          <a:srcRect b="10011" l="9244" r="2118" t="5926"/>
          <a:stretch/>
        </p:blipFill>
        <p:spPr>
          <a:xfrm rot="154828">
            <a:off x="3536000" y="147301"/>
            <a:ext cx="2072000" cy="736050"/>
          </a:xfrm>
          <a:prstGeom prst="rect">
            <a:avLst/>
          </a:prstGeom>
          <a:noFill/>
          <a:ln>
            <a:noFill/>
          </a:ln>
        </p:spPr>
      </p:pic>
      <p:sp>
        <p:nvSpPr>
          <p:cNvPr id="193" name="Google Shape;193;p32"/>
          <p:cNvSpPr txBox="1"/>
          <p:nvPr/>
        </p:nvSpPr>
        <p:spPr>
          <a:xfrm>
            <a:off x="2855550" y="687397"/>
            <a:ext cx="3432900" cy="7626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lt2"/>
                </a:solidFill>
                <a:latin typeface="Raleway"/>
                <a:ea typeface="Raleway"/>
                <a:cs typeface="Raleway"/>
                <a:sym typeface="Raleway"/>
              </a:rPr>
              <a:t>4. Closing</a:t>
            </a:r>
            <a:endParaRPr b="1" sz="3000">
              <a:solidFill>
                <a:schemeClr val="lt2"/>
              </a:solidFill>
              <a:latin typeface="Raleway"/>
              <a:ea typeface="Raleway"/>
              <a:cs typeface="Raleway"/>
              <a:sym typeface="Raleway"/>
            </a:endParaRPr>
          </a:p>
        </p:txBody>
      </p:sp>
      <p:sp>
        <p:nvSpPr>
          <p:cNvPr id="194" name="Google Shape;194;p32"/>
          <p:cNvSpPr txBox="1"/>
          <p:nvPr>
            <p:ph idx="4294967295" type="body"/>
          </p:nvPr>
        </p:nvSpPr>
        <p:spPr>
          <a:xfrm>
            <a:off x="2855550" y="1377475"/>
            <a:ext cx="3432900" cy="332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Raleway"/>
                <a:ea typeface="Raleway"/>
                <a:cs typeface="Raleway"/>
                <a:sym typeface="Raleway"/>
              </a:rPr>
              <a:t>Build confidence around your product or idea by including at least one of the these slides:</a:t>
            </a:r>
            <a:endParaRPr sz="1200">
              <a:latin typeface="Raleway"/>
              <a:ea typeface="Raleway"/>
              <a:cs typeface="Raleway"/>
              <a:sym typeface="Raleway"/>
            </a:endParaRPr>
          </a:p>
          <a:p>
            <a:pPr indent="-317500" lvl="0" marL="457200" rtl="0" algn="l">
              <a:spcBef>
                <a:spcPts val="160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Milestones</a:t>
            </a:r>
            <a:br>
              <a:rPr lang="en" sz="1200">
                <a:latin typeface="Raleway"/>
                <a:ea typeface="Raleway"/>
                <a:cs typeface="Raleway"/>
                <a:sym typeface="Raleway"/>
              </a:rPr>
            </a:br>
            <a:r>
              <a:rPr lang="en" sz="1200">
                <a:latin typeface="Raleway"/>
                <a:ea typeface="Raleway"/>
                <a:cs typeface="Raleway"/>
                <a:sym typeface="Raleway"/>
              </a:rPr>
              <a:t>What has been accomplished and what might be left to tackle?</a:t>
            </a:r>
            <a:endParaRPr sz="1200">
              <a:latin typeface="Raleway"/>
              <a:ea typeface="Raleway"/>
              <a:cs typeface="Raleway"/>
              <a:sym typeface="Raleway"/>
            </a:endParaRPr>
          </a:p>
          <a:p>
            <a:pPr indent="-317500" lvl="0" marL="457200" rtl="0" algn="l">
              <a:spcBef>
                <a:spcPts val="100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Testimonials</a:t>
            </a:r>
            <a:br>
              <a:rPr lang="en" sz="1200">
                <a:latin typeface="Raleway"/>
                <a:ea typeface="Raleway"/>
                <a:cs typeface="Raleway"/>
                <a:sym typeface="Raleway"/>
              </a:rPr>
            </a:br>
            <a:r>
              <a:rPr lang="en" sz="1200">
                <a:latin typeface="Raleway"/>
                <a:ea typeface="Raleway"/>
                <a:cs typeface="Raleway"/>
                <a:sym typeface="Raleway"/>
              </a:rPr>
              <a:t>Who supports your idea (or doesn’t)?</a:t>
            </a:r>
            <a:endParaRPr sz="1200">
              <a:latin typeface="Raleway"/>
              <a:ea typeface="Raleway"/>
              <a:cs typeface="Raleway"/>
              <a:sym typeface="Raleway"/>
            </a:endParaRPr>
          </a:p>
          <a:p>
            <a:pPr indent="-304800" lvl="0" marL="457200" rtl="0" algn="l">
              <a:spcBef>
                <a:spcPts val="1000"/>
              </a:spcBef>
              <a:spcAft>
                <a:spcPts val="1000"/>
              </a:spcAft>
              <a:buClr>
                <a:schemeClr val="dk1"/>
              </a:buClr>
              <a:buSzPts val="1200"/>
              <a:buFont typeface="Raleway"/>
              <a:buChar char="➔"/>
            </a:pPr>
            <a:r>
              <a:rPr b="1" lang="en" sz="1400">
                <a:solidFill>
                  <a:schemeClr val="dk1"/>
                </a:solidFill>
                <a:latin typeface="Raleway"/>
                <a:ea typeface="Raleway"/>
                <a:cs typeface="Raleway"/>
                <a:sym typeface="Raleway"/>
              </a:rPr>
              <a:t>What’s next?</a:t>
            </a:r>
            <a:br>
              <a:rPr lang="en" sz="1200">
                <a:latin typeface="Raleway"/>
                <a:ea typeface="Raleway"/>
                <a:cs typeface="Raleway"/>
                <a:sym typeface="Raleway"/>
              </a:rPr>
            </a:br>
            <a:r>
              <a:rPr lang="en" sz="1200">
                <a:latin typeface="Raleway"/>
                <a:ea typeface="Raleway"/>
                <a:cs typeface="Raleway"/>
                <a:sym typeface="Raleway"/>
              </a:rPr>
              <a:t>How can the audience get involved or find out more?</a:t>
            </a:r>
            <a:endParaRPr sz="1200">
              <a:latin typeface="Raleway"/>
              <a:ea typeface="Raleway"/>
              <a:cs typeface="Raleway"/>
              <a:sym typeface="Raleway"/>
            </a:endParaRPr>
          </a:p>
        </p:txBody>
      </p:sp>
      <p:pic>
        <p:nvPicPr>
          <p:cNvPr id="195" name="Google Shape;195;p32"/>
          <p:cNvPicPr preferRelativeResize="0"/>
          <p:nvPr/>
        </p:nvPicPr>
        <p:blipFill>
          <a:blip r:embed="rId5">
            <a:alphaModFix/>
          </a:blip>
          <a:stretch>
            <a:fillRect/>
          </a:stretch>
        </p:blipFill>
        <p:spPr>
          <a:xfrm>
            <a:off x="1533525" y="0"/>
            <a:ext cx="607695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