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8"/>
  </p:notesMasterIdLst>
  <p:sldIdLst>
    <p:sldId id="256" r:id="rId2"/>
    <p:sldId id="257" r:id="rId3"/>
    <p:sldId id="281" r:id="rId4"/>
    <p:sldId id="282" r:id="rId5"/>
    <p:sldId id="258" r:id="rId6"/>
    <p:sldId id="265" r:id="rId7"/>
    <p:sldId id="259" r:id="rId8"/>
    <p:sldId id="266" r:id="rId9"/>
    <p:sldId id="260" r:id="rId10"/>
    <p:sldId id="262" r:id="rId11"/>
    <p:sldId id="263" r:id="rId12"/>
    <p:sldId id="267" r:id="rId13"/>
    <p:sldId id="268" r:id="rId14"/>
    <p:sldId id="269" r:id="rId15"/>
    <p:sldId id="270" r:id="rId16"/>
    <p:sldId id="271" r:id="rId17"/>
    <p:sldId id="272" r:id="rId18"/>
    <p:sldId id="273" r:id="rId19"/>
    <p:sldId id="283" r:id="rId20"/>
    <p:sldId id="274" r:id="rId21"/>
    <p:sldId id="275" r:id="rId22"/>
    <p:sldId id="276" r:id="rId23"/>
    <p:sldId id="277" r:id="rId24"/>
    <p:sldId id="285" r:id="rId25"/>
    <p:sldId id="286" r:id="rId26"/>
    <p:sldId id="278" r:id="rId27"/>
    <p:sldId id="284" r:id="rId28"/>
    <p:sldId id="279" r:id="rId29"/>
    <p:sldId id="287" r:id="rId30"/>
    <p:sldId id="280" r:id="rId31"/>
    <p:sldId id="288" r:id="rId32"/>
    <p:sldId id="289" r:id="rId33"/>
    <p:sldId id="290" r:id="rId34"/>
    <p:sldId id="291" r:id="rId35"/>
    <p:sldId id="292" r:id="rId36"/>
    <p:sldId id="29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1453"/>
  </p:normalViewPr>
  <p:slideViewPr>
    <p:cSldViewPr snapToGrid="0" snapToObjects="1">
      <p:cViewPr varScale="1">
        <p:scale>
          <a:sx n="52" d="100"/>
          <a:sy n="52" d="100"/>
        </p:scale>
        <p:origin x="87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Sheet1!$C$85</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828-CC4F-AFF8-D99EF1D14AC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828-CC4F-AFF8-D99EF1D14AC4}"/>
              </c:ext>
            </c:extLst>
          </c:dPt>
          <c:dLbls>
            <c:spPr>
              <a:noFill/>
              <a:ln>
                <a:noFill/>
              </a:ln>
              <a:effectLst/>
            </c:spPr>
            <c:txPr>
              <a:bodyPr rot="0" spcFirstLastPara="1" vertOverflow="ellipsis" vert="horz" wrap="square" lIns="38100" tIns="19050" rIns="38100" bIns="19050" anchor="ctr" anchorCtr="1">
                <a:spAutoFit/>
              </a:bodyPr>
              <a:lstStyle/>
              <a:p>
                <a:pPr>
                  <a:defRPr sz="163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Sheet1!$B$86:$B$87</c:f>
              <c:strCache>
                <c:ptCount val="2"/>
                <c:pt idx="0">
                  <c:v>In-School </c:v>
                </c:pt>
                <c:pt idx="1">
                  <c:v>Dropped Out</c:v>
                </c:pt>
              </c:strCache>
            </c:strRef>
          </c:cat>
          <c:val>
            <c:numRef>
              <c:f>Sheet1!$C$86:$C$87</c:f>
              <c:numCache>
                <c:formatCode>General</c:formatCode>
                <c:ptCount val="2"/>
                <c:pt idx="0">
                  <c:v>60.7</c:v>
                </c:pt>
                <c:pt idx="1">
                  <c:v>39.299999999999997</c:v>
                </c:pt>
              </c:numCache>
            </c:numRef>
          </c:val>
          <c:extLst>
            <c:ext xmlns:c16="http://schemas.microsoft.com/office/drawing/2014/chart" uri="{C3380CC4-5D6E-409C-BE32-E72D297353CC}">
              <c16:uniqueId val="{00000004-2828-CC4F-AFF8-D99EF1D14AC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53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Sheet1!$C$72</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Sheet1!$B$73:$B$78</c:f>
              <c:strCache>
                <c:ptCount val="6"/>
                <c:pt idx="0">
                  <c:v>JSS 1</c:v>
                </c:pt>
                <c:pt idx="1">
                  <c:v>JSS 2</c:v>
                </c:pt>
                <c:pt idx="2">
                  <c:v>JSS 3</c:v>
                </c:pt>
                <c:pt idx="3">
                  <c:v>SSS 1</c:v>
                </c:pt>
                <c:pt idx="4">
                  <c:v>SSS 2</c:v>
                </c:pt>
                <c:pt idx="5">
                  <c:v>SSS 3</c:v>
                </c:pt>
              </c:strCache>
            </c:strRef>
          </c:cat>
          <c:val>
            <c:numRef>
              <c:f>Sheet1!$C$73:$C$78</c:f>
              <c:numCache>
                <c:formatCode>General</c:formatCode>
                <c:ptCount val="6"/>
                <c:pt idx="0">
                  <c:v>5.4</c:v>
                </c:pt>
                <c:pt idx="1">
                  <c:v>13</c:v>
                </c:pt>
                <c:pt idx="2">
                  <c:v>19.600000000000001</c:v>
                </c:pt>
                <c:pt idx="3">
                  <c:v>17.600000000000001</c:v>
                </c:pt>
                <c:pt idx="4">
                  <c:v>23.8</c:v>
                </c:pt>
                <c:pt idx="5">
                  <c:v>20.6</c:v>
                </c:pt>
              </c:numCache>
            </c:numRef>
          </c:val>
          <c:extLst>
            <c:ext xmlns:c16="http://schemas.microsoft.com/office/drawing/2014/chart" uri="{C3380CC4-5D6E-409C-BE32-E72D297353CC}">
              <c16:uniqueId val="{00000000-8770-0740-8613-E6A9A44766FE}"/>
            </c:ext>
          </c:extLst>
        </c:ser>
        <c:dLbls>
          <c:showLegendKey val="0"/>
          <c:showVal val="0"/>
          <c:showCatName val="0"/>
          <c:showSerName val="0"/>
          <c:showPercent val="0"/>
          <c:showBubbleSize val="0"/>
        </c:dLbls>
        <c:gapWidth val="219"/>
        <c:overlap val="-27"/>
        <c:axId val="1950552783"/>
        <c:axId val="1950617791"/>
      </c:barChart>
      <c:catAx>
        <c:axId val="1950552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1950617791"/>
        <c:crosses val="autoZero"/>
        <c:auto val="1"/>
        <c:lblAlgn val="ctr"/>
        <c:lblOffset val="100"/>
        <c:noMultiLvlLbl val="0"/>
      </c:catAx>
      <c:valAx>
        <c:axId val="19506177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505527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Sheet1!$C$61</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Sheet1!$B$62:$B$68</c:f>
              <c:strCache>
                <c:ptCount val="7"/>
                <c:pt idx="0">
                  <c:v>Access to school</c:v>
                </c:pt>
                <c:pt idx="1">
                  <c:v>Inspirational Teachers</c:v>
                </c:pt>
                <c:pt idx="2">
                  <c:v>Personal motivation and determination</c:v>
                </c:pt>
                <c:pt idx="3">
                  <c:v>School programs/initiatives</c:v>
                </c:pt>
                <c:pt idx="4">
                  <c:v>Support from Community</c:v>
                </c:pt>
                <c:pt idx="5">
                  <c:v>Support from my family</c:v>
                </c:pt>
                <c:pt idx="6">
                  <c:v>Other ( Guardians and Friends)</c:v>
                </c:pt>
              </c:strCache>
            </c:strRef>
          </c:cat>
          <c:val>
            <c:numRef>
              <c:f>Sheet1!$C$62:$C$68</c:f>
              <c:numCache>
                <c:formatCode>General</c:formatCode>
                <c:ptCount val="7"/>
                <c:pt idx="0">
                  <c:v>4.3</c:v>
                </c:pt>
                <c:pt idx="1">
                  <c:v>3.1</c:v>
                </c:pt>
                <c:pt idx="2">
                  <c:v>15.3</c:v>
                </c:pt>
                <c:pt idx="3">
                  <c:v>2.5</c:v>
                </c:pt>
                <c:pt idx="4">
                  <c:v>1.6</c:v>
                </c:pt>
                <c:pt idx="5">
                  <c:v>72</c:v>
                </c:pt>
                <c:pt idx="6">
                  <c:v>1.2</c:v>
                </c:pt>
              </c:numCache>
            </c:numRef>
          </c:val>
          <c:extLst>
            <c:ext xmlns:c16="http://schemas.microsoft.com/office/drawing/2014/chart" uri="{C3380CC4-5D6E-409C-BE32-E72D297353CC}">
              <c16:uniqueId val="{00000000-7250-8A4D-9F32-4A69E52BE3F2}"/>
            </c:ext>
          </c:extLst>
        </c:ser>
        <c:dLbls>
          <c:showLegendKey val="0"/>
          <c:showVal val="0"/>
          <c:showCatName val="0"/>
          <c:showSerName val="0"/>
          <c:showPercent val="0"/>
          <c:showBubbleSize val="0"/>
        </c:dLbls>
        <c:gapWidth val="182"/>
        <c:axId val="1953540111"/>
        <c:axId val="1946409759"/>
      </c:barChart>
      <c:catAx>
        <c:axId val="19535401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46409759"/>
        <c:crosses val="autoZero"/>
        <c:auto val="1"/>
        <c:lblAlgn val="ctr"/>
        <c:lblOffset val="100"/>
        <c:noMultiLvlLbl val="0"/>
      </c:catAx>
      <c:valAx>
        <c:axId val="194640975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5354011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Sheet1!$C$56</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FDE-FA44-A219-8E677295E96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FDE-FA44-A219-8E677295E964}"/>
              </c:ext>
            </c:extLst>
          </c:dPt>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Sheet1!$B$57:$B$58</c:f>
              <c:strCache>
                <c:ptCount val="2"/>
                <c:pt idx="0">
                  <c:v>Junior</c:v>
                </c:pt>
                <c:pt idx="1">
                  <c:v>Senior</c:v>
                </c:pt>
              </c:strCache>
            </c:strRef>
          </c:cat>
          <c:val>
            <c:numRef>
              <c:f>Sheet1!$C$57:$C$58</c:f>
              <c:numCache>
                <c:formatCode>General</c:formatCode>
                <c:ptCount val="2"/>
                <c:pt idx="0">
                  <c:v>64.5</c:v>
                </c:pt>
                <c:pt idx="1">
                  <c:v>35.5</c:v>
                </c:pt>
              </c:numCache>
            </c:numRef>
          </c:val>
          <c:extLst>
            <c:ext xmlns:c16="http://schemas.microsoft.com/office/drawing/2014/chart" uri="{C3380CC4-5D6E-409C-BE32-E72D297353CC}">
              <c16:uniqueId val="{00000004-1FDE-FA44-A219-8E677295E96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Sheet1!$C$27</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043-C745-AE6D-0025A34AEAD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043-C745-AE6D-0025A34AEAD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043-C745-AE6D-0025A34AEAD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043-C745-AE6D-0025A34AEAD8}"/>
              </c:ext>
            </c:extLst>
          </c:dPt>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Sheet1!$B$28:$B$31</c:f>
              <c:strCache>
                <c:ptCount val="4"/>
                <c:pt idx="0">
                  <c:v>Social Pressure </c:v>
                </c:pt>
                <c:pt idx="1">
                  <c:v>Dislike  Western Education</c:v>
                </c:pt>
                <c:pt idx="2">
                  <c:v>Religious Beliefs</c:v>
                </c:pt>
                <c:pt idx="3">
                  <c:v>Early Marriage</c:v>
                </c:pt>
              </c:strCache>
            </c:strRef>
          </c:cat>
          <c:val>
            <c:numRef>
              <c:f>Sheet1!$C$28:$C$31</c:f>
              <c:numCache>
                <c:formatCode>General</c:formatCode>
                <c:ptCount val="4"/>
                <c:pt idx="0">
                  <c:v>90.9</c:v>
                </c:pt>
                <c:pt idx="1">
                  <c:v>87.2</c:v>
                </c:pt>
                <c:pt idx="2">
                  <c:v>96</c:v>
                </c:pt>
                <c:pt idx="3">
                  <c:v>73.599999999999994</c:v>
                </c:pt>
              </c:numCache>
            </c:numRef>
          </c:val>
          <c:extLst>
            <c:ext xmlns:c16="http://schemas.microsoft.com/office/drawing/2014/chart" uri="{C3380CC4-5D6E-409C-BE32-E72D297353CC}">
              <c16:uniqueId val="{00000008-2043-C745-AE6D-0025A34AEAD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Sheet1!$C$35</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Sheet1!$B$36:$B$40</c:f>
              <c:strCache>
                <c:ptCount val="5"/>
                <c:pt idx="0">
                  <c:v>Unable to Pay School Fees</c:v>
                </c:pt>
                <c:pt idx="1">
                  <c:v>Unable to Pay Examination Fees</c:v>
                </c:pt>
                <c:pt idx="2">
                  <c:v>Lack of Economic Supports</c:v>
                </c:pt>
                <c:pt idx="3">
                  <c:v>Lack of Good Schools </c:v>
                </c:pt>
                <c:pt idx="4">
                  <c:v>Distance to School</c:v>
                </c:pt>
              </c:strCache>
            </c:strRef>
          </c:cat>
          <c:val>
            <c:numRef>
              <c:f>Sheet1!$C$36:$C$40</c:f>
              <c:numCache>
                <c:formatCode>General</c:formatCode>
                <c:ptCount val="5"/>
                <c:pt idx="0">
                  <c:v>69.3</c:v>
                </c:pt>
                <c:pt idx="1">
                  <c:v>68.5</c:v>
                </c:pt>
                <c:pt idx="2">
                  <c:v>53.1</c:v>
                </c:pt>
                <c:pt idx="3">
                  <c:v>93.8</c:v>
                </c:pt>
                <c:pt idx="4">
                  <c:v>93.8</c:v>
                </c:pt>
              </c:numCache>
            </c:numRef>
          </c:val>
          <c:extLst>
            <c:ext xmlns:c16="http://schemas.microsoft.com/office/drawing/2014/chart" uri="{C3380CC4-5D6E-409C-BE32-E72D297353CC}">
              <c16:uniqueId val="{00000000-E2D9-6E4A-A81F-5A1B81C90AA0}"/>
            </c:ext>
          </c:extLst>
        </c:ser>
        <c:dLbls>
          <c:showLegendKey val="0"/>
          <c:showVal val="0"/>
          <c:showCatName val="0"/>
          <c:showSerName val="0"/>
          <c:showPercent val="0"/>
          <c:showBubbleSize val="0"/>
        </c:dLbls>
        <c:gapWidth val="219"/>
        <c:overlap val="-27"/>
        <c:axId val="1913541967"/>
        <c:axId val="1946230527"/>
      </c:barChart>
      <c:catAx>
        <c:axId val="1913541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46230527"/>
        <c:crosses val="autoZero"/>
        <c:auto val="1"/>
        <c:lblAlgn val="ctr"/>
        <c:lblOffset val="100"/>
        <c:noMultiLvlLbl val="0"/>
      </c:catAx>
      <c:valAx>
        <c:axId val="19462305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13541967"/>
        <c:crosses val="autoZero"/>
        <c:crossBetween val="between"/>
      </c:valAx>
      <c:spPr>
        <a:noFill/>
        <a:ln>
          <a:noFill/>
        </a:ln>
        <a:effectLst/>
      </c:spPr>
    </c:plotArea>
    <c:plotVisOnly val="1"/>
    <c:dispBlanksAs val="gap"/>
    <c:showDLblsOverMax val="0"/>
  </c:chart>
  <c:spPr>
    <a:noFill/>
    <a:ln>
      <a:noFill/>
    </a:ln>
    <a:effectLst/>
  </c:spPr>
  <c:txPr>
    <a:bodyPr/>
    <a:lstStyle/>
    <a:p>
      <a:pPr>
        <a:defRPr sz="1200" baseline="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Sheet1!$C$43</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Sheet1!$B$44:$B$48</c:f>
              <c:strCache>
                <c:ptCount val="5"/>
                <c:pt idx="0">
                  <c:v>Violence Against Female </c:v>
                </c:pt>
                <c:pt idx="1">
                  <c:v>Hawking to Support Family</c:v>
                </c:pt>
                <c:pt idx="2">
                  <c:v>Sent out for labor work outside my community</c:v>
                </c:pt>
                <c:pt idx="3">
                  <c:v>Discrimination</c:v>
                </c:pt>
                <c:pt idx="4">
                  <c:v>Lack of WASH</c:v>
                </c:pt>
              </c:strCache>
            </c:strRef>
          </c:cat>
          <c:val>
            <c:numRef>
              <c:f>Sheet1!$C$44:$C$48</c:f>
              <c:numCache>
                <c:formatCode>General</c:formatCode>
                <c:ptCount val="5"/>
                <c:pt idx="0">
                  <c:v>98.6</c:v>
                </c:pt>
                <c:pt idx="1">
                  <c:v>87.5</c:v>
                </c:pt>
                <c:pt idx="2">
                  <c:v>97.2</c:v>
                </c:pt>
                <c:pt idx="3">
                  <c:v>98.9</c:v>
                </c:pt>
                <c:pt idx="4">
                  <c:v>99.7</c:v>
                </c:pt>
              </c:numCache>
            </c:numRef>
          </c:val>
          <c:extLst>
            <c:ext xmlns:c16="http://schemas.microsoft.com/office/drawing/2014/chart" uri="{C3380CC4-5D6E-409C-BE32-E72D297353CC}">
              <c16:uniqueId val="{00000000-B659-2D4A-A868-6FC0B6156F0C}"/>
            </c:ext>
          </c:extLst>
        </c:ser>
        <c:dLbls>
          <c:showLegendKey val="0"/>
          <c:showVal val="0"/>
          <c:showCatName val="0"/>
          <c:showSerName val="0"/>
          <c:showPercent val="0"/>
          <c:showBubbleSize val="0"/>
        </c:dLbls>
        <c:gapWidth val="182"/>
        <c:axId val="1949212735"/>
        <c:axId val="1949023679"/>
      </c:barChart>
      <c:catAx>
        <c:axId val="19492127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49023679"/>
        <c:crosses val="autoZero"/>
        <c:auto val="1"/>
        <c:lblAlgn val="ctr"/>
        <c:lblOffset val="100"/>
        <c:noMultiLvlLbl val="0"/>
      </c:catAx>
      <c:valAx>
        <c:axId val="194902367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4921273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Sheet1!$C$2</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Sheet1!$B$3:$B$8</c:f>
              <c:strCache>
                <c:ptCount val="6"/>
                <c:pt idx="0">
                  <c:v>Early Marriage</c:v>
                </c:pt>
                <c:pt idx="1">
                  <c:v>Hawking </c:v>
                </c:pt>
                <c:pt idx="2">
                  <c:v>Girl Child Labour</c:v>
                </c:pt>
                <c:pt idx="3">
                  <c:v>Farm Activities</c:v>
                </c:pt>
                <c:pt idx="4">
                  <c:v>Stigma for not marrying early</c:v>
                </c:pt>
                <c:pt idx="5">
                  <c:v>Payment of some fees</c:v>
                </c:pt>
              </c:strCache>
            </c:strRef>
          </c:cat>
          <c:val>
            <c:numRef>
              <c:f>Sheet1!$C$3:$C$8</c:f>
              <c:numCache>
                <c:formatCode>General</c:formatCode>
                <c:ptCount val="6"/>
                <c:pt idx="0">
                  <c:v>40.799999999999997</c:v>
                </c:pt>
                <c:pt idx="1">
                  <c:v>38.5</c:v>
                </c:pt>
                <c:pt idx="2">
                  <c:v>78.900000000000006</c:v>
                </c:pt>
                <c:pt idx="3">
                  <c:v>84.3</c:v>
                </c:pt>
                <c:pt idx="4">
                  <c:v>86</c:v>
                </c:pt>
                <c:pt idx="5">
                  <c:v>62</c:v>
                </c:pt>
              </c:numCache>
            </c:numRef>
          </c:val>
          <c:extLst>
            <c:ext xmlns:c16="http://schemas.microsoft.com/office/drawing/2014/chart" uri="{C3380CC4-5D6E-409C-BE32-E72D297353CC}">
              <c16:uniqueId val="{00000000-8EFB-E24F-8320-5EF5535572A9}"/>
            </c:ext>
          </c:extLst>
        </c:ser>
        <c:dLbls>
          <c:showLegendKey val="0"/>
          <c:showVal val="0"/>
          <c:showCatName val="0"/>
          <c:showSerName val="0"/>
          <c:showPercent val="0"/>
          <c:showBubbleSize val="0"/>
        </c:dLbls>
        <c:gapWidth val="182"/>
        <c:axId val="1954269103"/>
        <c:axId val="1953497471"/>
      </c:barChart>
      <c:catAx>
        <c:axId val="19542691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53497471"/>
        <c:crosses val="autoZero"/>
        <c:auto val="1"/>
        <c:lblAlgn val="ctr"/>
        <c:lblOffset val="100"/>
        <c:noMultiLvlLbl val="0"/>
      </c:catAx>
      <c:valAx>
        <c:axId val="195349747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5426910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Sheet1!$C$89</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6CA-E14E-AB3F-0AAA3AAE544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6CA-E14E-AB3F-0AAA3AAE544F}"/>
              </c:ext>
            </c:extLst>
          </c:dPt>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Sheet1!$B$90:$B$91</c:f>
              <c:strCache>
                <c:ptCount val="2"/>
                <c:pt idx="0">
                  <c:v>Support From Community</c:v>
                </c:pt>
                <c:pt idx="1">
                  <c:v>No Support From Community</c:v>
                </c:pt>
              </c:strCache>
            </c:strRef>
          </c:cat>
          <c:val>
            <c:numRef>
              <c:f>Sheet1!$C$90:$C$91</c:f>
              <c:numCache>
                <c:formatCode>General</c:formatCode>
                <c:ptCount val="2"/>
                <c:pt idx="0">
                  <c:v>8.5</c:v>
                </c:pt>
                <c:pt idx="1">
                  <c:v>91.5</c:v>
                </c:pt>
              </c:numCache>
            </c:numRef>
          </c:val>
          <c:extLst>
            <c:ext xmlns:c16="http://schemas.microsoft.com/office/drawing/2014/chart" uri="{C3380CC4-5D6E-409C-BE32-E72D297353CC}">
              <c16:uniqueId val="{00000004-B6CA-E14E-AB3F-0AAA3AAE544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Sheet1!$C$95</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18C-F943-9ADF-3980F713B4C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18C-F943-9ADF-3980F713B4C7}"/>
              </c:ext>
            </c:extLst>
          </c:dPt>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Sheet1!$B$96:$B$97</c:f>
              <c:strCache>
                <c:ptCount val="2"/>
                <c:pt idx="0">
                  <c:v>Got Support</c:v>
                </c:pt>
                <c:pt idx="1">
                  <c:v>No Support</c:v>
                </c:pt>
              </c:strCache>
            </c:strRef>
          </c:cat>
          <c:val>
            <c:numRef>
              <c:f>Sheet1!$C$96:$C$97</c:f>
              <c:numCache>
                <c:formatCode>General</c:formatCode>
                <c:ptCount val="2"/>
                <c:pt idx="0">
                  <c:v>18.600000000000001</c:v>
                </c:pt>
                <c:pt idx="1">
                  <c:v>81.400000000000006</c:v>
                </c:pt>
              </c:numCache>
            </c:numRef>
          </c:val>
          <c:extLst>
            <c:ext xmlns:c16="http://schemas.microsoft.com/office/drawing/2014/chart" uri="{C3380CC4-5D6E-409C-BE32-E72D297353CC}">
              <c16:uniqueId val="{00000004-C18C-F943-9ADF-3980F713B4C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DABF83-07A0-F348-9479-4F5A3F2DFCB7}" type="datetimeFigureOut">
              <a:rPr lang="en-US" smtClean="0"/>
              <a:t>2/19/24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527C2C-C4E9-3B46-B1B5-D240F119E2E1}" type="slidenum">
              <a:rPr lang="en-US" smtClean="0"/>
              <a:t>‹#›</a:t>
            </a:fld>
            <a:endParaRPr lang="en-US"/>
          </a:p>
        </p:txBody>
      </p:sp>
    </p:spTree>
    <p:extLst>
      <p:ext uri="{BB962C8B-B14F-4D97-AF65-F5344CB8AC3E}">
        <p14:creationId xmlns:p14="http://schemas.microsoft.com/office/powerpoint/2010/main" val="756938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527C2C-C4E9-3B46-B1B5-D240F119E2E1}" type="slidenum">
              <a:rPr lang="en-US" smtClean="0"/>
              <a:t>3</a:t>
            </a:fld>
            <a:endParaRPr lang="en-US"/>
          </a:p>
        </p:txBody>
      </p:sp>
    </p:spTree>
    <p:extLst>
      <p:ext uri="{BB962C8B-B14F-4D97-AF65-F5344CB8AC3E}">
        <p14:creationId xmlns:p14="http://schemas.microsoft.com/office/powerpoint/2010/main" val="1564219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527C2C-C4E9-3B46-B1B5-D240F119E2E1}" type="slidenum">
              <a:rPr lang="en-US" smtClean="0"/>
              <a:t>28</a:t>
            </a:fld>
            <a:endParaRPr lang="en-US"/>
          </a:p>
        </p:txBody>
      </p:sp>
    </p:spTree>
    <p:extLst>
      <p:ext uri="{BB962C8B-B14F-4D97-AF65-F5344CB8AC3E}">
        <p14:creationId xmlns:p14="http://schemas.microsoft.com/office/powerpoint/2010/main" val="1499817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50B3BED-F3D0-2B43-BB6F-943795174677}" type="datetimeFigureOut">
              <a:rPr lang="en-US" smtClean="0"/>
              <a:t>2/19/24</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1BA034F2-2FCC-9C49-BEFB-F3314F1038EB}"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29604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0B3BED-F3D0-2B43-BB6F-943795174677}" type="datetimeFigureOut">
              <a:rPr lang="en-US" smtClean="0"/>
              <a:t>2/19/24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034F2-2FCC-9C49-BEFB-F3314F1038EB}"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86287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0B3BED-F3D0-2B43-BB6F-943795174677}" type="datetimeFigureOut">
              <a:rPr lang="en-US" smtClean="0"/>
              <a:t>2/19/24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034F2-2FCC-9C49-BEFB-F3314F1038EB}"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38061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0B3BED-F3D0-2B43-BB6F-943795174677}" type="datetimeFigureOut">
              <a:rPr lang="en-US" smtClean="0"/>
              <a:t>2/19/24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A034F2-2FCC-9C49-BEFB-F3314F1038EB}"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6486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50B3BED-F3D0-2B43-BB6F-943795174677}" type="datetimeFigureOut">
              <a:rPr lang="en-US" smtClean="0"/>
              <a:t>2/19/24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A034F2-2FCC-9C49-BEFB-F3314F1038EB}"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2499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50B3BED-F3D0-2B43-BB6F-943795174677}" type="datetimeFigureOut">
              <a:rPr lang="en-US" smtClean="0"/>
              <a:t>2/19/24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A034F2-2FCC-9C49-BEFB-F3314F1038EB}"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46234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0B3BED-F3D0-2B43-BB6F-943795174677}" type="datetimeFigureOut">
              <a:rPr lang="en-US" smtClean="0"/>
              <a:t>2/19/24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A034F2-2FCC-9C49-BEFB-F3314F1038EB}" type="slidenum">
              <a:rPr lang="en-US" smtClean="0"/>
              <a:t>‹#›</a:t>
            </a:fld>
            <a:endParaRPr lang="en-US"/>
          </a:p>
        </p:txBody>
      </p:sp>
    </p:spTree>
    <p:extLst>
      <p:ext uri="{BB962C8B-B14F-4D97-AF65-F5344CB8AC3E}">
        <p14:creationId xmlns:p14="http://schemas.microsoft.com/office/powerpoint/2010/main" val="266989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0B3BED-F3D0-2B43-BB6F-943795174677}" type="datetimeFigureOut">
              <a:rPr lang="en-US" smtClean="0"/>
              <a:t>2/19/24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A034F2-2FCC-9C49-BEFB-F3314F1038EB}"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605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50B3BED-F3D0-2B43-BB6F-943795174677}" type="datetimeFigureOut">
              <a:rPr lang="en-US" smtClean="0"/>
              <a:t>2/19/24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1BA034F2-2FCC-9C49-BEFB-F3314F1038EB}"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7906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0B3BED-F3D0-2B43-BB6F-943795174677}" type="datetimeFigureOut">
              <a:rPr lang="en-US" smtClean="0"/>
              <a:t>2/19/24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034F2-2FCC-9C49-BEFB-F3314F1038EB}"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74461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0B3BED-F3D0-2B43-BB6F-943795174677}" type="datetimeFigureOut">
              <a:rPr lang="en-US" smtClean="0"/>
              <a:t>2/19/24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034F2-2FCC-9C49-BEFB-F3314F1038EB}"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4641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50B3BED-F3D0-2B43-BB6F-943795174677}" type="datetimeFigureOut">
              <a:rPr lang="en-US" smtClean="0"/>
              <a:t>2/19/24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BA034F2-2FCC-9C49-BEFB-F3314F1038EB}"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636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02D90-8073-E249-BC12-6F59C98EDB02}"/>
              </a:ext>
            </a:extLst>
          </p:cNvPr>
          <p:cNvSpPr>
            <a:spLocks noGrp="1"/>
          </p:cNvSpPr>
          <p:nvPr>
            <p:ph type="ctrTitle"/>
          </p:nvPr>
        </p:nvSpPr>
        <p:spPr>
          <a:xfrm>
            <a:off x="2417779" y="543696"/>
            <a:ext cx="8637073" cy="2987507"/>
          </a:xfrm>
        </p:spPr>
        <p:txBody>
          <a:bodyPr>
            <a:normAutofit fontScale="90000"/>
          </a:bodyPr>
          <a:lstStyle/>
          <a:p>
            <a:pPr algn="ctr"/>
            <a:br>
              <a:rPr lang="en-US" dirty="0"/>
            </a:br>
            <a:br>
              <a:rPr lang="en-US" dirty="0"/>
            </a:br>
            <a:br>
              <a:rPr lang="en-US" dirty="0"/>
            </a:br>
            <a:br>
              <a:rPr lang="en-US" dirty="0"/>
            </a:br>
            <a:br>
              <a:rPr lang="en-US" dirty="0"/>
            </a:br>
            <a:r>
              <a:rPr lang="en-US" sz="3100" b="1" dirty="0"/>
              <a:t>Exploring the Adolescent Girls' Education in Kano State</a:t>
            </a:r>
            <a:br>
              <a:rPr lang="en-US" sz="3100" dirty="0"/>
            </a:br>
            <a:br>
              <a:rPr lang="en-US" dirty="0"/>
            </a:br>
            <a:br>
              <a:rPr lang="en-US" dirty="0"/>
            </a:br>
            <a:r>
              <a:rPr lang="en-US" sz="4400" dirty="0"/>
              <a:t> </a:t>
            </a:r>
          </a:p>
        </p:txBody>
      </p:sp>
      <p:sp>
        <p:nvSpPr>
          <p:cNvPr id="3" name="Subtitle 2">
            <a:extLst>
              <a:ext uri="{FF2B5EF4-FFF2-40B4-BE49-F238E27FC236}">
                <a16:creationId xmlns:a16="http://schemas.microsoft.com/office/drawing/2014/main" id="{D719438C-3201-0648-B5E6-D61F3617A332}"/>
              </a:ext>
            </a:extLst>
          </p:cNvPr>
          <p:cNvSpPr>
            <a:spLocks noGrp="1"/>
          </p:cNvSpPr>
          <p:nvPr>
            <p:ph type="subTitle" idx="1"/>
          </p:nvPr>
        </p:nvSpPr>
        <p:spPr>
          <a:xfrm>
            <a:off x="2417780" y="3531204"/>
            <a:ext cx="8637072" cy="2004623"/>
          </a:xfrm>
        </p:spPr>
        <p:txBody>
          <a:bodyPr>
            <a:normAutofit/>
          </a:bodyPr>
          <a:lstStyle/>
          <a:p>
            <a:pPr algn="ctr"/>
            <a:r>
              <a:rPr lang="en-US" sz="2400" dirty="0"/>
              <a:t>Prof </a:t>
            </a:r>
            <a:r>
              <a:rPr lang="en-US" sz="2400" dirty="0" err="1"/>
              <a:t>ismaila</a:t>
            </a:r>
            <a:r>
              <a:rPr lang="en-US" sz="2400" dirty="0"/>
              <a:t> </a:t>
            </a:r>
            <a:r>
              <a:rPr lang="en-US" sz="2400" dirty="0" err="1"/>
              <a:t>mohammed</a:t>
            </a:r>
            <a:r>
              <a:rPr lang="en-US" sz="2400" dirty="0"/>
              <a:t> </a:t>
            </a:r>
            <a:r>
              <a:rPr lang="en-US" sz="2400" dirty="0" err="1"/>
              <a:t>zango</a:t>
            </a:r>
            <a:endParaRPr lang="en-US" sz="2400" dirty="0"/>
          </a:p>
          <a:p>
            <a:pPr algn="ctr"/>
            <a:r>
              <a:rPr lang="en-US" sz="2400" dirty="0"/>
              <a:t>Department of sociology</a:t>
            </a:r>
          </a:p>
          <a:p>
            <a:pPr algn="ctr"/>
            <a:r>
              <a:rPr lang="en-US" sz="2400" dirty="0"/>
              <a:t>Bayero University, kano</a:t>
            </a:r>
          </a:p>
        </p:txBody>
      </p:sp>
    </p:spTree>
    <p:extLst>
      <p:ext uri="{BB962C8B-B14F-4D97-AF65-F5344CB8AC3E}">
        <p14:creationId xmlns:p14="http://schemas.microsoft.com/office/powerpoint/2010/main" val="93306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6891E-00C3-9A48-872D-E104C21F5013}"/>
              </a:ext>
            </a:extLst>
          </p:cNvPr>
          <p:cNvSpPr>
            <a:spLocks noGrp="1"/>
          </p:cNvSpPr>
          <p:nvPr>
            <p:ph type="title"/>
          </p:nvPr>
        </p:nvSpPr>
        <p:spPr/>
        <p:txBody>
          <a:bodyPr/>
          <a:lstStyle/>
          <a:p>
            <a:r>
              <a:rPr lang="en-US" b="1" dirty="0">
                <a:solidFill>
                  <a:srgbClr val="FF0000"/>
                </a:solidFill>
              </a:rPr>
              <a:t>Background</a:t>
            </a:r>
          </a:p>
        </p:txBody>
      </p:sp>
      <p:sp>
        <p:nvSpPr>
          <p:cNvPr id="3" name="Content Placeholder 2">
            <a:extLst>
              <a:ext uri="{FF2B5EF4-FFF2-40B4-BE49-F238E27FC236}">
                <a16:creationId xmlns:a16="http://schemas.microsoft.com/office/drawing/2014/main" id="{9F3AAB41-2F08-2741-8E5E-951D55700EA0}"/>
              </a:ext>
            </a:extLst>
          </p:cNvPr>
          <p:cNvSpPr>
            <a:spLocks noGrp="1"/>
          </p:cNvSpPr>
          <p:nvPr>
            <p:ph idx="1"/>
          </p:nvPr>
        </p:nvSpPr>
        <p:spPr/>
        <p:txBody>
          <a:bodyPr>
            <a:normAutofit fontScale="92500" lnSpcReduction="10000"/>
          </a:bodyPr>
          <a:lstStyle/>
          <a:p>
            <a:r>
              <a:rPr lang="en-US" sz="2800" dirty="0"/>
              <a:t> </a:t>
            </a:r>
            <a:r>
              <a:rPr lang="en-US" sz="2400" dirty="0"/>
              <a:t>Kano State has a land area of 20,131km</a:t>
            </a:r>
            <a:r>
              <a:rPr lang="en-US" sz="2400" baseline="30000" dirty="0"/>
              <a:t>2</a:t>
            </a:r>
            <a:r>
              <a:rPr lang="en-US" sz="2400" dirty="0"/>
              <a:t> with an estimated population of 21,398,766 as at 2023. </a:t>
            </a:r>
          </a:p>
          <a:p>
            <a:r>
              <a:rPr lang="en-US" sz="2400" dirty="0"/>
              <a:t>The State has 44 Local government areas grouped into 3 Senatorial Districts. In terms human development index </a:t>
            </a:r>
            <a:r>
              <a:rPr lang="en-US" sz="2400" dirty="0">
                <a:solidFill>
                  <a:srgbClr val="FF0000"/>
                </a:solidFill>
              </a:rPr>
              <a:t>Kano has a score of 0.481 that is number 29 out of 37 states. </a:t>
            </a:r>
          </a:p>
          <a:p>
            <a:r>
              <a:rPr lang="en-US" sz="2400" dirty="0"/>
              <a:t>Human capital is developed through provision of quality education, which is  is usually done through effective teaching in a conduce learning environment in order to attain the national objective of education.   </a:t>
            </a:r>
          </a:p>
          <a:p>
            <a:pPr marL="0" indent="0">
              <a:buNone/>
            </a:pPr>
            <a:endParaRPr lang="en-US" sz="2800" dirty="0"/>
          </a:p>
          <a:p>
            <a:endParaRPr lang="en-US" dirty="0"/>
          </a:p>
        </p:txBody>
      </p:sp>
    </p:spTree>
    <p:extLst>
      <p:ext uri="{BB962C8B-B14F-4D97-AF65-F5344CB8AC3E}">
        <p14:creationId xmlns:p14="http://schemas.microsoft.com/office/powerpoint/2010/main" val="3048430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BBBD6-91D4-D149-A73A-760583AA9064}"/>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1C40DD70-F576-1A4C-B2F9-4FD6634547C7}"/>
              </a:ext>
            </a:extLst>
          </p:cNvPr>
          <p:cNvSpPr>
            <a:spLocks noGrp="1"/>
          </p:cNvSpPr>
          <p:nvPr>
            <p:ph idx="1"/>
          </p:nvPr>
        </p:nvSpPr>
        <p:spPr>
          <a:xfrm>
            <a:off x="1451579" y="2015732"/>
            <a:ext cx="9603275" cy="3797239"/>
          </a:xfrm>
        </p:spPr>
        <p:txBody>
          <a:bodyPr>
            <a:noAutofit/>
          </a:bodyPr>
          <a:lstStyle/>
          <a:p>
            <a:r>
              <a:rPr lang="en-US" dirty="0"/>
              <a:t>Secondary education completion rate in Nigeria is 55.12% with a male completion rate of 59.12% and female completion rate of 51.24% (Federal Republic of Nigeria, 2022). </a:t>
            </a:r>
          </a:p>
          <a:p>
            <a:r>
              <a:rPr lang="en-US" dirty="0"/>
              <a:t>Net school attendance ratio for </a:t>
            </a:r>
            <a:r>
              <a:rPr lang="en-US" dirty="0">
                <a:solidFill>
                  <a:srgbClr val="FF0000"/>
                </a:solidFill>
              </a:rPr>
              <a:t>JSS in Kano State is 39.4% and 38.7% </a:t>
            </a:r>
            <a:r>
              <a:rPr lang="en-US" dirty="0"/>
              <a:t>for SSS and </a:t>
            </a:r>
            <a:r>
              <a:rPr lang="en-US" dirty="0">
                <a:solidFill>
                  <a:srgbClr val="FF0000"/>
                </a:solidFill>
              </a:rPr>
              <a:t>completion rate of 64% and 49% for JSS and SSS respectively </a:t>
            </a:r>
            <a:r>
              <a:rPr lang="en-US" dirty="0"/>
              <a:t>(MICS 2021). </a:t>
            </a:r>
          </a:p>
          <a:p>
            <a:r>
              <a:rPr lang="en-US" dirty="0"/>
              <a:t> In Kano State male  completion rate for JSS is 78.6% against female completion rate of 61.4% (NBS, 2019).  </a:t>
            </a:r>
          </a:p>
          <a:p>
            <a:r>
              <a:rPr lang="en-US" dirty="0"/>
              <a:t>Enrollment in senior secondary school in Kano State indicates that in 2017 a total of </a:t>
            </a:r>
            <a:r>
              <a:rPr lang="en-US" dirty="0">
                <a:solidFill>
                  <a:srgbClr val="FF0000"/>
                </a:solidFill>
              </a:rPr>
              <a:t>261,575 consisting of 150,793 male and 110,785 female (NBS, 2019).  Male has higher figure</a:t>
            </a:r>
          </a:p>
        </p:txBody>
      </p:sp>
    </p:spTree>
    <p:extLst>
      <p:ext uri="{BB962C8B-B14F-4D97-AF65-F5344CB8AC3E}">
        <p14:creationId xmlns:p14="http://schemas.microsoft.com/office/powerpoint/2010/main" val="1895874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21A4-F3EE-F94C-86D7-8BD188164DDE}"/>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AD1FEBA7-A5EF-B944-B3B6-9D8056C3995B}"/>
              </a:ext>
            </a:extLst>
          </p:cNvPr>
          <p:cNvSpPr>
            <a:spLocks noGrp="1"/>
          </p:cNvSpPr>
          <p:nvPr>
            <p:ph idx="1"/>
          </p:nvPr>
        </p:nvSpPr>
        <p:spPr/>
        <p:txBody>
          <a:bodyPr>
            <a:normAutofit/>
          </a:bodyPr>
          <a:lstStyle/>
          <a:p>
            <a:r>
              <a:rPr lang="en-US" sz="2400" dirty="0"/>
              <a:t>Kano State faces a challenge with retention and completion of basic education among adolescent girls, including poor community participation in girls’ secondary school education. </a:t>
            </a:r>
          </a:p>
          <a:p>
            <a:r>
              <a:rPr lang="en-US" sz="2400" dirty="0"/>
              <a:t>These challenges are  related to bias against female education, poor living condition, poor access to schools, poverty and absence of enforceable legal framework. </a:t>
            </a:r>
          </a:p>
        </p:txBody>
      </p:sp>
    </p:spTree>
    <p:extLst>
      <p:ext uri="{BB962C8B-B14F-4D97-AF65-F5344CB8AC3E}">
        <p14:creationId xmlns:p14="http://schemas.microsoft.com/office/powerpoint/2010/main" val="3684926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34164-9066-B045-BAE7-2053D75FC871}"/>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A60E6604-C956-5341-991D-2FA1C0B9901D}"/>
              </a:ext>
            </a:extLst>
          </p:cNvPr>
          <p:cNvSpPr>
            <a:spLocks noGrp="1"/>
          </p:cNvSpPr>
          <p:nvPr>
            <p:ph idx="1"/>
          </p:nvPr>
        </p:nvSpPr>
        <p:spPr/>
        <p:txBody>
          <a:bodyPr>
            <a:normAutofit/>
          </a:bodyPr>
          <a:lstStyle/>
          <a:p>
            <a:pPr marL="0" indent="0">
              <a:buNone/>
            </a:pPr>
            <a:r>
              <a:rPr lang="en-US" sz="2400" b="1" dirty="0"/>
              <a:t> </a:t>
            </a:r>
            <a:endParaRPr lang="en-US" sz="2400" dirty="0"/>
          </a:p>
          <a:p>
            <a:endParaRPr lang="en-US" dirty="0"/>
          </a:p>
        </p:txBody>
      </p:sp>
      <p:sp>
        <p:nvSpPr>
          <p:cNvPr id="4" name="Rectangle 3">
            <a:extLst>
              <a:ext uri="{FF2B5EF4-FFF2-40B4-BE49-F238E27FC236}">
                <a16:creationId xmlns:a16="http://schemas.microsoft.com/office/drawing/2014/main" id="{0C6C71A2-76E0-1042-8657-EE730581FC98}"/>
              </a:ext>
            </a:extLst>
          </p:cNvPr>
          <p:cNvSpPr/>
          <p:nvPr/>
        </p:nvSpPr>
        <p:spPr>
          <a:xfrm>
            <a:off x="1451579" y="2212513"/>
            <a:ext cx="9603275" cy="4228850"/>
          </a:xfrm>
          <a:prstGeom prst="rect">
            <a:avLst/>
          </a:prstGeom>
        </p:spPr>
        <p:txBody>
          <a:bodyPr wrap="square">
            <a:spAutoFit/>
          </a:bodyPr>
          <a:lstStyle/>
          <a:p>
            <a:pPr>
              <a:lnSpc>
                <a:spcPct val="115000"/>
              </a:lnSpc>
            </a:pPr>
            <a:r>
              <a:rPr lang="en-US" sz="2400" dirty="0">
                <a:solidFill>
                  <a:srgbClr val="0E101A"/>
                </a:solidFill>
                <a:latin typeface="Times New Roman" pitchFamily="2" charset="0"/>
                <a:ea typeface="Times New Roman" pitchFamily="2" charset="0"/>
                <a:cs typeface="Times New Roman" pitchFamily="2" charset="0"/>
              </a:rPr>
              <a:t>The aim of the study is to examine and understand the factors affecting retention and completion of secondary among girls in Kano State with the following specific objectives.</a:t>
            </a:r>
            <a:endParaRPr lang="en-US" sz="2400" dirty="0">
              <a:latin typeface="Calibri" panose="020F0502020204030204" pitchFamily="34" charset="0"/>
              <a:ea typeface="Calibri" panose="020F0502020204030204" pitchFamily="34" charset="0"/>
              <a:cs typeface="Times New Roman" pitchFamily="2" charset="0"/>
            </a:endParaRPr>
          </a:p>
          <a:p>
            <a:pPr marL="342900" marR="0" lvl="0" indent="-342900" algn="just">
              <a:spcBef>
                <a:spcPts val="0"/>
              </a:spcBef>
              <a:spcAft>
                <a:spcPts val="0"/>
              </a:spcAft>
              <a:buFont typeface="+mj-lt"/>
              <a:buAutoNum type="arabicPeriod"/>
              <a:tabLst>
                <a:tab pos="457200" algn="l"/>
              </a:tabLst>
            </a:pPr>
            <a:r>
              <a:rPr lang="en-US" sz="2400" dirty="0">
                <a:solidFill>
                  <a:srgbClr val="0E101A"/>
                </a:solidFill>
                <a:latin typeface="Times New Roman" pitchFamily="2" charset="0"/>
                <a:ea typeface="Times New Roman" pitchFamily="2" charset="0"/>
                <a:cs typeface="Times New Roman" pitchFamily="2" charset="0"/>
              </a:rPr>
              <a:t>To Conduct a comprehensive review of the Kano State Universal Basic Education and Upper secondary Programs.</a:t>
            </a:r>
            <a:endParaRPr lang="en-US" sz="2400" dirty="0">
              <a:solidFill>
                <a:srgbClr val="0E101A"/>
              </a:solidFill>
              <a:latin typeface="Calibri" panose="020F0502020204030204" pitchFamily="34" charset="0"/>
              <a:ea typeface="Calibri" panose="020F0502020204030204" pitchFamily="34" charset="0"/>
              <a:cs typeface="Times New Roman" pitchFamily="2" charset="0"/>
            </a:endParaRPr>
          </a:p>
          <a:p>
            <a:pPr marL="342900" marR="0" lvl="0" indent="-342900" algn="just">
              <a:spcBef>
                <a:spcPts val="0"/>
              </a:spcBef>
              <a:spcAft>
                <a:spcPts val="0"/>
              </a:spcAft>
              <a:buFont typeface="+mj-lt"/>
              <a:buAutoNum type="arabicPeriod"/>
              <a:tabLst>
                <a:tab pos="457200" algn="l"/>
              </a:tabLst>
            </a:pPr>
            <a:r>
              <a:rPr lang="en-US" sz="2400" dirty="0">
                <a:solidFill>
                  <a:srgbClr val="0E101A"/>
                </a:solidFill>
                <a:latin typeface="Times New Roman" pitchFamily="2" charset="0"/>
                <a:ea typeface="Times New Roman" pitchFamily="2" charset="0"/>
                <a:cs typeface="Times New Roman" pitchFamily="2" charset="0"/>
              </a:rPr>
              <a:t>Review the 5year fiscal responsibility plan of Kano State – i.e. Budget allocation, releases and utilization- of the state to promote girl child education</a:t>
            </a:r>
          </a:p>
          <a:p>
            <a:pPr lvl="0"/>
            <a:r>
              <a:rPr lang="en-US" sz="2400" dirty="0"/>
              <a:t>3.  Analyze the social and systemic challenges for the low retention and completion rates among girls in the state.. </a:t>
            </a:r>
          </a:p>
          <a:p>
            <a:pPr marL="342900" marR="0" lvl="0" indent="-342900" algn="just">
              <a:spcBef>
                <a:spcPts val="0"/>
              </a:spcBef>
              <a:spcAft>
                <a:spcPts val="0"/>
              </a:spcAft>
              <a:buFont typeface="+mj-lt"/>
              <a:buAutoNum type="arabicPeriod"/>
              <a:tabLst>
                <a:tab pos="457200" algn="l"/>
              </a:tabLst>
            </a:pPr>
            <a:endParaRPr lang="en-US" dirty="0">
              <a:solidFill>
                <a:srgbClr val="0E101A"/>
              </a:solidFill>
              <a:latin typeface="Calibri" panose="020F0502020204030204" pitchFamily="34" charset="0"/>
              <a:ea typeface="Calibri" panose="020F0502020204030204" pitchFamily="34" charset="0"/>
              <a:cs typeface="Times New Roman" pitchFamily="2" charset="0"/>
            </a:endParaRPr>
          </a:p>
        </p:txBody>
      </p:sp>
    </p:spTree>
    <p:extLst>
      <p:ext uri="{BB962C8B-B14F-4D97-AF65-F5344CB8AC3E}">
        <p14:creationId xmlns:p14="http://schemas.microsoft.com/office/powerpoint/2010/main" val="3459802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E8CE-A66A-D149-8F5B-AB780F5EB7BE}"/>
              </a:ext>
            </a:extLst>
          </p:cNvPr>
          <p:cNvSpPr>
            <a:spLocks noGrp="1"/>
          </p:cNvSpPr>
          <p:nvPr>
            <p:ph type="title"/>
          </p:nvPr>
        </p:nvSpPr>
        <p:spPr/>
        <p:txBody>
          <a:bodyPr/>
          <a:lstStyle/>
          <a:p>
            <a:r>
              <a:rPr lang="en-US" b="1" dirty="0">
                <a:solidFill>
                  <a:srgbClr val="FF0000"/>
                </a:solidFill>
              </a:rPr>
              <a:t>Objectives </a:t>
            </a:r>
            <a:r>
              <a:rPr lang="en-US" b="1" dirty="0" err="1">
                <a:solidFill>
                  <a:srgbClr val="FF0000"/>
                </a:solidFill>
              </a:rPr>
              <a:t>cont</a:t>
            </a:r>
            <a:r>
              <a:rPr lang="en-US" b="1" dirty="0">
                <a:solidFill>
                  <a:srgbClr val="FF0000"/>
                </a:solidFill>
              </a:rPr>
              <a:t>… </a:t>
            </a:r>
            <a:endParaRPr lang="en-US" dirty="0"/>
          </a:p>
        </p:txBody>
      </p:sp>
      <p:sp>
        <p:nvSpPr>
          <p:cNvPr id="3" name="Content Placeholder 2">
            <a:extLst>
              <a:ext uri="{FF2B5EF4-FFF2-40B4-BE49-F238E27FC236}">
                <a16:creationId xmlns:a16="http://schemas.microsoft.com/office/drawing/2014/main" id="{DD49A222-5B1F-CA4E-A21A-C8FBD22D2797}"/>
              </a:ext>
            </a:extLst>
          </p:cNvPr>
          <p:cNvSpPr>
            <a:spLocks noGrp="1"/>
          </p:cNvSpPr>
          <p:nvPr>
            <p:ph idx="1"/>
          </p:nvPr>
        </p:nvSpPr>
        <p:spPr/>
        <p:txBody>
          <a:bodyPr/>
          <a:lstStyle/>
          <a:p>
            <a:pPr marL="0" indent="0">
              <a:buNone/>
            </a:pPr>
            <a:r>
              <a:rPr lang="en-US" sz="2800" dirty="0"/>
              <a:t>4. Review the context that impacts community participation in girls’ education in Kano state</a:t>
            </a:r>
          </a:p>
          <a:p>
            <a:pPr marL="0" lvl="0" indent="0">
              <a:buNone/>
            </a:pPr>
            <a:r>
              <a:rPr lang="en-US" dirty="0"/>
              <a:t>5</a:t>
            </a:r>
            <a:r>
              <a:rPr lang="en-US" sz="2800" dirty="0"/>
              <a:t>. To examine the factors affecting community participation in girls’ education. </a:t>
            </a:r>
          </a:p>
          <a:p>
            <a:pPr marL="0" lvl="0" indent="0">
              <a:buNone/>
            </a:pPr>
            <a:r>
              <a:rPr lang="en-US" sz="2800" dirty="0"/>
              <a:t>5. Assess the implications of lack of community participation on girls' school retention and completion in secondary schools. </a:t>
            </a:r>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4072997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EDFD2-74C1-3F42-9AA8-51FF2988AD4A}"/>
              </a:ext>
            </a:extLst>
          </p:cNvPr>
          <p:cNvSpPr>
            <a:spLocks noGrp="1"/>
          </p:cNvSpPr>
          <p:nvPr>
            <p:ph type="title"/>
          </p:nvPr>
        </p:nvSpPr>
        <p:spPr/>
        <p:txBody>
          <a:bodyPr/>
          <a:lstStyle/>
          <a:p>
            <a:r>
              <a:rPr lang="en-US" b="1" dirty="0">
                <a:solidFill>
                  <a:srgbClr val="FF0000"/>
                </a:solidFill>
              </a:rPr>
              <a:t>Research design</a:t>
            </a:r>
          </a:p>
        </p:txBody>
      </p:sp>
      <p:sp>
        <p:nvSpPr>
          <p:cNvPr id="3" name="Content Placeholder 2">
            <a:extLst>
              <a:ext uri="{FF2B5EF4-FFF2-40B4-BE49-F238E27FC236}">
                <a16:creationId xmlns:a16="http://schemas.microsoft.com/office/drawing/2014/main" id="{1BB8B2D3-D918-644B-97DF-B84FD49A82D6}"/>
              </a:ext>
            </a:extLst>
          </p:cNvPr>
          <p:cNvSpPr>
            <a:spLocks noGrp="1"/>
          </p:cNvSpPr>
          <p:nvPr>
            <p:ph idx="1"/>
          </p:nvPr>
        </p:nvSpPr>
        <p:spPr/>
        <p:txBody>
          <a:bodyPr>
            <a:normAutofit/>
          </a:bodyPr>
          <a:lstStyle/>
          <a:p>
            <a:r>
              <a:rPr lang="en-US" sz="4200" b="1" dirty="0"/>
              <a:t> </a:t>
            </a:r>
            <a:r>
              <a:rPr lang="en-US" sz="2400" dirty="0"/>
              <a:t>For the purpose of this study, cross-sectional design and mixed method methodology was  utilized to gather the required data for the research. </a:t>
            </a:r>
          </a:p>
          <a:p>
            <a:r>
              <a:rPr lang="en-US" sz="2400" dirty="0"/>
              <a:t>A combination of qualitative and quantitative procedures were utilized to collect primary and secondary data.</a:t>
            </a:r>
          </a:p>
          <a:p>
            <a:endParaRPr lang="en-US" dirty="0"/>
          </a:p>
        </p:txBody>
      </p:sp>
    </p:spTree>
    <p:extLst>
      <p:ext uri="{BB962C8B-B14F-4D97-AF65-F5344CB8AC3E}">
        <p14:creationId xmlns:p14="http://schemas.microsoft.com/office/powerpoint/2010/main" val="3469843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89F2B-9F93-1241-9286-2063CFE37F52}"/>
              </a:ext>
            </a:extLst>
          </p:cNvPr>
          <p:cNvSpPr>
            <a:spLocks noGrp="1"/>
          </p:cNvSpPr>
          <p:nvPr>
            <p:ph type="title"/>
          </p:nvPr>
        </p:nvSpPr>
        <p:spPr/>
        <p:txBody>
          <a:bodyPr/>
          <a:lstStyle/>
          <a:p>
            <a:r>
              <a:rPr lang="en-US" b="1" dirty="0">
                <a:solidFill>
                  <a:srgbClr val="FF0000"/>
                </a:solidFill>
              </a:rPr>
              <a:t>Target population</a:t>
            </a:r>
          </a:p>
        </p:txBody>
      </p:sp>
      <p:sp>
        <p:nvSpPr>
          <p:cNvPr id="3" name="Content Placeholder 2">
            <a:extLst>
              <a:ext uri="{FF2B5EF4-FFF2-40B4-BE49-F238E27FC236}">
                <a16:creationId xmlns:a16="http://schemas.microsoft.com/office/drawing/2014/main" id="{161DE3E7-CC8B-5744-B009-02342210C66B}"/>
              </a:ext>
            </a:extLst>
          </p:cNvPr>
          <p:cNvSpPr>
            <a:spLocks noGrp="1"/>
          </p:cNvSpPr>
          <p:nvPr>
            <p:ph idx="1"/>
          </p:nvPr>
        </p:nvSpPr>
        <p:spPr/>
        <p:txBody>
          <a:bodyPr/>
          <a:lstStyle/>
          <a:p>
            <a:pPr lvl="0"/>
            <a:r>
              <a:rPr lang="en-US" sz="2400" dirty="0"/>
              <a:t> The target population for this research are secondary school girls within the selected ten LGAs in Kano. Specifically, secondary school girls who are currently enrolled in (JSS1-SS3) and those that dropped out</a:t>
            </a:r>
          </a:p>
          <a:p>
            <a:pPr lvl="0"/>
            <a:r>
              <a:rPr lang="en-US" sz="2400" dirty="0"/>
              <a:t>The target also include key stakeholder (parents, school administrators, SBMC members and community leaders)</a:t>
            </a:r>
          </a:p>
          <a:p>
            <a:endParaRPr lang="en-US" dirty="0"/>
          </a:p>
        </p:txBody>
      </p:sp>
    </p:spTree>
    <p:extLst>
      <p:ext uri="{BB962C8B-B14F-4D97-AF65-F5344CB8AC3E}">
        <p14:creationId xmlns:p14="http://schemas.microsoft.com/office/powerpoint/2010/main" val="2727785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B0720-D44A-0043-82EA-6186102DC384}"/>
              </a:ext>
            </a:extLst>
          </p:cNvPr>
          <p:cNvSpPr>
            <a:spLocks noGrp="1"/>
          </p:cNvSpPr>
          <p:nvPr>
            <p:ph type="title"/>
          </p:nvPr>
        </p:nvSpPr>
        <p:spPr/>
        <p:txBody>
          <a:bodyPr/>
          <a:lstStyle/>
          <a:p>
            <a:r>
              <a:rPr lang="en-US" b="1" dirty="0">
                <a:solidFill>
                  <a:srgbClr val="FF0000"/>
                </a:solidFill>
              </a:rPr>
              <a:t>Sample size and sampling</a:t>
            </a:r>
          </a:p>
        </p:txBody>
      </p:sp>
      <p:sp>
        <p:nvSpPr>
          <p:cNvPr id="3" name="Content Placeholder 2">
            <a:extLst>
              <a:ext uri="{FF2B5EF4-FFF2-40B4-BE49-F238E27FC236}">
                <a16:creationId xmlns:a16="http://schemas.microsoft.com/office/drawing/2014/main" id="{45C7007A-9D5B-0141-BAEA-6C4A3F16EB9E}"/>
              </a:ext>
            </a:extLst>
          </p:cNvPr>
          <p:cNvSpPr>
            <a:spLocks noGrp="1"/>
          </p:cNvSpPr>
          <p:nvPr>
            <p:ph idx="1"/>
          </p:nvPr>
        </p:nvSpPr>
        <p:spPr/>
        <p:txBody>
          <a:bodyPr>
            <a:normAutofit lnSpcReduction="10000"/>
          </a:bodyPr>
          <a:lstStyle/>
          <a:p>
            <a:r>
              <a:rPr lang="en-US" sz="2200" b="1" dirty="0"/>
              <a:t> </a:t>
            </a:r>
            <a:r>
              <a:rPr lang="en-US" sz="2200" dirty="0"/>
              <a:t>A combination of simple random, purposive and availability sampling methods were used to select the sample</a:t>
            </a:r>
          </a:p>
          <a:p>
            <a:r>
              <a:rPr lang="en-US" sz="2200" dirty="0"/>
              <a:t>A sample of 1001 female children was selected from 10 LGAs as follows</a:t>
            </a:r>
          </a:p>
          <a:p>
            <a:r>
              <a:rPr lang="en-US" sz="2200" dirty="0"/>
              <a:t> Across 20 communities</a:t>
            </a:r>
          </a:p>
          <a:p>
            <a:r>
              <a:rPr lang="en-US" sz="2200" dirty="0">
                <a:solidFill>
                  <a:srgbClr val="FF0000"/>
                </a:solidFill>
              </a:rPr>
              <a:t>20 schools (10 SSS and 10 JSS)</a:t>
            </a:r>
          </a:p>
          <a:p>
            <a:r>
              <a:rPr lang="en-US" sz="2200" dirty="0"/>
              <a:t>30 KIIs were conducted</a:t>
            </a:r>
          </a:p>
          <a:p>
            <a:r>
              <a:rPr lang="en-US" sz="2200" dirty="0"/>
              <a:t>20 FGDs were conducted</a:t>
            </a:r>
          </a:p>
          <a:p>
            <a:endParaRPr lang="en-US" sz="2200" dirty="0"/>
          </a:p>
          <a:p>
            <a:endParaRPr lang="en-US" dirty="0"/>
          </a:p>
        </p:txBody>
      </p:sp>
    </p:spTree>
    <p:extLst>
      <p:ext uri="{BB962C8B-B14F-4D97-AF65-F5344CB8AC3E}">
        <p14:creationId xmlns:p14="http://schemas.microsoft.com/office/powerpoint/2010/main" val="1300098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9C7C3-33D2-6445-995D-7D1D78AC26C4}"/>
              </a:ext>
            </a:extLst>
          </p:cNvPr>
          <p:cNvSpPr>
            <a:spLocks noGrp="1"/>
          </p:cNvSpPr>
          <p:nvPr>
            <p:ph type="title"/>
          </p:nvPr>
        </p:nvSpPr>
        <p:spPr/>
        <p:txBody>
          <a:bodyPr/>
          <a:lstStyle/>
          <a:p>
            <a:r>
              <a:rPr lang="en-US" b="1" dirty="0">
                <a:solidFill>
                  <a:srgbClr val="FF0000"/>
                </a:solidFill>
              </a:rPr>
              <a:t>Data collection</a:t>
            </a:r>
          </a:p>
        </p:txBody>
      </p:sp>
      <p:sp>
        <p:nvSpPr>
          <p:cNvPr id="3" name="Content Placeholder 2">
            <a:extLst>
              <a:ext uri="{FF2B5EF4-FFF2-40B4-BE49-F238E27FC236}">
                <a16:creationId xmlns:a16="http://schemas.microsoft.com/office/drawing/2014/main" id="{E70EF340-40EB-4A45-B2F0-92D4851A27C6}"/>
              </a:ext>
            </a:extLst>
          </p:cNvPr>
          <p:cNvSpPr>
            <a:spLocks noGrp="1"/>
          </p:cNvSpPr>
          <p:nvPr>
            <p:ph idx="1"/>
          </p:nvPr>
        </p:nvSpPr>
        <p:spPr/>
        <p:txBody>
          <a:bodyPr>
            <a:normAutofit/>
          </a:bodyPr>
          <a:lstStyle/>
          <a:p>
            <a:r>
              <a:rPr lang="en-US" sz="2400" dirty="0"/>
              <a:t>The secondary data were collected through documentary research relying on existing technical reports and other documents. </a:t>
            </a:r>
          </a:p>
          <a:p>
            <a:r>
              <a:rPr lang="en-US" sz="2400" dirty="0"/>
              <a:t>For the primary data,  questionnaire, Focus Group Discussions (FGDs) and In-Depth Interviews (IDIs) were used to generate the qualitative data. </a:t>
            </a:r>
          </a:p>
          <a:p>
            <a:r>
              <a:rPr lang="en-US" sz="2400" dirty="0"/>
              <a:t>The questionnaire was deployed using Kobo tools and collected data from secondary school girls being the main target of the study  with help of  Research Assistants across all the LGAs under study. </a:t>
            </a:r>
          </a:p>
          <a:p>
            <a:endParaRPr lang="en-US" dirty="0"/>
          </a:p>
        </p:txBody>
      </p:sp>
    </p:spTree>
    <p:extLst>
      <p:ext uri="{BB962C8B-B14F-4D97-AF65-F5344CB8AC3E}">
        <p14:creationId xmlns:p14="http://schemas.microsoft.com/office/powerpoint/2010/main" val="897907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9E69B-F6E7-5741-A3CF-7891EAF32740}"/>
              </a:ext>
            </a:extLst>
          </p:cNvPr>
          <p:cNvSpPr>
            <a:spLocks noGrp="1"/>
          </p:cNvSpPr>
          <p:nvPr>
            <p:ph type="title"/>
          </p:nvPr>
        </p:nvSpPr>
        <p:spPr/>
        <p:txBody>
          <a:bodyPr/>
          <a:lstStyle/>
          <a:p>
            <a:r>
              <a:rPr lang="en-US" b="1" dirty="0">
                <a:solidFill>
                  <a:srgbClr val="FF0000"/>
                </a:solidFill>
              </a:rPr>
              <a:t>Data analysis</a:t>
            </a:r>
          </a:p>
        </p:txBody>
      </p:sp>
      <p:sp>
        <p:nvSpPr>
          <p:cNvPr id="3" name="Content Placeholder 2">
            <a:extLst>
              <a:ext uri="{FF2B5EF4-FFF2-40B4-BE49-F238E27FC236}">
                <a16:creationId xmlns:a16="http://schemas.microsoft.com/office/drawing/2014/main" id="{68590929-BFF7-7342-B8FF-ACEC841078CC}"/>
              </a:ext>
            </a:extLst>
          </p:cNvPr>
          <p:cNvSpPr>
            <a:spLocks noGrp="1"/>
          </p:cNvSpPr>
          <p:nvPr>
            <p:ph idx="1"/>
          </p:nvPr>
        </p:nvSpPr>
        <p:spPr/>
        <p:txBody>
          <a:bodyPr>
            <a:normAutofit/>
          </a:bodyPr>
          <a:lstStyle/>
          <a:p>
            <a:r>
              <a:rPr lang="en-US" sz="2400" dirty="0"/>
              <a:t>The data generated from the questionnaire were cleaned; coded and processed using the Statistical Package for the Social Sciences (SPSS) version 23.0 to summarize and analyze the quantitative data  presented in tables and charts.</a:t>
            </a:r>
          </a:p>
          <a:p>
            <a:r>
              <a:rPr lang="en-US" sz="2400" dirty="0"/>
              <a:t> The qualitative data were transcribed and analyzed thematically to supplement the quantitative data using the study objectives as guide.  </a:t>
            </a:r>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2024888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6081E-E094-E846-AD5A-2F3872ACED88}"/>
              </a:ext>
            </a:extLst>
          </p:cNvPr>
          <p:cNvSpPr>
            <a:spLocks noGrp="1"/>
          </p:cNvSpPr>
          <p:nvPr>
            <p:ph type="title"/>
          </p:nvPr>
        </p:nvSpPr>
        <p:spPr/>
        <p:txBody>
          <a:bodyPr/>
          <a:lstStyle/>
          <a:p>
            <a:r>
              <a:rPr lang="en-US" dirty="0"/>
              <a:t>Preliminary findings</a:t>
            </a:r>
          </a:p>
        </p:txBody>
      </p:sp>
      <p:graphicFrame>
        <p:nvGraphicFramePr>
          <p:cNvPr id="4" name="Content Placeholder 3">
            <a:extLst>
              <a:ext uri="{FF2B5EF4-FFF2-40B4-BE49-F238E27FC236}">
                <a16:creationId xmlns:a16="http://schemas.microsoft.com/office/drawing/2014/main" id="{74DBB0DB-9B68-5D4B-9A1D-5F1880A60AA3}"/>
              </a:ext>
            </a:extLst>
          </p:cNvPr>
          <p:cNvGraphicFramePr>
            <a:graphicFrameLocks noGrp="1"/>
          </p:cNvGraphicFramePr>
          <p:nvPr>
            <p:ph idx="1"/>
            <p:extLst>
              <p:ext uri="{D42A27DB-BD31-4B8C-83A1-F6EECF244321}">
                <p14:modId xmlns:p14="http://schemas.microsoft.com/office/powerpoint/2010/main" val="3491572693"/>
              </p:ext>
            </p:extLst>
          </p:nvPr>
        </p:nvGraphicFramePr>
        <p:xfrm>
          <a:off x="1450975" y="1581665"/>
          <a:ext cx="9604374" cy="4334752"/>
        </p:xfrm>
        <a:graphic>
          <a:graphicData uri="http://schemas.openxmlformats.org/drawingml/2006/table">
            <a:tbl>
              <a:tblPr firstRow="1" bandRow="1">
                <a:tableStyleId>{5C22544A-7EE6-4342-B048-85BDC9FD1C3A}</a:tableStyleId>
              </a:tblPr>
              <a:tblGrid>
                <a:gridCol w="2478768">
                  <a:extLst>
                    <a:ext uri="{9D8B030D-6E8A-4147-A177-3AD203B41FA5}">
                      <a16:colId xmlns:a16="http://schemas.microsoft.com/office/drawing/2014/main" val="920714118"/>
                    </a:ext>
                  </a:extLst>
                </a:gridCol>
                <a:gridCol w="2634343">
                  <a:extLst>
                    <a:ext uri="{9D8B030D-6E8A-4147-A177-3AD203B41FA5}">
                      <a16:colId xmlns:a16="http://schemas.microsoft.com/office/drawing/2014/main" val="3934420006"/>
                    </a:ext>
                  </a:extLst>
                </a:gridCol>
                <a:gridCol w="4491263">
                  <a:extLst>
                    <a:ext uri="{9D8B030D-6E8A-4147-A177-3AD203B41FA5}">
                      <a16:colId xmlns:a16="http://schemas.microsoft.com/office/drawing/2014/main" val="526856393"/>
                    </a:ext>
                  </a:extLst>
                </a:gridCol>
              </a:tblGrid>
              <a:tr h="366584">
                <a:tc>
                  <a:txBody>
                    <a:bodyPr/>
                    <a:lstStyle/>
                    <a:p>
                      <a:pPr marL="0" marR="0" algn="ctr">
                        <a:spcBef>
                          <a:spcPts val="0"/>
                        </a:spcBef>
                        <a:spcAft>
                          <a:spcPts val="0"/>
                        </a:spcAft>
                      </a:pPr>
                      <a:r>
                        <a:rPr lang="en-US" sz="2000" b="1" dirty="0">
                          <a:effectLst/>
                          <a:latin typeface="Times" pitchFamily="2" charset="0"/>
                          <a:ea typeface="Times New Roman" pitchFamily="2" charset="0"/>
                          <a:cs typeface="Times" pitchFamily="2" charset="0"/>
                        </a:rPr>
                        <a:t> </a:t>
                      </a:r>
                      <a:endParaRPr lang="en-US" sz="2000" dirty="0">
                        <a:effectLst/>
                        <a:latin typeface="Calibri" panose="020F0502020204030204" pitchFamily="34" charset="0"/>
                        <a:ea typeface="Calibri" panose="020F0502020204030204" pitchFamily="34" charset="0"/>
                        <a:cs typeface="Times New Roman" pitchFamily="2" charset="0"/>
                      </a:endParaRPr>
                    </a:p>
                    <a:p>
                      <a:pPr marL="0" marR="0" algn="ctr">
                        <a:spcBef>
                          <a:spcPts val="0"/>
                        </a:spcBef>
                        <a:spcAft>
                          <a:spcPts val="0"/>
                        </a:spcAft>
                      </a:pPr>
                      <a:r>
                        <a:rPr lang="en-US" sz="2000" b="1" dirty="0">
                          <a:effectLst/>
                          <a:latin typeface="Times" pitchFamily="2" charset="0"/>
                          <a:ea typeface="Times New Roman" pitchFamily="2" charset="0"/>
                          <a:cs typeface="Times" pitchFamily="2" charset="0"/>
                        </a:rPr>
                        <a:t>Age</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0" marR="0" algn="ctr">
                        <a:spcBef>
                          <a:spcPts val="0"/>
                        </a:spcBef>
                        <a:spcAft>
                          <a:spcPts val="0"/>
                        </a:spcAft>
                      </a:pPr>
                      <a:r>
                        <a:rPr lang="en-US" sz="2000" b="1">
                          <a:effectLst/>
                          <a:latin typeface="Times" pitchFamily="2" charset="0"/>
                          <a:ea typeface="Times New Roman" pitchFamily="2" charset="0"/>
                          <a:cs typeface="Times" pitchFamily="2" charset="0"/>
                        </a:rPr>
                        <a:t> </a:t>
                      </a:r>
                      <a:endParaRPr lang="en-US" sz="2000">
                        <a:effectLst/>
                        <a:latin typeface="Calibri" panose="020F0502020204030204" pitchFamily="34" charset="0"/>
                        <a:ea typeface="Calibri" panose="020F0502020204030204" pitchFamily="34" charset="0"/>
                        <a:cs typeface="Times New Roman" pitchFamily="2" charset="0"/>
                      </a:endParaRPr>
                    </a:p>
                    <a:p>
                      <a:pPr marL="0" marR="0" algn="ctr">
                        <a:spcBef>
                          <a:spcPts val="0"/>
                        </a:spcBef>
                        <a:spcAft>
                          <a:spcPts val="0"/>
                        </a:spcAft>
                      </a:pPr>
                      <a:r>
                        <a:rPr lang="en-US" sz="2000" b="1">
                          <a:effectLst/>
                          <a:latin typeface="Times" pitchFamily="2" charset="0"/>
                          <a:ea typeface="Times New Roman" pitchFamily="2" charset="0"/>
                          <a:cs typeface="Times" pitchFamily="2" charset="0"/>
                        </a:rPr>
                        <a:t>Frequency </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0" marR="0" algn="ctr">
                        <a:spcBef>
                          <a:spcPts val="0"/>
                        </a:spcBef>
                        <a:spcAft>
                          <a:spcPts val="0"/>
                        </a:spcAft>
                      </a:pPr>
                      <a:r>
                        <a:rPr lang="en-US" sz="2000" b="1">
                          <a:effectLst/>
                          <a:latin typeface="Times" pitchFamily="2" charset="0"/>
                          <a:ea typeface="Times New Roman" pitchFamily="2" charset="0"/>
                          <a:cs typeface="Times" pitchFamily="2" charset="0"/>
                        </a:rPr>
                        <a:t> </a:t>
                      </a:r>
                      <a:endParaRPr lang="en-US" sz="2000">
                        <a:effectLst/>
                        <a:latin typeface="Calibri" panose="020F0502020204030204" pitchFamily="34" charset="0"/>
                        <a:ea typeface="Calibri" panose="020F0502020204030204" pitchFamily="34" charset="0"/>
                        <a:cs typeface="Times New Roman" pitchFamily="2" charset="0"/>
                      </a:endParaRPr>
                    </a:p>
                    <a:p>
                      <a:pPr marL="0" marR="0" algn="ctr">
                        <a:spcBef>
                          <a:spcPts val="0"/>
                        </a:spcBef>
                        <a:spcAft>
                          <a:spcPts val="0"/>
                        </a:spcAft>
                      </a:pPr>
                      <a:r>
                        <a:rPr lang="en-US" sz="2000" b="1">
                          <a:effectLst/>
                          <a:latin typeface="Times" pitchFamily="2" charset="0"/>
                          <a:ea typeface="Times New Roman" pitchFamily="2" charset="0"/>
                          <a:cs typeface="Times" pitchFamily="2" charset="0"/>
                        </a:rPr>
                        <a:t>Percentages </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tc>
                <a:extLst>
                  <a:ext uri="{0D108BD9-81ED-4DB2-BD59-A6C34878D82A}">
                    <a16:rowId xmlns:a16="http://schemas.microsoft.com/office/drawing/2014/main" val="2400178924"/>
                  </a:ext>
                </a:extLst>
              </a:tr>
              <a:tr h="366584">
                <a:tc>
                  <a:txBody>
                    <a:bodyPr/>
                    <a:lstStyle/>
                    <a:p>
                      <a:pPr marL="38100" marR="38100">
                        <a:spcBef>
                          <a:spcPts val="0"/>
                        </a:spcBef>
                        <a:spcAft>
                          <a:spcPts val="0"/>
                        </a:spcAft>
                      </a:pPr>
                      <a:r>
                        <a:rPr lang="en-US" sz="2000" dirty="0">
                          <a:effectLst/>
                          <a:latin typeface="Times" pitchFamily="2" charset="0"/>
                          <a:ea typeface="Times New Roman" pitchFamily="2" charset="0"/>
                          <a:cs typeface="Times" pitchFamily="2" charset="0"/>
                        </a:rPr>
                        <a:t>11 – 13</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000">
                          <a:effectLst/>
                          <a:latin typeface="Times" pitchFamily="2" charset="0"/>
                          <a:ea typeface="Times New Roman" pitchFamily="2" charset="0"/>
                          <a:cs typeface="Times" pitchFamily="2" charset="0"/>
                        </a:rPr>
                        <a:t>143</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000">
                          <a:effectLst/>
                          <a:latin typeface="Times" pitchFamily="2" charset="0"/>
                          <a:ea typeface="Times New Roman" pitchFamily="2" charset="0"/>
                          <a:cs typeface="Times" pitchFamily="2" charset="0"/>
                        </a:rPr>
                        <a:t>14.3</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618132850"/>
                  </a:ext>
                </a:extLst>
              </a:tr>
              <a:tr h="366584">
                <a:tc>
                  <a:txBody>
                    <a:bodyPr/>
                    <a:lstStyle/>
                    <a:p>
                      <a:pPr marL="38100" marR="38100">
                        <a:spcBef>
                          <a:spcPts val="0"/>
                        </a:spcBef>
                        <a:spcAft>
                          <a:spcPts val="0"/>
                        </a:spcAft>
                      </a:pPr>
                      <a:r>
                        <a:rPr lang="en-US" sz="2000" dirty="0">
                          <a:effectLst/>
                          <a:latin typeface="Times" pitchFamily="2" charset="0"/>
                          <a:ea typeface="Times New Roman" pitchFamily="2" charset="0"/>
                          <a:cs typeface="Times" pitchFamily="2" charset="0"/>
                        </a:rPr>
                        <a:t>14 – 16</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000">
                          <a:effectLst/>
                          <a:latin typeface="Times" pitchFamily="2" charset="0"/>
                          <a:ea typeface="Times New Roman" pitchFamily="2" charset="0"/>
                          <a:cs typeface="Times" pitchFamily="2" charset="0"/>
                        </a:rPr>
                        <a:t>430</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000">
                          <a:effectLst/>
                          <a:latin typeface="Times" pitchFamily="2" charset="0"/>
                          <a:ea typeface="Times New Roman" pitchFamily="2" charset="0"/>
                          <a:cs typeface="Times" pitchFamily="2" charset="0"/>
                        </a:rPr>
                        <a:t>43.0</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1407337352"/>
                  </a:ext>
                </a:extLst>
              </a:tr>
              <a:tr h="366584">
                <a:tc>
                  <a:txBody>
                    <a:bodyPr/>
                    <a:lstStyle/>
                    <a:p>
                      <a:pPr marL="38100" marR="38100">
                        <a:spcBef>
                          <a:spcPts val="0"/>
                        </a:spcBef>
                        <a:spcAft>
                          <a:spcPts val="0"/>
                        </a:spcAft>
                      </a:pPr>
                      <a:r>
                        <a:rPr lang="en-US" sz="2000" dirty="0">
                          <a:effectLst/>
                          <a:latin typeface="Times" pitchFamily="2" charset="0"/>
                          <a:ea typeface="Times New Roman" pitchFamily="2" charset="0"/>
                          <a:cs typeface="Times" pitchFamily="2" charset="0"/>
                        </a:rPr>
                        <a:t>17 – 19</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000">
                          <a:effectLst/>
                          <a:latin typeface="Times" pitchFamily="2" charset="0"/>
                          <a:ea typeface="Times New Roman" pitchFamily="2" charset="0"/>
                          <a:cs typeface="Times" pitchFamily="2" charset="0"/>
                        </a:rPr>
                        <a:t>332</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000">
                          <a:effectLst/>
                          <a:latin typeface="Times" pitchFamily="2" charset="0"/>
                          <a:ea typeface="Times New Roman" pitchFamily="2" charset="0"/>
                          <a:cs typeface="Times" pitchFamily="2" charset="0"/>
                        </a:rPr>
                        <a:t>33.2</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870514520"/>
                  </a:ext>
                </a:extLst>
              </a:tr>
              <a:tr h="366584">
                <a:tc>
                  <a:txBody>
                    <a:bodyPr/>
                    <a:lstStyle/>
                    <a:p>
                      <a:pPr marL="38100" marR="38100">
                        <a:spcBef>
                          <a:spcPts val="0"/>
                        </a:spcBef>
                        <a:spcAft>
                          <a:spcPts val="0"/>
                        </a:spcAft>
                      </a:pPr>
                      <a:r>
                        <a:rPr lang="en-US" sz="2000" dirty="0">
                          <a:effectLst/>
                          <a:latin typeface="Times" pitchFamily="2" charset="0"/>
                          <a:ea typeface="Times New Roman" pitchFamily="2" charset="0"/>
                          <a:cs typeface="Times" pitchFamily="2" charset="0"/>
                        </a:rPr>
                        <a:t>21 and above</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000" dirty="0">
                          <a:effectLst/>
                          <a:latin typeface="Times" pitchFamily="2" charset="0"/>
                          <a:ea typeface="Times New Roman" pitchFamily="2" charset="0"/>
                          <a:cs typeface="Times" pitchFamily="2" charset="0"/>
                        </a:rPr>
                        <a:t>96</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000" dirty="0">
                          <a:effectLst/>
                          <a:latin typeface="Times" pitchFamily="2" charset="0"/>
                          <a:ea typeface="Times New Roman" pitchFamily="2" charset="0"/>
                          <a:cs typeface="Times" pitchFamily="2" charset="0"/>
                        </a:rPr>
                        <a:t>9.6</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3027642698"/>
                  </a:ext>
                </a:extLst>
              </a:tr>
              <a:tr h="366584">
                <a:tc>
                  <a:txBody>
                    <a:bodyPr/>
                    <a:lstStyle/>
                    <a:p>
                      <a:pPr algn="l"/>
                      <a:r>
                        <a:rPr lang="en-US" sz="2000" dirty="0">
                          <a:solidFill>
                            <a:srgbClr val="FF0000"/>
                          </a:solidFill>
                          <a:latin typeface="Times" pitchFamily="2" charset="0"/>
                        </a:rPr>
                        <a:t>Total</a:t>
                      </a:r>
                    </a:p>
                  </a:txBody>
                  <a:tcPr/>
                </a:tc>
                <a:tc>
                  <a:txBody>
                    <a:bodyPr/>
                    <a:lstStyle/>
                    <a:p>
                      <a:pPr algn="ctr"/>
                      <a:r>
                        <a:rPr lang="en-US" sz="2000" dirty="0">
                          <a:solidFill>
                            <a:srgbClr val="FF0000"/>
                          </a:solidFill>
                          <a:latin typeface="Times" pitchFamily="2" charset="0"/>
                        </a:rPr>
                        <a:t>1001</a:t>
                      </a:r>
                    </a:p>
                  </a:txBody>
                  <a:tcPr/>
                </a:tc>
                <a:tc>
                  <a:txBody>
                    <a:bodyPr/>
                    <a:lstStyle/>
                    <a:p>
                      <a:pPr algn="ctr"/>
                      <a:r>
                        <a:rPr lang="en-US" sz="2000" dirty="0">
                          <a:solidFill>
                            <a:srgbClr val="FF0000"/>
                          </a:solidFill>
                          <a:latin typeface="Times" pitchFamily="2" charset="0"/>
                        </a:rPr>
                        <a:t>100</a:t>
                      </a:r>
                    </a:p>
                  </a:txBody>
                  <a:tcPr/>
                </a:tc>
                <a:extLst>
                  <a:ext uri="{0D108BD9-81ED-4DB2-BD59-A6C34878D82A}">
                    <a16:rowId xmlns:a16="http://schemas.microsoft.com/office/drawing/2014/main" val="2879156635"/>
                  </a:ext>
                </a:extLst>
              </a:tr>
              <a:tr h="366584">
                <a:tc>
                  <a:txBody>
                    <a:bodyPr/>
                    <a:lstStyle/>
                    <a:p>
                      <a:pPr marL="38100" marR="38100">
                        <a:spcBef>
                          <a:spcPts val="0"/>
                        </a:spcBef>
                        <a:spcAft>
                          <a:spcPts val="0"/>
                        </a:spcAft>
                      </a:pPr>
                      <a:r>
                        <a:rPr lang="en-US" sz="2000" b="1" dirty="0">
                          <a:effectLst/>
                          <a:latin typeface="Times" pitchFamily="2" charset="0"/>
                          <a:ea typeface="Times New Roman" pitchFamily="2" charset="0"/>
                          <a:cs typeface="Times" pitchFamily="2" charset="0"/>
                        </a:rPr>
                        <a:t>Place of Residence</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0" marR="0" algn="ctr">
                        <a:spcBef>
                          <a:spcPts val="0"/>
                        </a:spcBef>
                        <a:spcAft>
                          <a:spcPts val="0"/>
                        </a:spcAft>
                      </a:pPr>
                      <a:r>
                        <a:rPr lang="en-US" sz="2000" b="1" dirty="0">
                          <a:effectLst/>
                          <a:latin typeface="Times" pitchFamily="2" charset="0"/>
                          <a:ea typeface="Times New Roman" pitchFamily="2" charset="0"/>
                          <a:cs typeface="Times" pitchFamily="2" charset="0"/>
                        </a:rPr>
                        <a:t>Frequency </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0" marR="0" algn="ctr">
                        <a:spcBef>
                          <a:spcPts val="0"/>
                        </a:spcBef>
                        <a:spcAft>
                          <a:spcPts val="0"/>
                        </a:spcAft>
                      </a:pPr>
                      <a:r>
                        <a:rPr lang="en-US" sz="2000" b="1" dirty="0">
                          <a:effectLst/>
                          <a:latin typeface="Times" pitchFamily="2" charset="0"/>
                          <a:ea typeface="Times New Roman" pitchFamily="2" charset="0"/>
                          <a:cs typeface="Times" pitchFamily="2" charset="0"/>
                        </a:rPr>
                        <a:t>Percentages </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extLst>
                  <a:ext uri="{0D108BD9-81ED-4DB2-BD59-A6C34878D82A}">
                    <a16:rowId xmlns:a16="http://schemas.microsoft.com/office/drawing/2014/main" val="3013801721"/>
                  </a:ext>
                </a:extLst>
              </a:tr>
              <a:tr h="366584">
                <a:tc>
                  <a:txBody>
                    <a:bodyPr/>
                    <a:lstStyle/>
                    <a:p>
                      <a:pPr marL="38100" marR="38100">
                        <a:spcBef>
                          <a:spcPts val="0"/>
                        </a:spcBef>
                        <a:spcAft>
                          <a:spcPts val="0"/>
                        </a:spcAft>
                      </a:pPr>
                      <a:r>
                        <a:rPr lang="en-US" sz="2000" dirty="0">
                          <a:effectLst/>
                          <a:latin typeface="Times" pitchFamily="2" charset="0"/>
                          <a:ea typeface="Times New Roman" pitchFamily="2" charset="0"/>
                          <a:cs typeface="Times" pitchFamily="2" charset="0"/>
                        </a:rPr>
                        <a:t>Rural</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000">
                          <a:effectLst/>
                          <a:latin typeface="Times" pitchFamily="2" charset="0"/>
                          <a:ea typeface="Times New Roman" pitchFamily="2" charset="0"/>
                          <a:cs typeface="Times" pitchFamily="2" charset="0"/>
                        </a:rPr>
                        <a:t>530</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000">
                          <a:effectLst/>
                          <a:latin typeface="Times" pitchFamily="2" charset="0"/>
                          <a:ea typeface="Times New Roman" pitchFamily="2" charset="0"/>
                          <a:cs typeface="Times" pitchFamily="2" charset="0"/>
                        </a:rPr>
                        <a:t>52.9</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2866968847"/>
                  </a:ext>
                </a:extLst>
              </a:tr>
              <a:tr h="366584">
                <a:tc>
                  <a:txBody>
                    <a:bodyPr/>
                    <a:lstStyle/>
                    <a:p>
                      <a:pPr marL="38100" marR="38100">
                        <a:spcBef>
                          <a:spcPts val="0"/>
                        </a:spcBef>
                        <a:spcAft>
                          <a:spcPts val="0"/>
                        </a:spcAft>
                      </a:pPr>
                      <a:r>
                        <a:rPr lang="en-US" sz="2000" dirty="0">
                          <a:effectLst/>
                          <a:latin typeface="Times" pitchFamily="2" charset="0"/>
                          <a:ea typeface="Times New Roman" pitchFamily="2" charset="0"/>
                          <a:cs typeface="Times" pitchFamily="2" charset="0"/>
                        </a:rPr>
                        <a:t>Semi Urban</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000">
                          <a:effectLst/>
                          <a:latin typeface="Times" pitchFamily="2" charset="0"/>
                          <a:ea typeface="Times New Roman" pitchFamily="2" charset="0"/>
                          <a:cs typeface="Times" pitchFamily="2" charset="0"/>
                        </a:rPr>
                        <a:t>273</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000">
                          <a:effectLst/>
                          <a:latin typeface="Times" pitchFamily="2" charset="0"/>
                          <a:ea typeface="Times New Roman" pitchFamily="2" charset="0"/>
                          <a:cs typeface="Times" pitchFamily="2" charset="0"/>
                        </a:rPr>
                        <a:t>27.3</a:t>
                      </a:r>
                      <a:endParaRPr lang="en-US" sz="20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1934260257"/>
                  </a:ext>
                </a:extLst>
              </a:tr>
              <a:tr h="366584">
                <a:tc>
                  <a:txBody>
                    <a:bodyPr/>
                    <a:lstStyle/>
                    <a:p>
                      <a:pPr marL="38100" marR="38100">
                        <a:spcBef>
                          <a:spcPts val="0"/>
                        </a:spcBef>
                        <a:spcAft>
                          <a:spcPts val="0"/>
                        </a:spcAft>
                      </a:pPr>
                      <a:r>
                        <a:rPr lang="en-US" sz="2000" dirty="0">
                          <a:effectLst/>
                          <a:latin typeface="Times" pitchFamily="2" charset="0"/>
                          <a:ea typeface="Times New Roman" pitchFamily="2" charset="0"/>
                          <a:cs typeface="Times" pitchFamily="2" charset="0"/>
                        </a:rPr>
                        <a:t>Urban</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000" dirty="0">
                          <a:effectLst/>
                          <a:latin typeface="Times" pitchFamily="2" charset="0"/>
                          <a:ea typeface="Times New Roman" pitchFamily="2" charset="0"/>
                          <a:cs typeface="Times" pitchFamily="2" charset="0"/>
                        </a:rPr>
                        <a:t>198</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000" dirty="0">
                          <a:effectLst/>
                          <a:latin typeface="Times" pitchFamily="2" charset="0"/>
                          <a:ea typeface="Times New Roman" pitchFamily="2" charset="0"/>
                          <a:cs typeface="Times" pitchFamily="2" charset="0"/>
                        </a:rPr>
                        <a:t>19.8</a:t>
                      </a:r>
                      <a:endParaRPr lang="en-US" sz="2000" dirty="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3461305267"/>
                  </a:ext>
                </a:extLst>
              </a:tr>
              <a:tr h="366584">
                <a:tc>
                  <a:txBody>
                    <a:bodyPr/>
                    <a:lstStyle/>
                    <a:p>
                      <a:pPr algn="l"/>
                      <a:r>
                        <a:rPr lang="en-US" sz="2000" dirty="0">
                          <a:solidFill>
                            <a:srgbClr val="FF0000"/>
                          </a:solidFill>
                          <a:latin typeface="Times" pitchFamily="2" charset="0"/>
                        </a:rPr>
                        <a:t>Total</a:t>
                      </a:r>
                    </a:p>
                  </a:txBody>
                  <a:tcPr/>
                </a:tc>
                <a:tc>
                  <a:txBody>
                    <a:bodyPr/>
                    <a:lstStyle/>
                    <a:p>
                      <a:pPr algn="ctr"/>
                      <a:r>
                        <a:rPr lang="en-US" sz="2000" dirty="0">
                          <a:solidFill>
                            <a:srgbClr val="FF0000"/>
                          </a:solidFill>
                          <a:latin typeface="Times" pitchFamily="2" charset="0"/>
                        </a:rPr>
                        <a:t>1001</a:t>
                      </a:r>
                    </a:p>
                  </a:txBody>
                  <a:tcPr/>
                </a:tc>
                <a:tc>
                  <a:txBody>
                    <a:bodyPr/>
                    <a:lstStyle/>
                    <a:p>
                      <a:pPr algn="ctr"/>
                      <a:r>
                        <a:rPr lang="en-US" sz="2000" dirty="0">
                          <a:solidFill>
                            <a:srgbClr val="FF0000"/>
                          </a:solidFill>
                          <a:latin typeface="Times" pitchFamily="2" charset="0"/>
                        </a:rPr>
                        <a:t>100</a:t>
                      </a:r>
                    </a:p>
                  </a:txBody>
                  <a:tcPr/>
                </a:tc>
                <a:extLst>
                  <a:ext uri="{0D108BD9-81ED-4DB2-BD59-A6C34878D82A}">
                    <a16:rowId xmlns:a16="http://schemas.microsoft.com/office/drawing/2014/main" val="4241868872"/>
                  </a:ext>
                </a:extLst>
              </a:tr>
            </a:tbl>
          </a:graphicData>
        </a:graphic>
      </p:graphicFrame>
    </p:spTree>
    <p:extLst>
      <p:ext uri="{BB962C8B-B14F-4D97-AF65-F5344CB8AC3E}">
        <p14:creationId xmlns:p14="http://schemas.microsoft.com/office/powerpoint/2010/main" val="2799861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F8503-F638-9445-97F3-2FB3A3951758}"/>
              </a:ext>
            </a:extLst>
          </p:cNvPr>
          <p:cNvSpPr>
            <a:spLocks noGrp="1"/>
          </p:cNvSpPr>
          <p:nvPr>
            <p:ph type="title"/>
          </p:nvPr>
        </p:nvSpPr>
        <p:spPr/>
        <p:txBody>
          <a:bodyPr/>
          <a:lstStyle/>
          <a:p>
            <a:r>
              <a:rPr lang="en-US" dirty="0"/>
              <a:t>Father’s occupation</a:t>
            </a:r>
          </a:p>
        </p:txBody>
      </p:sp>
      <p:graphicFrame>
        <p:nvGraphicFramePr>
          <p:cNvPr id="4" name="Content Placeholder 3">
            <a:extLst>
              <a:ext uri="{FF2B5EF4-FFF2-40B4-BE49-F238E27FC236}">
                <a16:creationId xmlns:a16="http://schemas.microsoft.com/office/drawing/2014/main" id="{47252FE2-AF1E-B14B-A18D-AAD7652614DF}"/>
              </a:ext>
            </a:extLst>
          </p:cNvPr>
          <p:cNvGraphicFramePr>
            <a:graphicFrameLocks noGrp="1"/>
          </p:cNvGraphicFramePr>
          <p:nvPr>
            <p:ph idx="1"/>
            <p:extLst>
              <p:ext uri="{D42A27DB-BD31-4B8C-83A1-F6EECF244321}">
                <p14:modId xmlns:p14="http://schemas.microsoft.com/office/powerpoint/2010/main" val="1645945510"/>
              </p:ext>
            </p:extLst>
          </p:nvPr>
        </p:nvGraphicFramePr>
        <p:xfrm>
          <a:off x="1434563" y="2037897"/>
          <a:ext cx="8885094" cy="3784600"/>
        </p:xfrm>
        <a:graphic>
          <a:graphicData uri="http://schemas.openxmlformats.org/drawingml/2006/table">
            <a:tbl>
              <a:tblPr firstRow="1" bandRow="1">
                <a:tableStyleId>{5C22544A-7EE6-4342-B048-85BDC9FD1C3A}</a:tableStyleId>
              </a:tblPr>
              <a:tblGrid>
                <a:gridCol w="2957739">
                  <a:extLst>
                    <a:ext uri="{9D8B030D-6E8A-4147-A177-3AD203B41FA5}">
                      <a16:colId xmlns:a16="http://schemas.microsoft.com/office/drawing/2014/main" val="2783408548"/>
                    </a:ext>
                  </a:extLst>
                </a:gridCol>
                <a:gridCol w="2732315">
                  <a:extLst>
                    <a:ext uri="{9D8B030D-6E8A-4147-A177-3AD203B41FA5}">
                      <a16:colId xmlns:a16="http://schemas.microsoft.com/office/drawing/2014/main" val="2796947510"/>
                    </a:ext>
                  </a:extLst>
                </a:gridCol>
                <a:gridCol w="3195040">
                  <a:extLst>
                    <a:ext uri="{9D8B030D-6E8A-4147-A177-3AD203B41FA5}">
                      <a16:colId xmlns:a16="http://schemas.microsoft.com/office/drawing/2014/main" val="2922508282"/>
                    </a:ext>
                  </a:extLst>
                </a:gridCol>
              </a:tblGrid>
              <a:tr h="370840">
                <a:tc>
                  <a:txBody>
                    <a:bodyPr/>
                    <a:lstStyle/>
                    <a:p>
                      <a:pPr marL="0" marR="0">
                        <a:spcBef>
                          <a:spcPts val="0"/>
                        </a:spcBef>
                        <a:spcAft>
                          <a:spcPts val="0"/>
                        </a:spcAft>
                      </a:pPr>
                      <a:r>
                        <a:rPr lang="en-US" sz="2400" b="1" dirty="0">
                          <a:effectLst/>
                          <a:latin typeface="Times" pitchFamily="2" charset="0"/>
                          <a:ea typeface="Times New Roman" pitchFamily="2" charset="0"/>
                          <a:cs typeface="Times" pitchFamily="2" charset="0"/>
                        </a:rPr>
                        <a:t>Father's Occupation</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0" marR="0" algn="ctr">
                        <a:spcBef>
                          <a:spcPts val="0"/>
                        </a:spcBef>
                        <a:spcAft>
                          <a:spcPts val="0"/>
                        </a:spcAft>
                      </a:pPr>
                      <a:r>
                        <a:rPr lang="en-US" sz="2400" b="1" dirty="0">
                          <a:effectLst/>
                          <a:latin typeface="Times" pitchFamily="2" charset="0"/>
                          <a:ea typeface="Times New Roman" pitchFamily="2" charset="0"/>
                          <a:cs typeface="Times" pitchFamily="2" charset="0"/>
                        </a:rPr>
                        <a:t>Frequency </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0" marR="0" algn="ctr">
                        <a:spcBef>
                          <a:spcPts val="0"/>
                        </a:spcBef>
                        <a:spcAft>
                          <a:spcPts val="0"/>
                        </a:spcAft>
                      </a:pPr>
                      <a:r>
                        <a:rPr lang="en-US" sz="2400" b="1" dirty="0">
                          <a:effectLst/>
                          <a:latin typeface="Times" pitchFamily="2" charset="0"/>
                          <a:ea typeface="Times New Roman" pitchFamily="2" charset="0"/>
                          <a:cs typeface="Times" pitchFamily="2" charset="0"/>
                        </a:rPr>
                        <a:t>Percentages </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extLst>
                  <a:ext uri="{0D108BD9-81ED-4DB2-BD59-A6C34878D82A}">
                    <a16:rowId xmlns:a16="http://schemas.microsoft.com/office/drawing/2014/main" val="2831347884"/>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Artisan</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86</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8.6</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3937191863"/>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Business</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250</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25.0</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2136973583"/>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Civil service</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183</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18.3</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3726292841"/>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Farming</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dirty="0">
                          <a:effectLst/>
                          <a:latin typeface="Times" pitchFamily="2" charset="0"/>
                          <a:ea typeface="Times New Roman" pitchFamily="2" charset="0"/>
                          <a:cs typeface="Times" pitchFamily="2" charset="0"/>
                        </a:rPr>
                        <a:t>281</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28.1</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2261646605"/>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Petty trading</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84</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8.4</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1378259517"/>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Others (Driving, tailoring, etc.)</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dirty="0">
                          <a:effectLst/>
                          <a:latin typeface="Times" pitchFamily="2" charset="0"/>
                          <a:ea typeface="Times New Roman" pitchFamily="2" charset="0"/>
                          <a:cs typeface="Times" pitchFamily="2" charset="0"/>
                        </a:rPr>
                        <a:t>117</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dirty="0">
                          <a:effectLst/>
                          <a:latin typeface="Times" pitchFamily="2" charset="0"/>
                          <a:ea typeface="Times New Roman" pitchFamily="2" charset="0"/>
                          <a:cs typeface="Times" pitchFamily="2" charset="0"/>
                        </a:rPr>
                        <a:t>11.7</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2259206117"/>
                  </a:ext>
                </a:extLst>
              </a:tr>
              <a:tr h="370840">
                <a:tc>
                  <a:txBody>
                    <a:bodyPr/>
                    <a:lstStyle/>
                    <a:p>
                      <a:pPr algn="l"/>
                      <a:r>
                        <a:rPr lang="en-US" sz="2400" b="1" dirty="0">
                          <a:latin typeface="Times" pitchFamily="2" charset="0"/>
                        </a:rPr>
                        <a:t>Total</a:t>
                      </a:r>
                    </a:p>
                  </a:txBody>
                  <a:tcPr/>
                </a:tc>
                <a:tc>
                  <a:txBody>
                    <a:bodyPr/>
                    <a:lstStyle/>
                    <a:p>
                      <a:pPr algn="ctr"/>
                      <a:r>
                        <a:rPr lang="en-US" sz="2400" b="1" dirty="0">
                          <a:latin typeface="Times" pitchFamily="2" charset="0"/>
                        </a:rPr>
                        <a:t>1001</a:t>
                      </a:r>
                    </a:p>
                  </a:txBody>
                  <a:tcPr/>
                </a:tc>
                <a:tc>
                  <a:txBody>
                    <a:bodyPr/>
                    <a:lstStyle/>
                    <a:p>
                      <a:pPr algn="ctr"/>
                      <a:r>
                        <a:rPr lang="en-US" sz="2400" b="1" dirty="0">
                          <a:latin typeface="Times" pitchFamily="2" charset="0"/>
                        </a:rPr>
                        <a:t>100</a:t>
                      </a:r>
                    </a:p>
                  </a:txBody>
                  <a:tcPr/>
                </a:tc>
                <a:extLst>
                  <a:ext uri="{0D108BD9-81ED-4DB2-BD59-A6C34878D82A}">
                    <a16:rowId xmlns:a16="http://schemas.microsoft.com/office/drawing/2014/main" val="1292144994"/>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615757301"/>
                  </a:ext>
                </a:extLst>
              </a:tr>
            </a:tbl>
          </a:graphicData>
        </a:graphic>
      </p:graphicFrame>
    </p:spTree>
    <p:extLst>
      <p:ext uri="{BB962C8B-B14F-4D97-AF65-F5344CB8AC3E}">
        <p14:creationId xmlns:p14="http://schemas.microsoft.com/office/powerpoint/2010/main" val="1472334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8FB1B-2A50-5A49-9E24-36BEDC93BB59}"/>
              </a:ext>
            </a:extLst>
          </p:cNvPr>
          <p:cNvSpPr>
            <a:spLocks noGrp="1"/>
          </p:cNvSpPr>
          <p:nvPr>
            <p:ph type="title"/>
          </p:nvPr>
        </p:nvSpPr>
        <p:spPr/>
        <p:txBody>
          <a:bodyPr/>
          <a:lstStyle/>
          <a:p>
            <a:r>
              <a:rPr lang="en-US" dirty="0"/>
              <a:t>Mother’s occupation</a:t>
            </a:r>
          </a:p>
        </p:txBody>
      </p:sp>
      <p:graphicFrame>
        <p:nvGraphicFramePr>
          <p:cNvPr id="4" name="Content Placeholder 3">
            <a:extLst>
              <a:ext uri="{FF2B5EF4-FFF2-40B4-BE49-F238E27FC236}">
                <a16:creationId xmlns:a16="http://schemas.microsoft.com/office/drawing/2014/main" id="{FE9BFA97-0CED-7A45-95E7-535F7125964B}"/>
              </a:ext>
            </a:extLst>
          </p:cNvPr>
          <p:cNvGraphicFramePr>
            <a:graphicFrameLocks noGrp="1"/>
          </p:cNvGraphicFramePr>
          <p:nvPr>
            <p:ph idx="1"/>
            <p:extLst>
              <p:ext uri="{D42A27DB-BD31-4B8C-83A1-F6EECF244321}">
                <p14:modId xmlns:p14="http://schemas.microsoft.com/office/powerpoint/2010/main" val="3986427478"/>
              </p:ext>
            </p:extLst>
          </p:nvPr>
        </p:nvGraphicFramePr>
        <p:xfrm>
          <a:off x="1450975" y="2016125"/>
          <a:ext cx="8738054" cy="3784600"/>
        </p:xfrm>
        <a:graphic>
          <a:graphicData uri="http://schemas.openxmlformats.org/drawingml/2006/table">
            <a:tbl>
              <a:tblPr firstRow="1" bandRow="1">
                <a:tableStyleId>{5C22544A-7EE6-4342-B048-85BDC9FD1C3A}</a:tableStyleId>
              </a:tblPr>
              <a:tblGrid>
                <a:gridCol w="3055711">
                  <a:extLst>
                    <a:ext uri="{9D8B030D-6E8A-4147-A177-3AD203B41FA5}">
                      <a16:colId xmlns:a16="http://schemas.microsoft.com/office/drawing/2014/main" val="2051901167"/>
                    </a:ext>
                  </a:extLst>
                </a:gridCol>
                <a:gridCol w="2503714">
                  <a:extLst>
                    <a:ext uri="{9D8B030D-6E8A-4147-A177-3AD203B41FA5}">
                      <a16:colId xmlns:a16="http://schemas.microsoft.com/office/drawing/2014/main" val="181008236"/>
                    </a:ext>
                  </a:extLst>
                </a:gridCol>
                <a:gridCol w="3178629">
                  <a:extLst>
                    <a:ext uri="{9D8B030D-6E8A-4147-A177-3AD203B41FA5}">
                      <a16:colId xmlns:a16="http://schemas.microsoft.com/office/drawing/2014/main" val="2318633406"/>
                    </a:ext>
                  </a:extLst>
                </a:gridCol>
              </a:tblGrid>
              <a:tr h="370840">
                <a:tc>
                  <a:txBody>
                    <a:bodyPr/>
                    <a:lstStyle/>
                    <a:p>
                      <a:pPr marL="0" marR="0">
                        <a:spcBef>
                          <a:spcPts val="0"/>
                        </a:spcBef>
                        <a:spcAft>
                          <a:spcPts val="0"/>
                        </a:spcAft>
                      </a:pPr>
                      <a:r>
                        <a:rPr lang="en-US" sz="2400" b="1" dirty="0">
                          <a:effectLst/>
                          <a:latin typeface="Times" pitchFamily="2" charset="0"/>
                          <a:ea typeface="Times New Roman" pitchFamily="2" charset="0"/>
                          <a:cs typeface="Times" pitchFamily="2" charset="0"/>
                        </a:rPr>
                        <a:t>Mother’s Occupation</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0" marR="0" algn="ctr">
                        <a:spcBef>
                          <a:spcPts val="0"/>
                        </a:spcBef>
                        <a:spcAft>
                          <a:spcPts val="0"/>
                        </a:spcAft>
                      </a:pPr>
                      <a:r>
                        <a:rPr lang="en-US" sz="2400" b="1" dirty="0">
                          <a:effectLst/>
                          <a:latin typeface="Times" pitchFamily="2" charset="0"/>
                          <a:ea typeface="Times New Roman" pitchFamily="2" charset="0"/>
                          <a:cs typeface="Times" pitchFamily="2" charset="0"/>
                        </a:rPr>
                        <a:t>Frequency </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0" marR="0" algn="ctr">
                        <a:spcBef>
                          <a:spcPts val="0"/>
                        </a:spcBef>
                        <a:spcAft>
                          <a:spcPts val="0"/>
                        </a:spcAft>
                      </a:pPr>
                      <a:r>
                        <a:rPr lang="en-US" sz="2400" b="1" dirty="0">
                          <a:effectLst/>
                          <a:latin typeface="Times" pitchFamily="2" charset="0"/>
                          <a:ea typeface="Times New Roman" pitchFamily="2" charset="0"/>
                          <a:cs typeface="Times" pitchFamily="2" charset="0"/>
                        </a:rPr>
                        <a:t>Percentages </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extLst>
                  <a:ext uri="{0D108BD9-81ED-4DB2-BD59-A6C34878D82A}">
                    <a16:rowId xmlns:a16="http://schemas.microsoft.com/office/drawing/2014/main" val="3274884651"/>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Artisan</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62</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6.2</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2372403333"/>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Business</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121</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12.1</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461797012"/>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Civil service</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16</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1.6</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2964279767"/>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Farming</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39</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3.9</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3967754084"/>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Home making</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289</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28.9</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714624620"/>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Petty trading</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426</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42.6</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1806934234"/>
                  </a:ext>
                </a:extLst>
              </a:tr>
              <a:tr h="370840">
                <a:tc>
                  <a:txBody>
                    <a:bodyPr/>
                    <a:lstStyle/>
                    <a:p>
                      <a:pPr marL="38100" marR="38100">
                        <a:spcBef>
                          <a:spcPts val="0"/>
                        </a:spcBef>
                        <a:spcAft>
                          <a:spcPts val="0"/>
                        </a:spcAft>
                      </a:pPr>
                      <a:r>
                        <a:rPr lang="en-US" sz="2400" dirty="0">
                          <a:effectLst/>
                          <a:latin typeface="Times" pitchFamily="2" charset="0"/>
                          <a:ea typeface="Times New Roman" pitchFamily="2" charset="0"/>
                          <a:cs typeface="Times" pitchFamily="2" charset="0"/>
                        </a:rPr>
                        <a:t>Others (Tailoring, Not working)</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gn="ctr">
                        <a:spcBef>
                          <a:spcPts val="0"/>
                        </a:spcBef>
                        <a:spcAft>
                          <a:spcPts val="0"/>
                        </a:spcAft>
                      </a:pPr>
                      <a:r>
                        <a:rPr lang="en-US" sz="2400">
                          <a:effectLst/>
                          <a:latin typeface="Times" pitchFamily="2" charset="0"/>
                          <a:ea typeface="Times New Roman" pitchFamily="2" charset="0"/>
                          <a:cs typeface="Times" pitchFamily="2" charset="0"/>
                        </a:rPr>
                        <a:t>48</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gn="ctr">
                        <a:spcBef>
                          <a:spcPts val="0"/>
                        </a:spcBef>
                        <a:spcAft>
                          <a:spcPts val="0"/>
                        </a:spcAft>
                      </a:pPr>
                      <a:r>
                        <a:rPr lang="en-US" sz="2400" dirty="0">
                          <a:effectLst/>
                          <a:latin typeface="Times" pitchFamily="2" charset="0"/>
                          <a:ea typeface="Times New Roman" pitchFamily="2" charset="0"/>
                          <a:cs typeface="Times" pitchFamily="2" charset="0"/>
                        </a:rPr>
                        <a:t>4.8</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1012625888"/>
                  </a:ext>
                </a:extLst>
              </a:tr>
              <a:tr h="370840">
                <a:tc>
                  <a:txBody>
                    <a:bodyPr/>
                    <a:lstStyle/>
                    <a:p>
                      <a:pPr algn="l"/>
                      <a:r>
                        <a:rPr lang="en-US" sz="2400" b="1" dirty="0">
                          <a:latin typeface="Times" pitchFamily="2" charset="0"/>
                        </a:rPr>
                        <a:t>Total</a:t>
                      </a:r>
                    </a:p>
                  </a:txBody>
                  <a:tcPr/>
                </a:tc>
                <a:tc>
                  <a:txBody>
                    <a:bodyPr/>
                    <a:lstStyle/>
                    <a:p>
                      <a:pPr algn="ctr"/>
                      <a:r>
                        <a:rPr lang="en-US" sz="2400" b="1" dirty="0">
                          <a:latin typeface="Times" pitchFamily="2" charset="0"/>
                        </a:rPr>
                        <a:t>1001</a:t>
                      </a:r>
                    </a:p>
                  </a:txBody>
                  <a:tcPr/>
                </a:tc>
                <a:tc>
                  <a:txBody>
                    <a:bodyPr/>
                    <a:lstStyle/>
                    <a:p>
                      <a:pPr algn="ctr"/>
                      <a:r>
                        <a:rPr lang="en-US" sz="2400" b="1" dirty="0">
                          <a:latin typeface="Times" pitchFamily="2" charset="0"/>
                        </a:rPr>
                        <a:t>100</a:t>
                      </a:r>
                    </a:p>
                  </a:txBody>
                  <a:tcPr/>
                </a:tc>
                <a:extLst>
                  <a:ext uri="{0D108BD9-81ED-4DB2-BD59-A6C34878D82A}">
                    <a16:rowId xmlns:a16="http://schemas.microsoft.com/office/drawing/2014/main" val="1362638371"/>
                  </a:ext>
                </a:extLst>
              </a:tr>
            </a:tbl>
          </a:graphicData>
        </a:graphic>
      </p:graphicFrame>
    </p:spTree>
    <p:extLst>
      <p:ext uri="{BB962C8B-B14F-4D97-AF65-F5344CB8AC3E}">
        <p14:creationId xmlns:p14="http://schemas.microsoft.com/office/powerpoint/2010/main" val="3868832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8A80-81BC-ED4A-A33E-847C8B0A528C}"/>
              </a:ext>
            </a:extLst>
          </p:cNvPr>
          <p:cNvSpPr>
            <a:spLocks noGrp="1"/>
          </p:cNvSpPr>
          <p:nvPr>
            <p:ph type="title"/>
          </p:nvPr>
        </p:nvSpPr>
        <p:spPr/>
        <p:txBody>
          <a:bodyPr/>
          <a:lstStyle/>
          <a:p>
            <a:r>
              <a:rPr lang="en-US" dirty="0"/>
              <a:t>Parents education</a:t>
            </a:r>
          </a:p>
        </p:txBody>
      </p:sp>
      <p:graphicFrame>
        <p:nvGraphicFramePr>
          <p:cNvPr id="4" name="Content Placeholder 3">
            <a:extLst>
              <a:ext uri="{FF2B5EF4-FFF2-40B4-BE49-F238E27FC236}">
                <a16:creationId xmlns:a16="http://schemas.microsoft.com/office/drawing/2014/main" id="{03FEB64E-B15F-FB49-94D6-D0D70C75F884}"/>
              </a:ext>
            </a:extLst>
          </p:cNvPr>
          <p:cNvGraphicFramePr>
            <a:graphicFrameLocks noGrp="1"/>
          </p:cNvGraphicFramePr>
          <p:nvPr>
            <p:ph idx="1"/>
            <p:extLst>
              <p:ext uri="{D42A27DB-BD31-4B8C-83A1-F6EECF244321}">
                <p14:modId xmlns:p14="http://schemas.microsoft.com/office/powerpoint/2010/main" val="2670899915"/>
              </p:ext>
            </p:extLst>
          </p:nvPr>
        </p:nvGraphicFramePr>
        <p:xfrm>
          <a:off x="1450975" y="2016125"/>
          <a:ext cx="9604374" cy="2966720"/>
        </p:xfrm>
        <a:graphic>
          <a:graphicData uri="http://schemas.openxmlformats.org/drawingml/2006/table">
            <a:tbl>
              <a:tblPr firstRow="1" bandRow="1">
                <a:tableStyleId>{5C22544A-7EE6-4342-B048-85BDC9FD1C3A}</a:tableStyleId>
              </a:tblPr>
              <a:tblGrid>
                <a:gridCol w="3201458">
                  <a:extLst>
                    <a:ext uri="{9D8B030D-6E8A-4147-A177-3AD203B41FA5}">
                      <a16:colId xmlns:a16="http://schemas.microsoft.com/office/drawing/2014/main" val="3376550681"/>
                    </a:ext>
                  </a:extLst>
                </a:gridCol>
                <a:gridCol w="3201458">
                  <a:extLst>
                    <a:ext uri="{9D8B030D-6E8A-4147-A177-3AD203B41FA5}">
                      <a16:colId xmlns:a16="http://schemas.microsoft.com/office/drawing/2014/main" val="3104708914"/>
                    </a:ext>
                  </a:extLst>
                </a:gridCol>
                <a:gridCol w="3201458">
                  <a:extLst>
                    <a:ext uri="{9D8B030D-6E8A-4147-A177-3AD203B41FA5}">
                      <a16:colId xmlns:a16="http://schemas.microsoft.com/office/drawing/2014/main" val="462081910"/>
                    </a:ext>
                  </a:extLst>
                </a:gridCol>
              </a:tblGrid>
              <a:tr h="370840">
                <a:tc>
                  <a:txBody>
                    <a:bodyPr/>
                    <a:lstStyle/>
                    <a:p>
                      <a:pPr marL="0" marR="0">
                        <a:spcBef>
                          <a:spcPts val="0"/>
                        </a:spcBef>
                        <a:spcAft>
                          <a:spcPts val="0"/>
                        </a:spcAft>
                      </a:pPr>
                      <a:r>
                        <a:rPr lang="en-US" sz="2400" b="1" dirty="0">
                          <a:effectLst/>
                          <a:latin typeface="Times" pitchFamily="2" charset="0"/>
                          <a:ea typeface="Times New Roman" pitchFamily="2" charset="0"/>
                          <a:cs typeface="Times" pitchFamily="2" charset="0"/>
                        </a:rPr>
                        <a:t>Parent's Education</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0" marR="0">
                        <a:spcBef>
                          <a:spcPts val="0"/>
                        </a:spcBef>
                        <a:spcAft>
                          <a:spcPts val="0"/>
                        </a:spcAft>
                      </a:pPr>
                      <a:r>
                        <a:rPr lang="en-US" sz="2400" b="1">
                          <a:effectLst/>
                          <a:latin typeface="Times" pitchFamily="2" charset="0"/>
                          <a:ea typeface="Times New Roman" pitchFamily="2" charset="0"/>
                          <a:cs typeface="Times" pitchFamily="2" charset="0"/>
                        </a:rPr>
                        <a:t>Father</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0" marR="0">
                        <a:spcBef>
                          <a:spcPts val="0"/>
                        </a:spcBef>
                        <a:spcAft>
                          <a:spcPts val="0"/>
                        </a:spcAft>
                      </a:pPr>
                      <a:r>
                        <a:rPr lang="en-US" sz="2400" b="1">
                          <a:effectLst/>
                          <a:latin typeface="Times" pitchFamily="2" charset="0"/>
                          <a:ea typeface="Times New Roman" pitchFamily="2" charset="0"/>
                          <a:cs typeface="Times" pitchFamily="2" charset="0"/>
                        </a:rPr>
                        <a:t>Mother</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tc>
                <a:extLst>
                  <a:ext uri="{0D108BD9-81ED-4DB2-BD59-A6C34878D82A}">
                    <a16:rowId xmlns:a16="http://schemas.microsoft.com/office/drawing/2014/main" val="2823141813"/>
                  </a:ext>
                </a:extLst>
              </a:tr>
              <a:tr h="370840">
                <a:tc>
                  <a:txBody>
                    <a:bodyPr/>
                    <a:lstStyle/>
                    <a:p>
                      <a:pPr marL="38100" marR="38100">
                        <a:lnSpc>
                          <a:spcPts val="1600"/>
                        </a:lnSpc>
                        <a:spcBef>
                          <a:spcPts val="0"/>
                        </a:spcBef>
                        <a:spcAft>
                          <a:spcPts val="0"/>
                        </a:spcAft>
                      </a:pPr>
                      <a:r>
                        <a:rPr lang="en-US" sz="2400" dirty="0" err="1">
                          <a:effectLst/>
                          <a:latin typeface="Times" pitchFamily="2" charset="0"/>
                          <a:ea typeface="Times New Roman" pitchFamily="2" charset="0"/>
                          <a:cs typeface="Times" pitchFamily="2" charset="0"/>
                        </a:rPr>
                        <a:t>Islamiyya</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nSpc>
                          <a:spcPts val="1600"/>
                        </a:lnSpc>
                        <a:spcBef>
                          <a:spcPts val="0"/>
                        </a:spcBef>
                        <a:spcAft>
                          <a:spcPts val="0"/>
                        </a:spcAft>
                      </a:pPr>
                      <a:r>
                        <a:rPr lang="en-US" sz="2400">
                          <a:effectLst/>
                          <a:latin typeface="Times" pitchFamily="2" charset="0"/>
                          <a:ea typeface="Times New Roman" pitchFamily="2" charset="0"/>
                          <a:cs typeface="Times" pitchFamily="2" charset="0"/>
                        </a:rPr>
                        <a:t>274 (17.4%)</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spcBef>
                          <a:spcPts val="0"/>
                        </a:spcBef>
                        <a:spcAft>
                          <a:spcPts val="0"/>
                        </a:spcAft>
                      </a:pPr>
                      <a:r>
                        <a:rPr lang="en-US" sz="2400">
                          <a:effectLst/>
                          <a:latin typeface="Times" pitchFamily="2" charset="0"/>
                          <a:ea typeface="Times New Roman" pitchFamily="2" charset="0"/>
                          <a:cs typeface="Times" pitchFamily="2" charset="0"/>
                        </a:rPr>
                        <a:t>421 (42.1%)</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4001973389"/>
                  </a:ext>
                </a:extLst>
              </a:tr>
              <a:tr h="370840">
                <a:tc>
                  <a:txBody>
                    <a:bodyPr/>
                    <a:lstStyle/>
                    <a:p>
                      <a:pPr marL="38100" marR="38100">
                        <a:lnSpc>
                          <a:spcPts val="1600"/>
                        </a:lnSpc>
                        <a:spcBef>
                          <a:spcPts val="0"/>
                        </a:spcBef>
                        <a:spcAft>
                          <a:spcPts val="0"/>
                        </a:spcAft>
                      </a:pPr>
                      <a:r>
                        <a:rPr lang="en-US" sz="2400" dirty="0">
                          <a:effectLst/>
                          <a:latin typeface="Times" pitchFamily="2" charset="0"/>
                          <a:ea typeface="Times New Roman" pitchFamily="2" charset="0"/>
                          <a:cs typeface="Times" pitchFamily="2" charset="0"/>
                        </a:rPr>
                        <a:t>Non-formal Education</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nSpc>
                          <a:spcPts val="1600"/>
                        </a:lnSpc>
                        <a:spcBef>
                          <a:spcPts val="0"/>
                        </a:spcBef>
                        <a:spcAft>
                          <a:spcPts val="0"/>
                        </a:spcAft>
                      </a:pPr>
                      <a:r>
                        <a:rPr lang="en-US" sz="2400">
                          <a:effectLst/>
                          <a:latin typeface="Times" pitchFamily="2" charset="0"/>
                          <a:ea typeface="Times New Roman" pitchFamily="2" charset="0"/>
                          <a:cs typeface="Times" pitchFamily="2" charset="0"/>
                        </a:rPr>
                        <a:t>98    (9.8%)</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spcBef>
                          <a:spcPts val="0"/>
                        </a:spcBef>
                        <a:spcAft>
                          <a:spcPts val="0"/>
                        </a:spcAft>
                      </a:pPr>
                      <a:r>
                        <a:rPr lang="en-US" sz="2400">
                          <a:effectLst/>
                          <a:latin typeface="Times" pitchFamily="2" charset="0"/>
                          <a:ea typeface="Times New Roman" pitchFamily="2" charset="0"/>
                          <a:cs typeface="Times" pitchFamily="2" charset="0"/>
                        </a:rPr>
                        <a:t>127 (12.7%)</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1822450220"/>
                  </a:ext>
                </a:extLst>
              </a:tr>
              <a:tr h="370840">
                <a:tc>
                  <a:txBody>
                    <a:bodyPr/>
                    <a:lstStyle/>
                    <a:p>
                      <a:pPr marL="38100" marR="38100">
                        <a:lnSpc>
                          <a:spcPts val="1600"/>
                        </a:lnSpc>
                        <a:spcBef>
                          <a:spcPts val="0"/>
                        </a:spcBef>
                        <a:spcAft>
                          <a:spcPts val="0"/>
                        </a:spcAft>
                      </a:pPr>
                      <a:r>
                        <a:rPr lang="en-US" sz="2400" dirty="0">
                          <a:effectLst/>
                          <a:latin typeface="Times" pitchFamily="2" charset="0"/>
                          <a:ea typeface="Times New Roman" pitchFamily="2" charset="0"/>
                          <a:cs typeface="Times" pitchFamily="2" charset="0"/>
                        </a:rPr>
                        <a:t>Primary</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nSpc>
                          <a:spcPts val="1600"/>
                        </a:lnSpc>
                        <a:spcBef>
                          <a:spcPts val="0"/>
                        </a:spcBef>
                        <a:spcAft>
                          <a:spcPts val="0"/>
                        </a:spcAft>
                      </a:pPr>
                      <a:r>
                        <a:rPr lang="en-US" sz="2400">
                          <a:effectLst/>
                          <a:latin typeface="Times" pitchFamily="2" charset="0"/>
                          <a:ea typeface="Times New Roman" pitchFamily="2" charset="0"/>
                          <a:cs typeface="Times" pitchFamily="2" charset="0"/>
                        </a:rPr>
                        <a:t>106 (10.6%)</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spcBef>
                          <a:spcPts val="0"/>
                        </a:spcBef>
                        <a:spcAft>
                          <a:spcPts val="0"/>
                        </a:spcAft>
                      </a:pPr>
                      <a:r>
                        <a:rPr lang="en-US" sz="2400">
                          <a:effectLst/>
                          <a:latin typeface="Times" pitchFamily="2" charset="0"/>
                          <a:ea typeface="Times New Roman" pitchFamily="2" charset="0"/>
                          <a:cs typeface="Times" pitchFamily="2" charset="0"/>
                        </a:rPr>
                        <a:t>205 (20.5%)</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2687907760"/>
                  </a:ext>
                </a:extLst>
              </a:tr>
              <a:tr h="370840">
                <a:tc>
                  <a:txBody>
                    <a:bodyPr/>
                    <a:lstStyle/>
                    <a:p>
                      <a:pPr marL="38100" marR="38100">
                        <a:lnSpc>
                          <a:spcPts val="1600"/>
                        </a:lnSpc>
                        <a:spcBef>
                          <a:spcPts val="0"/>
                        </a:spcBef>
                        <a:spcAft>
                          <a:spcPts val="0"/>
                        </a:spcAft>
                      </a:pPr>
                      <a:r>
                        <a:rPr lang="en-US" sz="2400" dirty="0">
                          <a:effectLst/>
                          <a:latin typeface="Times" pitchFamily="2" charset="0"/>
                          <a:ea typeface="Times New Roman" pitchFamily="2" charset="0"/>
                          <a:cs typeface="Times" pitchFamily="2" charset="0"/>
                        </a:rPr>
                        <a:t>Secondary</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nSpc>
                          <a:spcPts val="1600"/>
                        </a:lnSpc>
                        <a:spcBef>
                          <a:spcPts val="0"/>
                        </a:spcBef>
                        <a:spcAft>
                          <a:spcPts val="0"/>
                        </a:spcAft>
                      </a:pPr>
                      <a:r>
                        <a:rPr lang="en-US" sz="2400">
                          <a:effectLst/>
                          <a:latin typeface="Times" pitchFamily="2" charset="0"/>
                          <a:ea typeface="Times New Roman" pitchFamily="2" charset="0"/>
                          <a:cs typeface="Times" pitchFamily="2" charset="0"/>
                        </a:rPr>
                        <a:t>329 (32.9%)</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spcBef>
                          <a:spcPts val="0"/>
                        </a:spcBef>
                        <a:spcAft>
                          <a:spcPts val="0"/>
                        </a:spcAft>
                      </a:pPr>
                      <a:r>
                        <a:rPr lang="en-US" sz="2400">
                          <a:effectLst/>
                          <a:latin typeface="Times" pitchFamily="2" charset="0"/>
                          <a:ea typeface="Times New Roman" pitchFamily="2" charset="0"/>
                          <a:cs typeface="Times" pitchFamily="2" charset="0"/>
                        </a:rPr>
                        <a:t>210 (21.0%)</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1508861753"/>
                  </a:ext>
                </a:extLst>
              </a:tr>
              <a:tr h="370840">
                <a:tc>
                  <a:txBody>
                    <a:bodyPr/>
                    <a:lstStyle/>
                    <a:p>
                      <a:pPr marL="38100" marR="38100">
                        <a:lnSpc>
                          <a:spcPts val="1600"/>
                        </a:lnSpc>
                        <a:spcBef>
                          <a:spcPts val="0"/>
                        </a:spcBef>
                        <a:spcAft>
                          <a:spcPts val="0"/>
                        </a:spcAft>
                      </a:pPr>
                      <a:r>
                        <a:rPr lang="en-US" sz="2400" dirty="0">
                          <a:effectLst/>
                          <a:latin typeface="Times" pitchFamily="2" charset="0"/>
                          <a:ea typeface="Times New Roman" pitchFamily="2" charset="0"/>
                          <a:cs typeface="Times" pitchFamily="2" charset="0"/>
                        </a:rPr>
                        <a:t>Tertiary</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nSpc>
                          <a:spcPts val="1600"/>
                        </a:lnSpc>
                        <a:spcBef>
                          <a:spcPts val="0"/>
                        </a:spcBef>
                        <a:spcAft>
                          <a:spcPts val="0"/>
                        </a:spcAft>
                      </a:pPr>
                      <a:r>
                        <a:rPr lang="en-US" sz="2400">
                          <a:effectLst/>
                          <a:latin typeface="Times" pitchFamily="2" charset="0"/>
                          <a:ea typeface="Times New Roman" pitchFamily="2" charset="0"/>
                          <a:cs typeface="Times" pitchFamily="2" charset="0"/>
                        </a:rPr>
                        <a:t>191 (19.1%)</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spcBef>
                          <a:spcPts val="0"/>
                        </a:spcBef>
                        <a:spcAft>
                          <a:spcPts val="0"/>
                        </a:spcAft>
                      </a:pPr>
                      <a:r>
                        <a:rPr lang="en-US" sz="2400">
                          <a:effectLst/>
                          <a:latin typeface="Times" pitchFamily="2" charset="0"/>
                          <a:ea typeface="Times New Roman" pitchFamily="2" charset="0"/>
                          <a:cs typeface="Times" pitchFamily="2" charset="0"/>
                        </a:rPr>
                        <a:t>35 (3.5%)</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1538904597"/>
                  </a:ext>
                </a:extLst>
              </a:tr>
              <a:tr h="370840">
                <a:tc>
                  <a:txBody>
                    <a:bodyPr/>
                    <a:lstStyle/>
                    <a:p>
                      <a:pPr marL="38100" marR="38100">
                        <a:lnSpc>
                          <a:spcPts val="1600"/>
                        </a:lnSpc>
                        <a:spcBef>
                          <a:spcPts val="0"/>
                        </a:spcBef>
                        <a:spcAft>
                          <a:spcPts val="0"/>
                        </a:spcAft>
                      </a:pPr>
                      <a:r>
                        <a:rPr lang="en-US" sz="2400" dirty="0">
                          <a:effectLst/>
                          <a:latin typeface="Times" pitchFamily="2" charset="0"/>
                          <a:ea typeface="Times New Roman" pitchFamily="2" charset="0"/>
                          <a:cs typeface="Times" pitchFamily="2" charset="0"/>
                        </a:rPr>
                        <a:t>Other (Masters, PhD)</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nSpc>
                          <a:spcPts val="1600"/>
                        </a:lnSpc>
                        <a:spcBef>
                          <a:spcPts val="0"/>
                        </a:spcBef>
                        <a:spcAft>
                          <a:spcPts val="0"/>
                        </a:spcAft>
                      </a:pPr>
                      <a:r>
                        <a:rPr lang="en-US" sz="2400">
                          <a:effectLst/>
                          <a:latin typeface="Times" pitchFamily="2" charset="0"/>
                          <a:ea typeface="Times New Roman" pitchFamily="2" charset="0"/>
                          <a:cs typeface="Times" pitchFamily="2" charset="0"/>
                        </a:rPr>
                        <a:t>3     (0.3%)</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spcBef>
                          <a:spcPts val="0"/>
                        </a:spcBef>
                        <a:spcAft>
                          <a:spcPts val="0"/>
                        </a:spcAft>
                      </a:pPr>
                      <a:r>
                        <a:rPr lang="en-US" sz="2400">
                          <a:effectLst/>
                          <a:latin typeface="Times" pitchFamily="2" charset="0"/>
                          <a:ea typeface="Times New Roman" pitchFamily="2" charset="0"/>
                          <a:cs typeface="Times" pitchFamily="2" charset="0"/>
                        </a:rPr>
                        <a:t>3(0.3%)</a:t>
                      </a:r>
                      <a:endParaRPr lang="en-US" sz="240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3354639837"/>
                  </a:ext>
                </a:extLst>
              </a:tr>
              <a:tr h="370840">
                <a:tc>
                  <a:txBody>
                    <a:bodyPr/>
                    <a:lstStyle/>
                    <a:p>
                      <a:pPr marL="38100" marR="38100">
                        <a:lnSpc>
                          <a:spcPts val="1600"/>
                        </a:lnSpc>
                        <a:spcBef>
                          <a:spcPts val="0"/>
                        </a:spcBef>
                        <a:spcAft>
                          <a:spcPts val="0"/>
                        </a:spcAft>
                      </a:pPr>
                      <a:r>
                        <a:rPr lang="en-US" sz="2400" b="1" dirty="0">
                          <a:effectLst/>
                          <a:latin typeface="Times" pitchFamily="2" charset="0"/>
                          <a:ea typeface="Times New Roman" pitchFamily="2" charset="0"/>
                          <a:cs typeface="Times" pitchFamily="2" charset="0"/>
                        </a:rPr>
                        <a:t>Total</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tc>
                <a:tc>
                  <a:txBody>
                    <a:bodyPr/>
                    <a:lstStyle/>
                    <a:p>
                      <a:pPr marL="38100" marR="38100">
                        <a:lnSpc>
                          <a:spcPts val="1600"/>
                        </a:lnSpc>
                        <a:spcBef>
                          <a:spcPts val="0"/>
                        </a:spcBef>
                        <a:spcAft>
                          <a:spcPts val="0"/>
                        </a:spcAft>
                      </a:pPr>
                      <a:r>
                        <a:rPr lang="en-US" sz="2400" b="1" dirty="0">
                          <a:effectLst/>
                          <a:latin typeface="Times" pitchFamily="2" charset="0"/>
                          <a:ea typeface="Times New Roman" pitchFamily="2" charset="0"/>
                          <a:cs typeface="Times" pitchFamily="2" charset="0"/>
                        </a:rPr>
                        <a:t>1001 (100%)</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tc>
                  <a:txBody>
                    <a:bodyPr/>
                    <a:lstStyle/>
                    <a:p>
                      <a:pPr marL="38100" marR="38100">
                        <a:lnSpc>
                          <a:spcPts val="1600"/>
                        </a:lnSpc>
                        <a:spcBef>
                          <a:spcPts val="0"/>
                        </a:spcBef>
                        <a:spcAft>
                          <a:spcPts val="0"/>
                        </a:spcAft>
                      </a:pPr>
                      <a:r>
                        <a:rPr lang="en-US" sz="2400" b="1" dirty="0">
                          <a:effectLst/>
                          <a:latin typeface="Times" pitchFamily="2" charset="0"/>
                          <a:ea typeface="Times New Roman" pitchFamily="2" charset="0"/>
                          <a:cs typeface="Times" pitchFamily="2" charset="0"/>
                        </a:rPr>
                        <a:t>1001 (100%)</a:t>
                      </a:r>
                      <a:endParaRPr lang="en-US" sz="2400" dirty="0">
                        <a:effectLst/>
                        <a:latin typeface="Calibri" panose="020F0502020204030204" pitchFamily="34" charset="0"/>
                        <a:ea typeface="Calibri" panose="020F0502020204030204" pitchFamily="34" charset="0"/>
                        <a:cs typeface="Times New Roman" pitchFamily="2" charset="0"/>
                      </a:endParaRPr>
                    </a:p>
                  </a:txBody>
                  <a:tcPr marL="68580" marR="68580" marT="0" marB="0" anchor="ctr"/>
                </a:tc>
                <a:extLst>
                  <a:ext uri="{0D108BD9-81ED-4DB2-BD59-A6C34878D82A}">
                    <a16:rowId xmlns:a16="http://schemas.microsoft.com/office/drawing/2014/main" val="1661323729"/>
                  </a:ext>
                </a:extLst>
              </a:tr>
            </a:tbl>
          </a:graphicData>
        </a:graphic>
      </p:graphicFrame>
    </p:spTree>
    <p:extLst>
      <p:ext uri="{BB962C8B-B14F-4D97-AF65-F5344CB8AC3E}">
        <p14:creationId xmlns:p14="http://schemas.microsoft.com/office/powerpoint/2010/main" val="74526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1C0FC-D72E-054C-BA97-06FA309BC617}"/>
              </a:ext>
            </a:extLst>
          </p:cNvPr>
          <p:cNvSpPr>
            <a:spLocks noGrp="1"/>
          </p:cNvSpPr>
          <p:nvPr>
            <p:ph type="title"/>
          </p:nvPr>
        </p:nvSpPr>
        <p:spPr/>
        <p:txBody>
          <a:bodyPr/>
          <a:lstStyle/>
          <a:p>
            <a:r>
              <a:rPr lang="en-US" dirty="0"/>
              <a:t>Respondent’s Schooling status</a:t>
            </a:r>
          </a:p>
        </p:txBody>
      </p:sp>
      <p:graphicFrame>
        <p:nvGraphicFramePr>
          <p:cNvPr id="6" name="Content Placeholder 5">
            <a:extLst>
              <a:ext uri="{FF2B5EF4-FFF2-40B4-BE49-F238E27FC236}">
                <a16:creationId xmlns:a16="http://schemas.microsoft.com/office/drawing/2014/main" id="{B0250A9D-46C9-F343-965A-E7AA45811823}"/>
              </a:ext>
            </a:extLst>
          </p:cNvPr>
          <p:cNvGraphicFramePr>
            <a:graphicFrameLocks noGrp="1"/>
          </p:cNvGraphicFramePr>
          <p:nvPr>
            <p:ph idx="1"/>
            <p:extLst>
              <p:ext uri="{D42A27DB-BD31-4B8C-83A1-F6EECF244321}">
                <p14:modId xmlns:p14="http://schemas.microsoft.com/office/powerpoint/2010/main" val="2524618016"/>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85F50960-46D0-2B47-AB94-250A87FFED1E}"/>
              </a:ext>
            </a:extLst>
          </p:cNvPr>
          <p:cNvGraphicFramePr/>
          <p:nvPr>
            <p:extLst>
              <p:ext uri="{D42A27DB-BD31-4B8C-83A1-F6EECF244321}">
                <p14:modId xmlns:p14="http://schemas.microsoft.com/office/powerpoint/2010/main" val="2274367609"/>
              </p:ext>
            </p:extLst>
          </p:nvPr>
        </p:nvGraphicFramePr>
        <p:xfrm>
          <a:off x="1450975" y="2057400"/>
          <a:ext cx="9053739" cy="3886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40900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5CC5F-6D00-3842-A816-19A9BA2A1BEF}"/>
              </a:ext>
            </a:extLst>
          </p:cNvPr>
          <p:cNvSpPr>
            <a:spLocks noGrp="1"/>
          </p:cNvSpPr>
          <p:nvPr>
            <p:ph type="title"/>
          </p:nvPr>
        </p:nvSpPr>
        <p:spPr/>
        <p:txBody>
          <a:bodyPr/>
          <a:lstStyle/>
          <a:p>
            <a:r>
              <a:rPr lang="en-US" dirty="0"/>
              <a:t>class</a:t>
            </a:r>
          </a:p>
        </p:txBody>
      </p:sp>
      <p:graphicFrame>
        <p:nvGraphicFramePr>
          <p:cNvPr id="4" name="Content Placeholder 3">
            <a:extLst>
              <a:ext uri="{FF2B5EF4-FFF2-40B4-BE49-F238E27FC236}">
                <a16:creationId xmlns:a16="http://schemas.microsoft.com/office/drawing/2014/main" id="{61ECCA7C-6269-F849-8E1F-B6F60DB6621A}"/>
              </a:ext>
            </a:extLst>
          </p:cNvPr>
          <p:cNvGraphicFramePr>
            <a:graphicFrameLocks noGrp="1"/>
          </p:cNvGraphicFramePr>
          <p:nvPr>
            <p:ph idx="1"/>
            <p:extLst>
              <p:ext uri="{D42A27DB-BD31-4B8C-83A1-F6EECF244321}">
                <p14:modId xmlns:p14="http://schemas.microsoft.com/office/powerpoint/2010/main" val="2322095427"/>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55038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2F8AF-DA99-4A46-AF75-CC3986AD0111}"/>
              </a:ext>
            </a:extLst>
          </p:cNvPr>
          <p:cNvSpPr>
            <a:spLocks noGrp="1"/>
          </p:cNvSpPr>
          <p:nvPr>
            <p:ph type="title"/>
          </p:nvPr>
        </p:nvSpPr>
        <p:spPr/>
        <p:txBody>
          <a:bodyPr>
            <a:normAutofit fontScale="90000"/>
          </a:bodyPr>
          <a:lstStyle/>
          <a:p>
            <a:r>
              <a:rPr lang="en-US" b="1" dirty="0">
                <a:solidFill>
                  <a:srgbClr val="FF0000"/>
                </a:solidFill>
              </a:rPr>
              <a:t>Reason for Successful Retention &amp; Completion of School</a:t>
            </a:r>
            <a:br>
              <a:rPr lang="en-US" dirty="0">
                <a:solidFill>
                  <a:srgbClr val="FF0000"/>
                </a:solidFill>
              </a:rPr>
            </a:br>
            <a:endParaRPr lang="en-US" dirty="0">
              <a:solidFill>
                <a:srgbClr val="FF0000"/>
              </a:solidFill>
            </a:endParaRPr>
          </a:p>
        </p:txBody>
      </p:sp>
      <p:graphicFrame>
        <p:nvGraphicFramePr>
          <p:cNvPr id="4" name="Content Placeholder 3">
            <a:extLst>
              <a:ext uri="{FF2B5EF4-FFF2-40B4-BE49-F238E27FC236}">
                <a16:creationId xmlns:a16="http://schemas.microsoft.com/office/drawing/2014/main" id="{D73EF5A4-3551-604F-A3F7-F559C4CB6A76}"/>
              </a:ext>
            </a:extLst>
          </p:cNvPr>
          <p:cNvGraphicFramePr>
            <a:graphicFrameLocks noGrp="1"/>
          </p:cNvGraphicFramePr>
          <p:nvPr>
            <p:ph idx="1"/>
            <p:extLst>
              <p:ext uri="{D42A27DB-BD31-4B8C-83A1-F6EECF244321}">
                <p14:modId xmlns:p14="http://schemas.microsoft.com/office/powerpoint/2010/main" val="3569249876"/>
              </p:ext>
            </p:extLst>
          </p:nvPr>
        </p:nvGraphicFramePr>
        <p:xfrm>
          <a:off x="1450976" y="2016124"/>
          <a:ext cx="9249976" cy="40881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80899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76C1D-CA07-E641-AF51-FE153D6CE205}"/>
              </a:ext>
            </a:extLst>
          </p:cNvPr>
          <p:cNvSpPr>
            <a:spLocks noGrp="1"/>
          </p:cNvSpPr>
          <p:nvPr>
            <p:ph type="title"/>
          </p:nvPr>
        </p:nvSpPr>
        <p:spPr/>
        <p:txBody>
          <a:bodyPr/>
          <a:lstStyle/>
          <a:p>
            <a:r>
              <a:rPr lang="en-US" b="1" dirty="0">
                <a:solidFill>
                  <a:srgbClr val="FF0000"/>
                </a:solidFill>
              </a:rPr>
              <a:t>Retention…. </a:t>
            </a:r>
          </a:p>
        </p:txBody>
      </p:sp>
      <p:sp>
        <p:nvSpPr>
          <p:cNvPr id="3" name="Content Placeholder 2">
            <a:extLst>
              <a:ext uri="{FF2B5EF4-FFF2-40B4-BE49-F238E27FC236}">
                <a16:creationId xmlns:a16="http://schemas.microsoft.com/office/drawing/2014/main" id="{5BC21495-8772-CE47-97C2-B986A523F7C3}"/>
              </a:ext>
            </a:extLst>
          </p:cNvPr>
          <p:cNvSpPr>
            <a:spLocks noGrp="1"/>
          </p:cNvSpPr>
          <p:nvPr>
            <p:ph idx="1"/>
          </p:nvPr>
        </p:nvSpPr>
        <p:spPr/>
        <p:txBody>
          <a:bodyPr/>
          <a:lstStyle/>
          <a:p>
            <a:r>
              <a:rPr lang="en-US" sz="2400" dirty="0"/>
              <a:t>The tides have turned on girls education with widespread of acceptance replacing the former practice of girls missing schools to help with harvest during raining season or rice harvest. Now girls go to school because they get support/assistance, they are now ambitious and also know the importance of education (KII, Principal).</a:t>
            </a:r>
          </a:p>
          <a:p>
            <a:endParaRPr lang="en-US" dirty="0"/>
          </a:p>
        </p:txBody>
      </p:sp>
    </p:spTree>
    <p:extLst>
      <p:ext uri="{BB962C8B-B14F-4D97-AF65-F5344CB8AC3E}">
        <p14:creationId xmlns:p14="http://schemas.microsoft.com/office/powerpoint/2010/main" val="3766265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1D80E-59B9-0A48-9B36-DE2AA4EB3744}"/>
              </a:ext>
            </a:extLst>
          </p:cNvPr>
          <p:cNvSpPr>
            <a:spLocks noGrp="1"/>
          </p:cNvSpPr>
          <p:nvPr>
            <p:ph type="title"/>
          </p:nvPr>
        </p:nvSpPr>
        <p:spPr/>
        <p:txBody>
          <a:bodyPr>
            <a:normAutofit fontScale="90000"/>
          </a:bodyPr>
          <a:lstStyle/>
          <a:p>
            <a:r>
              <a:rPr lang="en-US" b="1" dirty="0">
                <a:solidFill>
                  <a:srgbClr val="FF0000"/>
                </a:solidFill>
              </a:rPr>
              <a:t>Class at which Respondents Dropped out from the School</a:t>
            </a:r>
            <a:br>
              <a:rPr lang="en-US" b="1" dirty="0">
                <a:solidFill>
                  <a:srgbClr val="FF0000"/>
                </a:solidFill>
              </a:rPr>
            </a:br>
            <a:endParaRPr lang="en-US" b="1" dirty="0">
              <a:solidFill>
                <a:srgbClr val="FF0000"/>
              </a:solidFill>
            </a:endParaRPr>
          </a:p>
        </p:txBody>
      </p:sp>
      <p:graphicFrame>
        <p:nvGraphicFramePr>
          <p:cNvPr id="4" name="Content Placeholder 3">
            <a:extLst>
              <a:ext uri="{FF2B5EF4-FFF2-40B4-BE49-F238E27FC236}">
                <a16:creationId xmlns:a16="http://schemas.microsoft.com/office/drawing/2014/main" id="{E56E6BFE-8822-5742-AF68-F6A8E1E3A4B5}"/>
              </a:ext>
            </a:extLst>
          </p:cNvPr>
          <p:cNvGraphicFramePr>
            <a:graphicFrameLocks noGrp="1"/>
          </p:cNvGraphicFramePr>
          <p:nvPr>
            <p:ph idx="1"/>
            <p:extLst>
              <p:ext uri="{D42A27DB-BD31-4B8C-83A1-F6EECF244321}">
                <p14:modId xmlns:p14="http://schemas.microsoft.com/office/powerpoint/2010/main" val="1781864049"/>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5791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E3790-5552-2D4B-927D-69A76BF8CAAA}"/>
              </a:ext>
            </a:extLst>
          </p:cNvPr>
          <p:cNvSpPr>
            <a:spLocks noGrp="1"/>
          </p:cNvSpPr>
          <p:nvPr>
            <p:ph type="title"/>
          </p:nvPr>
        </p:nvSpPr>
        <p:spPr/>
        <p:txBody>
          <a:bodyPr>
            <a:normAutofit fontScale="90000"/>
          </a:bodyPr>
          <a:lstStyle/>
          <a:p>
            <a:r>
              <a:rPr lang="en-US" b="1" dirty="0"/>
              <a:t>Respondents Reasons for Dropping out of School</a:t>
            </a:r>
            <a:br>
              <a:rPr lang="en-US" dirty="0"/>
            </a:br>
            <a:endParaRPr lang="en-US" dirty="0"/>
          </a:p>
        </p:txBody>
      </p:sp>
      <p:graphicFrame>
        <p:nvGraphicFramePr>
          <p:cNvPr id="4" name="Content Placeholder 3">
            <a:extLst>
              <a:ext uri="{FF2B5EF4-FFF2-40B4-BE49-F238E27FC236}">
                <a16:creationId xmlns:a16="http://schemas.microsoft.com/office/drawing/2014/main" id="{F35A1356-822E-FA4E-8D06-ECDE3BEC3716}"/>
              </a:ext>
            </a:extLst>
          </p:cNvPr>
          <p:cNvGraphicFramePr>
            <a:graphicFrameLocks noGrp="1"/>
          </p:cNvGraphicFramePr>
          <p:nvPr>
            <p:ph idx="1"/>
            <p:extLst>
              <p:ext uri="{D42A27DB-BD31-4B8C-83A1-F6EECF244321}">
                <p14:modId xmlns:p14="http://schemas.microsoft.com/office/powerpoint/2010/main" val="3781079616"/>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46513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61B31-0DEF-3747-B75D-831AF0D9FF92}"/>
              </a:ext>
            </a:extLst>
          </p:cNvPr>
          <p:cNvSpPr>
            <a:spLocks noGrp="1"/>
          </p:cNvSpPr>
          <p:nvPr>
            <p:ph type="title"/>
          </p:nvPr>
        </p:nvSpPr>
        <p:spPr/>
        <p:txBody>
          <a:bodyPr/>
          <a:lstStyle/>
          <a:p>
            <a:r>
              <a:rPr lang="en-US" b="1" dirty="0">
                <a:solidFill>
                  <a:srgbClr val="FF0000"/>
                </a:solidFill>
              </a:rPr>
              <a:t>Reasons </a:t>
            </a:r>
            <a:r>
              <a:rPr lang="en-US" b="1" dirty="0" err="1">
                <a:solidFill>
                  <a:srgbClr val="FF0000"/>
                </a:solidFill>
              </a:rPr>
              <a:t>cont</a:t>
            </a:r>
            <a:r>
              <a:rPr lang="en-US" b="1" dirty="0">
                <a:solidFill>
                  <a:srgbClr val="FF0000"/>
                </a:solidFill>
              </a:rPr>
              <a:t>…</a:t>
            </a:r>
            <a:r>
              <a:rPr lang="en-US" dirty="0"/>
              <a:t> </a:t>
            </a:r>
          </a:p>
        </p:txBody>
      </p:sp>
      <p:graphicFrame>
        <p:nvGraphicFramePr>
          <p:cNvPr id="4" name="Content Placeholder 3">
            <a:extLst>
              <a:ext uri="{FF2B5EF4-FFF2-40B4-BE49-F238E27FC236}">
                <a16:creationId xmlns:a16="http://schemas.microsoft.com/office/drawing/2014/main" id="{79FCA939-89E3-EA49-AA57-77301D312566}"/>
              </a:ext>
            </a:extLst>
          </p:cNvPr>
          <p:cNvGraphicFramePr>
            <a:graphicFrameLocks noGrp="1"/>
          </p:cNvGraphicFramePr>
          <p:nvPr>
            <p:ph idx="1"/>
            <p:extLst>
              <p:ext uri="{D42A27DB-BD31-4B8C-83A1-F6EECF244321}">
                <p14:modId xmlns:p14="http://schemas.microsoft.com/office/powerpoint/2010/main" val="3501318684"/>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04687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0886C-7083-5F47-A125-911AA8F4D191}"/>
              </a:ext>
            </a:extLst>
          </p:cNvPr>
          <p:cNvSpPr>
            <a:spLocks noGrp="1"/>
          </p:cNvSpPr>
          <p:nvPr>
            <p:ph type="title"/>
          </p:nvPr>
        </p:nvSpPr>
        <p:spPr/>
        <p:txBody>
          <a:bodyPr/>
          <a:lstStyle/>
          <a:p>
            <a:r>
              <a:rPr lang="en-US" b="1" dirty="0">
                <a:solidFill>
                  <a:srgbClr val="FF0000"/>
                </a:solidFill>
              </a:rPr>
              <a:t>Reasons </a:t>
            </a:r>
            <a:r>
              <a:rPr lang="en-US" b="1" dirty="0" err="1">
                <a:solidFill>
                  <a:srgbClr val="FF0000"/>
                </a:solidFill>
              </a:rPr>
              <a:t>cont</a:t>
            </a:r>
            <a:r>
              <a:rPr lang="en-US" b="1" dirty="0">
                <a:solidFill>
                  <a:srgbClr val="FF0000"/>
                </a:solidFill>
              </a:rPr>
              <a:t>… </a:t>
            </a:r>
          </a:p>
        </p:txBody>
      </p:sp>
      <p:graphicFrame>
        <p:nvGraphicFramePr>
          <p:cNvPr id="4" name="Content Placeholder 3">
            <a:extLst>
              <a:ext uri="{FF2B5EF4-FFF2-40B4-BE49-F238E27FC236}">
                <a16:creationId xmlns:a16="http://schemas.microsoft.com/office/drawing/2014/main" id="{46CA3B5A-D630-3C40-86BD-D89FE77574B5}"/>
              </a:ext>
            </a:extLst>
          </p:cNvPr>
          <p:cNvGraphicFramePr>
            <a:graphicFrameLocks noGrp="1"/>
          </p:cNvGraphicFramePr>
          <p:nvPr>
            <p:ph idx="1"/>
            <p:extLst>
              <p:ext uri="{D42A27DB-BD31-4B8C-83A1-F6EECF244321}">
                <p14:modId xmlns:p14="http://schemas.microsoft.com/office/powerpoint/2010/main" val="967848850"/>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43865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19BB7-5C86-C544-9CB9-A9B241F81AAE}"/>
              </a:ext>
            </a:extLst>
          </p:cNvPr>
          <p:cNvSpPr>
            <a:spLocks noGrp="1"/>
          </p:cNvSpPr>
          <p:nvPr>
            <p:ph type="title"/>
          </p:nvPr>
        </p:nvSpPr>
        <p:spPr/>
        <p:txBody>
          <a:bodyPr/>
          <a:lstStyle/>
          <a:p>
            <a:r>
              <a:rPr lang="en-US" b="1" dirty="0">
                <a:solidFill>
                  <a:srgbClr val="FF0000"/>
                </a:solidFill>
              </a:rPr>
              <a:t>Reasons </a:t>
            </a:r>
            <a:r>
              <a:rPr lang="en-US" b="1" dirty="0" err="1">
                <a:solidFill>
                  <a:srgbClr val="FF0000"/>
                </a:solidFill>
              </a:rPr>
              <a:t>cont</a:t>
            </a:r>
            <a:r>
              <a:rPr lang="en-US" b="1" dirty="0">
                <a:solidFill>
                  <a:srgbClr val="FF0000"/>
                </a:solidFill>
              </a:rPr>
              <a:t>…</a:t>
            </a:r>
            <a:endParaRPr lang="en-US" dirty="0"/>
          </a:p>
        </p:txBody>
      </p:sp>
      <p:sp>
        <p:nvSpPr>
          <p:cNvPr id="3" name="Content Placeholder 2">
            <a:extLst>
              <a:ext uri="{FF2B5EF4-FFF2-40B4-BE49-F238E27FC236}">
                <a16:creationId xmlns:a16="http://schemas.microsoft.com/office/drawing/2014/main" id="{E062EDC3-CFAE-0A48-9449-E489522B7107}"/>
              </a:ext>
            </a:extLst>
          </p:cNvPr>
          <p:cNvSpPr>
            <a:spLocks noGrp="1"/>
          </p:cNvSpPr>
          <p:nvPr>
            <p:ph idx="1"/>
          </p:nvPr>
        </p:nvSpPr>
        <p:spPr/>
        <p:txBody>
          <a:bodyPr/>
          <a:lstStyle/>
          <a:p>
            <a:r>
              <a:rPr lang="en-US" sz="2400" dirty="0"/>
              <a:t>Poverty is the number one challenge, sometimes we are not able to provide transportation fare or feeding allowances for them to go to school so they skip schools some days that they don’t feel like walking to school (FGD Male Parents)</a:t>
            </a:r>
          </a:p>
          <a:p>
            <a:r>
              <a:rPr lang="en-US" sz="2400" dirty="0">
                <a:solidFill>
                  <a:srgbClr val="FF0000"/>
                </a:solidFill>
              </a:rPr>
              <a:t>Early marriage is a challenge we cannot overcome because it is our culture to get them married early (FGD, Male Parents).</a:t>
            </a:r>
          </a:p>
          <a:p>
            <a:endParaRPr lang="en-US" dirty="0"/>
          </a:p>
        </p:txBody>
      </p:sp>
    </p:spTree>
    <p:extLst>
      <p:ext uri="{BB962C8B-B14F-4D97-AF65-F5344CB8AC3E}">
        <p14:creationId xmlns:p14="http://schemas.microsoft.com/office/powerpoint/2010/main" val="3851305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9257E-E8E9-624A-9A36-EAB859427A8C}"/>
              </a:ext>
            </a:extLst>
          </p:cNvPr>
          <p:cNvSpPr>
            <a:spLocks noGrp="1"/>
          </p:cNvSpPr>
          <p:nvPr>
            <p:ph type="title"/>
          </p:nvPr>
        </p:nvSpPr>
        <p:spPr/>
        <p:txBody>
          <a:bodyPr/>
          <a:lstStyle/>
          <a:p>
            <a:r>
              <a:rPr lang="en-US" b="1" dirty="0">
                <a:solidFill>
                  <a:srgbClr val="FF0000"/>
                </a:solidFill>
              </a:rPr>
              <a:t>Reasons </a:t>
            </a:r>
            <a:r>
              <a:rPr lang="en-US" b="1" dirty="0" err="1">
                <a:solidFill>
                  <a:srgbClr val="FF0000"/>
                </a:solidFill>
              </a:rPr>
              <a:t>cont</a:t>
            </a:r>
            <a:r>
              <a:rPr lang="en-US" b="1" dirty="0">
                <a:solidFill>
                  <a:srgbClr val="FF0000"/>
                </a:solidFill>
              </a:rPr>
              <a:t>…</a:t>
            </a:r>
            <a:endParaRPr lang="en-US" dirty="0"/>
          </a:p>
        </p:txBody>
      </p:sp>
      <p:sp>
        <p:nvSpPr>
          <p:cNvPr id="3" name="Content Placeholder 2">
            <a:extLst>
              <a:ext uri="{FF2B5EF4-FFF2-40B4-BE49-F238E27FC236}">
                <a16:creationId xmlns:a16="http://schemas.microsoft.com/office/drawing/2014/main" id="{49544940-91A7-0643-8400-F669E23C8A0B}"/>
              </a:ext>
            </a:extLst>
          </p:cNvPr>
          <p:cNvSpPr>
            <a:spLocks noGrp="1"/>
          </p:cNvSpPr>
          <p:nvPr>
            <p:ph idx="1"/>
          </p:nvPr>
        </p:nvSpPr>
        <p:spPr/>
        <p:txBody>
          <a:bodyPr/>
          <a:lstStyle/>
          <a:p>
            <a:r>
              <a:rPr lang="en-US" sz="2400" dirty="0"/>
              <a:t>Lack of fund to pay for SSCE exams leads to 70% of the student to drop out even after completing SS3 class, some students go to the extent of coming back the next year to rewrite qualify again. Formerly for the junior class, PTA fee was a hindrance but now it has been removed.</a:t>
            </a:r>
          </a:p>
          <a:p>
            <a:r>
              <a:rPr lang="en-US" sz="2400" dirty="0"/>
              <a:t>The main barrier is on the part of their parents and the government policy which is this qualifier exams (KII, Principal)</a:t>
            </a:r>
          </a:p>
          <a:p>
            <a:endParaRPr lang="en-US" sz="2400" dirty="0"/>
          </a:p>
          <a:p>
            <a:endParaRPr lang="en-US" dirty="0"/>
          </a:p>
        </p:txBody>
      </p:sp>
    </p:spTree>
    <p:extLst>
      <p:ext uri="{BB962C8B-B14F-4D97-AF65-F5344CB8AC3E}">
        <p14:creationId xmlns:p14="http://schemas.microsoft.com/office/powerpoint/2010/main" val="559797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2B425-2762-364E-96AA-3425EA2FE4C7}"/>
              </a:ext>
            </a:extLst>
          </p:cNvPr>
          <p:cNvSpPr>
            <a:spLocks noGrp="1"/>
          </p:cNvSpPr>
          <p:nvPr>
            <p:ph type="title"/>
          </p:nvPr>
        </p:nvSpPr>
        <p:spPr/>
        <p:txBody>
          <a:bodyPr>
            <a:normAutofit fontScale="90000"/>
          </a:bodyPr>
          <a:lstStyle/>
          <a:p>
            <a:r>
              <a:rPr lang="en-US" b="1" dirty="0"/>
              <a:t> Cultural Practices Influencing Girls' Secondary School Completion</a:t>
            </a:r>
            <a:br>
              <a:rPr lang="en-US" dirty="0"/>
            </a:br>
            <a:endParaRPr lang="en-US" dirty="0"/>
          </a:p>
        </p:txBody>
      </p:sp>
      <p:graphicFrame>
        <p:nvGraphicFramePr>
          <p:cNvPr id="4" name="Content Placeholder 3">
            <a:extLst>
              <a:ext uri="{FF2B5EF4-FFF2-40B4-BE49-F238E27FC236}">
                <a16:creationId xmlns:a16="http://schemas.microsoft.com/office/drawing/2014/main" id="{3323110F-040E-9942-ACBC-792ACEB75400}"/>
              </a:ext>
            </a:extLst>
          </p:cNvPr>
          <p:cNvGraphicFramePr>
            <a:graphicFrameLocks noGrp="1"/>
          </p:cNvGraphicFramePr>
          <p:nvPr>
            <p:ph idx="1"/>
            <p:extLst>
              <p:ext uri="{D42A27DB-BD31-4B8C-83A1-F6EECF244321}">
                <p14:modId xmlns:p14="http://schemas.microsoft.com/office/powerpoint/2010/main" val="2212384256"/>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0554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31EA7-7F47-4146-9696-D295858CD424}"/>
              </a:ext>
            </a:extLst>
          </p:cNvPr>
          <p:cNvSpPr>
            <a:spLocks noGrp="1"/>
          </p:cNvSpPr>
          <p:nvPr>
            <p:ph type="title"/>
          </p:nvPr>
        </p:nvSpPr>
        <p:spPr/>
        <p:txBody>
          <a:bodyPr/>
          <a:lstStyle/>
          <a:p>
            <a:r>
              <a:rPr lang="en-US" b="1" dirty="0">
                <a:solidFill>
                  <a:srgbClr val="FF0000"/>
                </a:solidFill>
              </a:rPr>
              <a:t>Cultural Practices ….</a:t>
            </a:r>
            <a:endParaRPr lang="en-US" dirty="0">
              <a:solidFill>
                <a:srgbClr val="FF0000"/>
              </a:solidFill>
            </a:endParaRPr>
          </a:p>
        </p:txBody>
      </p:sp>
      <p:sp>
        <p:nvSpPr>
          <p:cNvPr id="3" name="Content Placeholder 2">
            <a:extLst>
              <a:ext uri="{FF2B5EF4-FFF2-40B4-BE49-F238E27FC236}">
                <a16:creationId xmlns:a16="http://schemas.microsoft.com/office/drawing/2014/main" id="{AE0350D1-371C-5C47-9FD1-9B40B671EF3C}"/>
              </a:ext>
            </a:extLst>
          </p:cNvPr>
          <p:cNvSpPr>
            <a:spLocks noGrp="1"/>
          </p:cNvSpPr>
          <p:nvPr>
            <p:ph idx="1"/>
          </p:nvPr>
        </p:nvSpPr>
        <p:spPr/>
        <p:txBody>
          <a:bodyPr>
            <a:normAutofit fontScale="92500" lnSpcReduction="10000"/>
          </a:bodyPr>
          <a:lstStyle/>
          <a:p>
            <a:r>
              <a:rPr lang="en-US" sz="2400" dirty="0"/>
              <a:t>The trend is, girls still hawks before coming to school that makes them come late to school almost on a daily basis (KII, Principal).</a:t>
            </a:r>
          </a:p>
          <a:p>
            <a:r>
              <a:rPr lang="en-US" sz="2400" dirty="0"/>
              <a:t>Over the years, we’ve witnessed progress, but there are persisting issues such as poverty that continue to impact our daughters’ access to education (FGD, Female Parents).</a:t>
            </a:r>
          </a:p>
          <a:p>
            <a:r>
              <a:rPr lang="en-US" sz="2400" dirty="0"/>
              <a:t>It is now an accepted idea in our community, even though we still have few sets of people who are reluctant to educate the girl child because she ends up in another man’s house and become his responsibility (FGD, Female Parents).</a:t>
            </a:r>
          </a:p>
          <a:p>
            <a:endParaRPr lang="en-US" dirty="0"/>
          </a:p>
        </p:txBody>
      </p:sp>
    </p:spTree>
    <p:extLst>
      <p:ext uri="{BB962C8B-B14F-4D97-AF65-F5344CB8AC3E}">
        <p14:creationId xmlns:p14="http://schemas.microsoft.com/office/powerpoint/2010/main" val="1449067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D35D4-E0BE-BF42-884D-F16D0D6A2195}"/>
              </a:ext>
            </a:extLst>
          </p:cNvPr>
          <p:cNvSpPr>
            <a:spLocks noGrp="1"/>
          </p:cNvSpPr>
          <p:nvPr>
            <p:ph type="title"/>
          </p:nvPr>
        </p:nvSpPr>
        <p:spPr/>
        <p:txBody>
          <a:bodyPr/>
          <a:lstStyle/>
          <a:p>
            <a:r>
              <a:rPr lang="en-US" b="1" dirty="0"/>
              <a:t>Support from Community</a:t>
            </a:r>
            <a:br>
              <a:rPr lang="en-US" dirty="0"/>
            </a:br>
            <a:endParaRPr lang="en-US" dirty="0"/>
          </a:p>
        </p:txBody>
      </p:sp>
      <p:graphicFrame>
        <p:nvGraphicFramePr>
          <p:cNvPr id="4" name="Content Placeholder 3">
            <a:extLst>
              <a:ext uri="{FF2B5EF4-FFF2-40B4-BE49-F238E27FC236}">
                <a16:creationId xmlns:a16="http://schemas.microsoft.com/office/drawing/2014/main" id="{87AEF7FB-8012-8C48-ABD0-F0E94C38835A}"/>
              </a:ext>
            </a:extLst>
          </p:cNvPr>
          <p:cNvGraphicFramePr>
            <a:graphicFrameLocks noGrp="1"/>
          </p:cNvGraphicFramePr>
          <p:nvPr>
            <p:ph idx="1"/>
            <p:extLst>
              <p:ext uri="{D42A27DB-BD31-4B8C-83A1-F6EECF244321}">
                <p14:modId xmlns:p14="http://schemas.microsoft.com/office/powerpoint/2010/main" val="1279968527"/>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70329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592F3-7572-A14A-8554-1368B97459FE}"/>
              </a:ext>
            </a:extLst>
          </p:cNvPr>
          <p:cNvSpPr>
            <a:spLocks noGrp="1"/>
          </p:cNvSpPr>
          <p:nvPr>
            <p:ph type="title"/>
          </p:nvPr>
        </p:nvSpPr>
        <p:spPr/>
        <p:txBody>
          <a:bodyPr/>
          <a:lstStyle/>
          <a:p>
            <a:r>
              <a:rPr lang="en-US" b="1" dirty="0">
                <a:solidFill>
                  <a:srgbClr val="FF0000"/>
                </a:solidFill>
              </a:rPr>
              <a:t>Community support …</a:t>
            </a:r>
          </a:p>
        </p:txBody>
      </p:sp>
      <p:sp>
        <p:nvSpPr>
          <p:cNvPr id="3" name="Content Placeholder 2">
            <a:extLst>
              <a:ext uri="{FF2B5EF4-FFF2-40B4-BE49-F238E27FC236}">
                <a16:creationId xmlns:a16="http://schemas.microsoft.com/office/drawing/2014/main" id="{AFBC99F9-7F32-A94D-8408-69CBF5E7E99D}"/>
              </a:ext>
            </a:extLst>
          </p:cNvPr>
          <p:cNvSpPr>
            <a:spLocks noGrp="1"/>
          </p:cNvSpPr>
          <p:nvPr>
            <p:ph idx="1"/>
          </p:nvPr>
        </p:nvSpPr>
        <p:spPr/>
        <p:txBody>
          <a:bodyPr>
            <a:normAutofit fontScale="92500" lnSpcReduction="20000"/>
          </a:bodyPr>
          <a:lstStyle/>
          <a:p>
            <a:r>
              <a:rPr lang="en-US" sz="2400" dirty="0"/>
              <a:t>Our community pays qualifying fees for students, provides uniforms, books, </a:t>
            </a:r>
            <a:r>
              <a:rPr lang="en-US" sz="2400" dirty="0" err="1"/>
              <a:t>etc</a:t>
            </a:r>
            <a:r>
              <a:rPr lang="en-US" sz="2400" dirty="0"/>
              <a:t> (KII, </a:t>
            </a:r>
            <a:r>
              <a:rPr lang="en-US" sz="2400" dirty="0" err="1"/>
              <a:t>Maiunguwa</a:t>
            </a:r>
            <a:r>
              <a:rPr lang="en-US" sz="2400" dirty="0"/>
              <a:t>).</a:t>
            </a:r>
          </a:p>
          <a:p>
            <a:r>
              <a:rPr lang="en-US" sz="2400" dirty="0"/>
              <a:t>Several organizations have been created for students ( for their uniforms, books, orphans, transport fares </a:t>
            </a:r>
            <a:r>
              <a:rPr lang="en-US" sz="2400" dirty="0" err="1"/>
              <a:t>etc</a:t>
            </a:r>
            <a:r>
              <a:rPr lang="en-US" sz="2400" dirty="0"/>
              <a:t>). the PTA, SSBMC has taken it upon themselves to find help and resources from people who could help. The guidance and counseling session of the school collect uniforms/book from students who have passed out to give to other students in need (KII, Principal).</a:t>
            </a:r>
          </a:p>
          <a:p>
            <a:r>
              <a:rPr lang="en-US" sz="2400" dirty="0"/>
              <a:t> Yes there is program that community member contribute to support girl education (FGD, Male Parents).</a:t>
            </a:r>
          </a:p>
          <a:p>
            <a:endParaRPr lang="en-US" dirty="0"/>
          </a:p>
          <a:p>
            <a:endParaRPr lang="en-US" dirty="0"/>
          </a:p>
        </p:txBody>
      </p:sp>
    </p:spTree>
    <p:extLst>
      <p:ext uri="{BB962C8B-B14F-4D97-AF65-F5344CB8AC3E}">
        <p14:creationId xmlns:p14="http://schemas.microsoft.com/office/powerpoint/2010/main" val="1029921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941DC-7390-F646-BC1A-783C1FD118E5}"/>
              </a:ext>
            </a:extLst>
          </p:cNvPr>
          <p:cNvSpPr>
            <a:spLocks noGrp="1"/>
          </p:cNvSpPr>
          <p:nvPr>
            <p:ph type="title"/>
          </p:nvPr>
        </p:nvSpPr>
        <p:spPr/>
        <p:txBody>
          <a:bodyPr/>
          <a:lstStyle/>
          <a:p>
            <a:r>
              <a:rPr lang="en-US" b="1" dirty="0"/>
              <a:t>Support From CBO/NGO/FBO</a:t>
            </a:r>
            <a:br>
              <a:rPr lang="en-US" dirty="0"/>
            </a:br>
            <a:endParaRPr lang="en-US" dirty="0"/>
          </a:p>
        </p:txBody>
      </p:sp>
      <p:graphicFrame>
        <p:nvGraphicFramePr>
          <p:cNvPr id="4" name="Content Placeholder 3">
            <a:extLst>
              <a:ext uri="{FF2B5EF4-FFF2-40B4-BE49-F238E27FC236}">
                <a16:creationId xmlns:a16="http://schemas.microsoft.com/office/drawing/2014/main" id="{0C080CC6-BDBD-B94B-97EB-60717D0868BD}"/>
              </a:ext>
            </a:extLst>
          </p:cNvPr>
          <p:cNvGraphicFramePr>
            <a:graphicFrameLocks noGrp="1"/>
          </p:cNvGraphicFramePr>
          <p:nvPr>
            <p:ph idx="1"/>
            <p:extLst>
              <p:ext uri="{D42A27DB-BD31-4B8C-83A1-F6EECF244321}">
                <p14:modId xmlns:p14="http://schemas.microsoft.com/office/powerpoint/2010/main" val="1206927169"/>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9360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3DC5D-5682-FB4F-A23C-682886F05C8C}"/>
              </a:ext>
            </a:extLst>
          </p:cNvPr>
          <p:cNvSpPr>
            <a:spLocks noGrp="1"/>
          </p:cNvSpPr>
          <p:nvPr>
            <p:ph type="title"/>
          </p:nvPr>
        </p:nvSpPr>
        <p:spPr/>
        <p:txBody>
          <a:bodyPr/>
          <a:lstStyle/>
          <a:p>
            <a:r>
              <a:rPr lang="en-US" b="1" dirty="0">
                <a:solidFill>
                  <a:srgbClr val="FF0000"/>
                </a:solidFill>
              </a:rPr>
              <a:t>Support From CBO/NGO/FBO</a:t>
            </a:r>
            <a:endParaRPr lang="en-US" dirty="0">
              <a:solidFill>
                <a:srgbClr val="FF0000"/>
              </a:solidFill>
            </a:endParaRPr>
          </a:p>
        </p:txBody>
      </p:sp>
      <p:sp>
        <p:nvSpPr>
          <p:cNvPr id="3" name="Content Placeholder 2">
            <a:extLst>
              <a:ext uri="{FF2B5EF4-FFF2-40B4-BE49-F238E27FC236}">
                <a16:creationId xmlns:a16="http://schemas.microsoft.com/office/drawing/2014/main" id="{3188BDF9-AD1C-1B4D-B300-6FDE2C7B42E8}"/>
              </a:ext>
            </a:extLst>
          </p:cNvPr>
          <p:cNvSpPr>
            <a:spLocks noGrp="1"/>
          </p:cNvSpPr>
          <p:nvPr>
            <p:ph idx="1"/>
          </p:nvPr>
        </p:nvSpPr>
        <p:spPr/>
        <p:txBody>
          <a:bodyPr>
            <a:normAutofit fontScale="92500"/>
          </a:bodyPr>
          <a:lstStyle/>
          <a:p>
            <a:r>
              <a:rPr lang="en-US" sz="2400" dirty="0"/>
              <a:t>Yes, there are individuals who help, committee and some foundations e.g. </a:t>
            </a:r>
            <a:r>
              <a:rPr lang="en-US" sz="2400" dirty="0" err="1"/>
              <a:t>Deen</a:t>
            </a:r>
            <a:r>
              <a:rPr lang="en-US" sz="2400" dirty="0"/>
              <a:t> Foundation. More help comes to girls schools than those of boys (KII, Principal).</a:t>
            </a:r>
          </a:p>
          <a:p>
            <a:r>
              <a:rPr lang="en-US" sz="2400" dirty="0"/>
              <a:t>The community is really active some organization has been around for a very long time </a:t>
            </a:r>
            <a:r>
              <a:rPr lang="en-US" sz="2400" dirty="0" err="1"/>
              <a:t>Dambatta</a:t>
            </a:r>
            <a:r>
              <a:rPr lang="en-US" sz="2400" dirty="0"/>
              <a:t> Academic Forum (SBMC)</a:t>
            </a:r>
          </a:p>
          <a:p>
            <a:r>
              <a:rPr lang="en-US" sz="2400" dirty="0"/>
              <a:t>Yes there are some initiative programs like TAFARKIN ALKAIRI and FICIWANI FOUNDATION they help student with uniform, books and text books (KII, Mai </a:t>
            </a:r>
            <a:r>
              <a:rPr lang="en-US" sz="2400" dirty="0" err="1"/>
              <a:t>unguwa</a:t>
            </a:r>
            <a:r>
              <a:rPr lang="en-US" sz="2400" dirty="0"/>
              <a:t>).</a:t>
            </a:r>
          </a:p>
          <a:p>
            <a:endParaRPr lang="en-US" dirty="0"/>
          </a:p>
        </p:txBody>
      </p:sp>
    </p:spTree>
    <p:extLst>
      <p:ext uri="{BB962C8B-B14F-4D97-AF65-F5344CB8AC3E}">
        <p14:creationId xmlns:p14="http://schemas.microsoft.com/office/powerpoint/2010/main" val="27441825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C9AE6-A88F-554F-BD74-3492C51BA98F}"/>
              </a:ext>
            </a:extLst>
          </p:cNvPr>
          <p:cNvSpPr>
            <a:spLocks noGrp="1"/>
          </p:cNvSpPr>
          <p:nvPr>
            <p:ph type="title"/>
          </p:nvPr>
        </p:nvSpPr>
        <p:spPr/>
        <p:txBody>
          <a:bodyPr/>
          <a:lstStyle/>
          <a:p>
            <a:r>
              <a:rPr lang="en-US" b="1" dirty="0">
                <a:solidFill>
                  <a:srgbClr val="FF0000"/>
                </a:solidFill>
              </a:rPr>
              <a:t>Support from government</a:t>
            </a:r>
          </a:p>
        </p:txBody>
      </p:sp>
      <p:sp>
        <p:nvSpPr>
          <p:cNvPr id="3" name="Content Placeholder 2">
            <a:extLst>
              <a:ext uri="{FF2B5EF4-FFF2-40B4-BE49-F238E27FC236}">
                <a16:creationId xmlns:a16="http://schemas.microsoft.com/office/drawing/2014/main" id="{F9CD4D2C-CF35-1F48-80AC-028BAA577C85}"/>
              </a:ext>
            </a:extLst>
          </p:cNvPr>
          <p:cNvSpPr>
            <a:spLocks noGrp="1"/>
          </p:cNvSpPr>
          <p:nvPr>
            <p:ph idx="1"/>
          </p:nvPr>
        </p:nvSpPr>
        <p:spPr/>
        <p:txBody>
          <a:bodyPr>
            <a:normAutofit lnSpcReduction="10000"/>
          </a:bodyPr>
          <a:lstStyle/>
          <a:p>
            <a:r>
              <a:rPr lang="en-US" sz="2400" dirty="0"/>
              <a:t>Thanks to government free girls’ education we have notice a 100% increase in enrolment, we also get working materials and so on. For the SSCE examination fee government pay for those who qualify and most times instructs the local govt to pay for some even those who couldn’t make 9 credits. Project like the AGILE scheme has beautify education, because we now have WASH, tables and chairs etc. another program called Condition Cash Transfer (CCT) has also helped because those who benefitted were given capitals for business (KII, Principal).</a:t>
            </a:r>
          </a:p>
          <a:p>
            <a:endParaRPr lang="en-US" dirty="0"/>
          </a:p>
        </p:txBody>
      </p:sp>
    </p:spTree>
    <p:extLst>
      <p:ext uri="{BB962C8B-B14F-4D97-AF65-F5344CB8AC3E}">
        <p14:creationId xmlns:p14="http://schemas.microsoft.com/office/powerpoint/2010/main" val="3682251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D54E8-BD3B-084F-A542-130E23086E16}"/>
              </a:ext>
            </a:extLst>
          </p:cNvPr>
          <p:cNvSpPr>
            <a:spLocks noGrp="1"/>
          </p:cNvSpPr>
          <p:nvPr>
            <p:ph type="title"/>
          </p:nvPr>
        </p:nvSpPr>
        <p:spPr/>
        <p:txBody>
          <a:bodyPr/>
          <a:lstStyle/>
          <a:p>
            <a:r>
              <a:rPr lang="en-US" b="1" dirty="0">
                <a:solidFill>
                  <a:srgbClr val="FF0000"/>
                </a:solidFill>
              </a:rPr>
              <a:t>Implications of Low retention and completion </a:t>
            </a:r>
            <a:endParaRPr lang="en-US" dirty="0">
              <a:solidFill>
                <a:srgbClr val="FF0000"/>
              </a:solidFill>
            </a:endParaRPr>
          </a:p>
        </p:txBody>
      </p:sp>
      <p:sp>
        <p:nvSpPr>
          <p:cNvPr id="3" name="Content Placeholder 2">
            <a:extLst>
              <a:ext uri="{FF2B5EF4-FFF2-40B4-BE49-F238E27FC236}">
                <a16:creationId xmlns:a16="http://schemas.microsoft.com/office/drawing/2014/main" id="{2B6A83D5-A7B9-C448-844D-DCC5183A551A}"/>
              </a:ext>
            </a:extLst>
          </p:cNvPr>
          <p:cNvSpPr>
            <a:spLocks noGrp="1"/>
          </p:cNvSpPr>
          <p:nvPr>
            <p:ph idx="1"/>
          </p:nvPr>
        </p:nvSpPr>
        <p:spPr/>
        <p:txBody>
          <a:bodyPr>
            <a:normAutofit fontScale="85000" lnSpcReduction="20000"/>
          </a:bodyPr>
          <a:lstStyle/>
          <a:p>
            <a:r>
              <a:rPr lang="en-US" sz="2900" dirty="0"/>
              <a:t>Girls education is very important and it brings more socialization and any community without educated people there will be high level of illiteracy in that community (FGD, Male Parents).</a:t>
            </a:r>
          </a:p>
          <a:p>
            <a:r>
              <a:rPr lang="en-US" sz="2900" dirty="0"/>
              <a:t>It is believe that if a woman is not trained, the society is doomed for failure, because an idle mind is a devil workshop she might fall into bad peers such as drug abuse prostitutions </a:t>
            </a:r>
            <a:r>
              <a:rPr lang="en-US" sz="2900" dirty="0" err="1"/>
              <a:t>etc</a:t>
            </a:r>
            <a:r>
              <a:rPr lang="en-US" sz="2900" dirty="0"/>
              <a:t> (KII, Principal).</a:t>
            </a:r>
          </a:p>
          <a:p>
            <a:r>
              <a:rPr lang="en-US" sz="2900" dirty="0"/>
              <a:t>Increase in hawking, Prostitution, Unnecessary boyfriends, Clubbing (FGD, Female Parents).</a:t>
            </a:r>
          </a:p>
          <a:p>
            <a:endParaRPr lang="en-US" dirty="0"/>
          </a:p>
        </p:txBody>
      </p:sp>
    </p:spTree>
    <p:extLst>
      <p:ext uri="{BB962C8B-B14F-4D97-AF65-F5344CB8AC3E}">
        <p14:creationId xmlns:p14="http://schemas.microsoft.com/office/powerpoint/2010/main" val="17538433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23705-75D0-9B4D-B91F-30E07E1F663F}"/>
              </a:ext>
            </a:extLst>
          </p:cNvPr>
          <p:cNvSpPr>
            <a:spLocks noGrp="1"/>
          </p:cNvSpPr>
          <p:nvPr>
            <p:ph type="title"/>
          </p:nvPr>
        </p:nvSpPr>
        <p:spPr/>
        <p:txBody>
          <a:bodyPr/>
          <a:lstStyle/>
          <a:p>
            <a:r>
              <a:rPr lang="en-US" b="1" dirty="0">
                <a:solidFill>
                  <a:srgbClr val="FF0000"/>
                </a:solidFill>
              </a:rPr>
              <a:t>Implication… </a:t>
            </a:r>
            <a:endParaRPr lang="en-US" dirty="0"/>
          </a:p>
        </p:txBody>
      </p:sp>
      <p:sp>
        <p:nvSpPr>
          <p:cNvPr id="3" name="Content Placeholder 2">
            <a:extLst>
              <a:ext uri="{FF2B5EF4-FFF2-40B4-BE49-F238E27FC236}">
                <a16:creationId xmlns:a16="http://schemas.microsoft.com/office/drawing/2014/main" id="{9B7C70BA-9D20-8346-97A0-FC367EEC5CF1}"/>
              </a:ext>
            </a:extLst>
          </p:cNvPr>
          <p:cNvSpPr>
            <a:spLocks noGrp="1"/>
          </p:cNvSpPr>
          <p:nvPr>
            <p:ph idx="1"/>
          </p:nvPr>
        </p:nvSpPr>
        <p:spPr/>
        <p:txBody>
          <a:bodyPr>
            <a:normAutofit/>
          </a:bodyPr>
          <a:lstStyle/>
          <a:p>
            <a:r>
              <a:rPr lang="en-US" sz="2400" dirty="0"/>
              <a:t>There will be a big problem and there will be high level of illiterate in the community (FGD, Male Parents)</a:t>
            </a:r>
          </a:p>
          <a:p>
            <a:r>
              <a:rPr lang="en-US" sz="2400" dirty="0"/>
              <a:t>There won’t be development, there will be chaos, poverty because one of the reason we are facing this problem today is because the parents of these girls are not educated so imagine if the upcoming children too are not. That will mean disaster (KII, Principal).</a:t>
            </a:r>
          </a:p>
          <a:p>
            <a:pPr marL="0" indent="0">
              <a:buNone/>
            </a:pPr>
            <a:endParaRPr lang="en-US" dirty="0"/>
          </a:p>
          <a:p>
            <a:endParaRPr lang="en-US" dirty="0"/>
          </a:p>
        </p:txBody>
      </p:sp>
    </p:spTree>
    <p:extLst>
      <p:ext uri="{BB962C8B-B14F-4D97-AF65-F5344CB8AC3E}">
        <p14:creationId xmlns:p14="http://schemas.microsoft.com/office/powerpoint/2010/main" val="41214121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63AC9-4C2D-6142-943E-022C6CE32112}"/>
              </a:ext>
            </a:extLst>
          </p:cNvPr>
          <p:cNvSpPr>
            <a:spLocks noGrp="1"/>
          </p:cNvSpPr>
          <p:nvPr>
            <p:ph type="title"/>
          </p:nvPr>
        </p:nvSpPr>
        <p:spPr/>
        <p:txBody>
          <a:bodyPr/>
          <a:lstStyle/>
          <a:p>
            <a:r>
              <a:rPr lang="en-US" b="1" dirty="0">
                <a:solidFill>
                  <a:srgbClr val="FF0000"/>
                </a:solidFill>
              </a:rPr>
              <a:t>Value of girl education</a:t>
            </a:r>
          </a:p>
        </p:txBody>
      </p:sp>
      <p:sp>
        <p:nvSpPr>
          <p:cNvPr id="3" name="Content Placeholder 2">
            <a:extLst>
              <a:ext uri="{FF2B5EF4-FFF2-40B4-BE49-F238E27FC236}">
                <a16:creationId xmlns:a16="http://schemas.microsoft.com/office/drawing/2014/main" id="{DAF78C67-17DC-4546-AEC0-B7C801AEC9D6}"/>
              </a:ext>
            </a:extLst>
          </p:cNvPr>
          <p:cNvSpPr>
            <a:spLocks noGrp="1"/>
          </p:cNvSpPr>
          <p:nvPr>
            <p:ph idx="1"/>
          </p:nvPr>
        </p:nvSpPr>
        <p:spPr/>
        <p:txBody>
          <a:bodyPr/>
          <a:lstStyle/>
          <a:p>
            <a:r>
              <a:rPr lang="en-US" sz="2400" dirty="0"/>
              <a:t>We like the fact that when you go to our PHC you now see ladies attending to their fellow women rather than men, the population of working women has increase and they all belong to our community. We really know the importance of educating a girl child (FGD, Male Parents).</a:t>
            </a:r>
          </a:p>
          <a:p>
            <a:endParaRPr lang="en-US" dirty="0"/>
          </a:p>
        </p:txBody>
      </p:sp>
    </p:spTree>
    <p:extLst>
      <p:ext uri="{BB962C8B-B14F-4D97-AF65-F5344CB8AC3E}">
        <p14:creationId xmlns:p14="http://schemas.microsoft.com/office/powerpoint/2010/main" val="33749064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52091-0144-9C4F-B60A-64892AB9268A}"/>
              </a:ext>
            </a:extLst>
          </p:cNvPr>
          <p:cNvSpPr>
            <a:spLocks noGrp="1"/>
          </p:cNvSpPr>
          <p:nvPr>
            <p:ph type="title"/>
          </p:nvPr>
        </p:nvSpPr>
        <p:spPr/>
        <p:txBody>
          <a:bodyPr/>
          <a:lstStyle/>
          <a:p>
            <a:r>
              <a:rPr lang="en-US" b="1" dirty="0">
                <a:solidFill>
                  <a:srgbClr val="FF0000"/>
                </a:solidFill>
              </a:rPr>
              <a:t>Conclusion</a:t>
            </a:r>
          </a:p>
        </p:txBody>
      </p:sp>
      <p:sp>
        <p:nvSpPr>
          <p:cNvPr id="3" name="Content Placeholder 2">
            <a:extLst>
              <a:ext uri="{FF2B5EF4-FFF2-40B4-BE49-F238E27FC236}">
                <a16:creationId xmlns:a16="http://schemas.microsoft.com/office/drawing/2014/main" id="{D9EEBDB0-8FC3-F44B-AE09-0459BBB4D67D}"/>
              </a:ext>
            </a:extLst>
          </p:cNvPr>
          <p:cNvSpPr>
            <a:spLocks noGrp="1"/>
          </p:cNvSpPr>
          <p:nvPr>
            <p:ph idx="1"/>
          </p:nvPr>
        </p:nvSpPr>
        <p:spPr/>
        <p:txBody>
          <a:bodyPr>
            <a:normAutofit fontScale="92500" lnSpcReduction="20000"/>
          </a:bodyPr>
          <a:lstStyle/>
          <a:p>
            <a:r>
              <a:rPr lang="en-US" sz="2400" dirty="0"/>
              <a:t>Challenges associated with the retention and completion of secondary education by female children hinged on  the complex interplay of economic, social, and cultural factors impacting girls' education. Community members appear to contribute little or nothing towards supporting the educational needs of young children. </a:t>
            </a:r>
          </a:p>
          <a:p>
            <a:r>
              <a:rPr lang="en-US" sz="2400" dirty="0"/>
              <a:t>Addressing these challenges requires a multi-faceted approach involving community engagement, targeted interventions, and a reevaluation of existing educational strategies to make a lasting impact on the retention and completion rates of girls' education in Kano State.</a:t>
            </a:r>
          </a:p>
          <a:p>
            <a:endParaRPr lang="en-US" dirty="0"/>
          </a:p>
        </p:txBody>
      </p:sp>
    </p:spTree>
    <p:extLst>
      <p:ext uri="{BB962C8B-B14F-4D97-AF65-F5344CB8AC3E}">
        <p14:creationId xmlns:p14="http://schemas.microsoft.com/office/powerpoint/2010/main" val="132913647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{31880073-1D81-5045-B9D4-739C15632D0C}tf10001119</Template>
  <TotalTime>881</TotalTime>
  <Words>1967</Words>
  <Application>Microsoft Macintosh PowerPoint</Application>
  <PresentationFormat>Widescreen</PresentationFormat>
  <Paragraphs>218</Paragraphs>
  <Slides>36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Gill Sans MT</vt:lpstr>
      <vt:lpstr>Times</vt:lpstr>
      <vt:lpstr>Times New Roman</vt:lpstr>
      <vt:lpstr>Gallery</vt:lpstr>
      <vt:lpstr>     Exploring the Adolescent Girls' Education in Kano State    </vt:lpstr>
      <vt:lpstr>Background</vt:lpstr>
      <vt:lpstr>Cont…</vt:lpstr>
      <vt:lpstr>Cont….</vt:lpstr>
      <vt:lpstr>Objectives</vt:lpstr>
      <vt:lpstr>Objectives cont… </vt:lpstr>
      <vt:lpstr>Research design</vt:lpstr>
      <vt:lpstr>Target population</vt:lpstr>
      <vt:lpstr>Sample size and sampling</vt:lpstr>
      <vt:lpstr>Data collection</vt:lpstr>
      <vt:lpstr>Data analysis</vt:lpstr>
      <vt:lpstr>Preliminary findings</vt:lpstr>
      <vt:lpstr>Father’s occupation</vt:lpstr>
      <vt:lpstr>Mother’s occupation</vt:lpstr>
      <vt:lpstr>Parents education</vt:lpstr>
      <vt:lpstr>Respondent’s Schooling status</vt:lpstr>
      <vt:lpstr>class</vt:lpstr>
      <vt:lpstr>Reason for Successful Retention &amp; Completion of School </vt:lpstr>
      <vt:lpstr>Retention…. </vt:lpstr>
      <vt:lpstr>Class at which Respondents Dropped out from the School </vt:lpstr>
      <vt:lpstr>Respondents Reasons for Dropping out of School </vt:lpstr>
      <vt:lpstr>Reasons cont… </vt:lpstr>
      <vt:lpstr>Reasons cont… </vt:lpstr>
      <vt:lpstr>Reasons cont…</vt:lpstr>
      <vt:lpstr>Reasons cont…</vt:lpstr>
      <vt:lpstr> Cultural Practices Influencing Girls' Secondary School Completion </vt:lpstr>
      <vt:lpstr>Cultural Practices ….</vt:lpstr>
      <vt:lpstr>Support from Community </vt:lpstr>
      <vt:lpstr>Community support …</vt:lpstr>
      <vt:lpstr>Support From CBO/NGO/FBO </vt:lpstr>
      <vt:lpstr>Support From CBO/NGO/FBO</vt:lpstr>
      <vt:lpstr>Support from government</vt:lpstr>
      <vt:lpstr>Implications of Low retention and completion </vt:lpstr>
      <vt:lpstr>Implication… </vt:lpstr>
      <vt:lpstr>Value of girl education</vt:lpstr>
      <vt:lpstr>Conclusion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Evaluation of PhD Research Supervision and Production in Nigerian Universities, 1999 – 2019 </dc:title>
  <dc:creator>Microsoft Office User</dc:creator>
  <cp:lastModifiedBy>Microsoft Office User</cp:lastModifiedBy>
  <cp:revision>33</cp:revision>
  <dcterms:created xsi:type="dcterms:W3CDTF">2022-05-20T20:26:10Z</dcterms:created>
  <dcterms:modified xsi:type="dcterms:W3CDTF">2024-02-19T16:01:05Z</dcterms:modified>
</cp:coreProperties>
</file>